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os funcionarios estrechan la mano tras firmar documentos de acuerdo en un esc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legado no es lo que firmaste: es lo que se puede demostrar que cambió después de tu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1-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Ut9Ikf3CVK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1-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oto de la inauguración dura un día; el resultado medible, todo el periodo» (2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oto de la inauguración dura un día; el resultado medible, todo el periodo» (3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oto de la inauguración dura un día; el resultado medible, todo el periodo» (4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oto de la inauguración dura un día; el resultado medible, todo el periodo» (5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oto de la inauguración dura un día; el resultado medible, todo el periodo» (6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oto de la inauguración dura un día; el resultado medible, todo el periodo» (7 de 7).]]></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43 obras con evidencia de calidad y finiquito técnico: las 6 colonias sin agua diaria pasaron a servicio continuo y las horas de calle sin alumbrado bajaron de 3.1 a 0.8 por noche —con actas y tablero como testigos—; el detalle por obra está publicado en datos abier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correcta convierte el «ejercido» (un número contable que no dice qué cambió) en distribución de un resultado medido: cobertura de agua por colonia y horas de oscuridad por noche, con línea base del tablero y evidencia pública —ejercido no es logro; transformado sí—. Las otras tres son las formas clásicas del informe-evento: asistencia a inauguraciones (proceso), comparativo histórico sin datos (adjetivo con memoria ajena) y «según informes» (la fe como fuente). El contrafáctico del borrador honesto se puede agregar: qué habría pasado con el mismo dinero en 60 obras chicas en vez de 43 grandes es la conversación que el cabildo merece y el informe adulto per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escritura de logro presupuestal como resultado con distrib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capacitaron 200 promotores de salud comunitaria» → Producto —para ser resultado necesita: detecciones canalizadas, seguimiento de crónicos, cambio en la tasa de ur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recolección subió de 71 a 93 por ciento de cobertura con folio de excepción» → Resultado medido con línea base —servicio que sigue funcionando el día que tú te 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creó el Sistema Municipal de Cuidados con su consejo y presupuesto aprobado» → Institución montada —el legado más difícil de revertir por el suce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ue el mejor arranque de temporada turística en la historia del municipio» → Narrativa sin contrafáctico —¿la ola regional, el clima, o tu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ducto, resultado, institución y nar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vantar la línea base de mayo y la foto actual del tablero: sin ambas, no hay «cambio» que afirmar → Seleccionar los 8 a 10 indicadores que decidiste gobernar (no los 60 que tienes) → Redactar cada resultado con la fórmula: dato con fecha + producto que lo explica + fuente consultable → Aplicar el contrafáctico honesto a los tres resultados estrella —y mover a otra sección lo que no sobreviva la pregunta— → Publicar los anexos en datos abiertos (curso 6): que el informe se pueda auditar sin pedirte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del informe es el orden del método: sin base vs actual no hay resultado, hay anécdota (a); menos de diez indicadores nadie los lee y más de diez nadie los recuerda (b); la fórmula de tres patas hace cada línea defendible (c); el contrafáctico es la prueba de madurez —y de honestidad ante el sucesor que llega con sus propias bases— (d); y el anexo público convierte tu presunción en demostración: el informe que se puede auditar sin tu presencia es el único legado que resiste (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uencia del informe con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rdenar la secuencia»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decisión que distingue el legado del folleto: un informe con solo verdes es inauditable de plano —nadie cree el diez redondo, y el primero en señalarlo será tu auditor—; el rojo explicado con causa, evidencia y correctivo en marcha construye más credibilidad que tres verdes sin contexto, y le entrega al sucesor el diagnóstico gratis —lección del curso 5: el que muestra su enmendada puede con la que venga—. Hay un costo, sí: la oposición hará titular del rojo. La respuesta no es esconderlo: es que el informe esté tan bien montado que el titular sea el método, no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ojo con causa como activo de cred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ultado · base · contraf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sultado, base y contrafáctico: las tres palabras del legado defendible. La primera separa el inventario de la transformación; la segunda pone punto de partida a la mejora; la tercera te obliga a no atribuirte lo que la corriente hacía sola —y es la que convierte un informe de propaganda en un informe de gobi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ceptos nucleares de la evaluación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victimización medida con la misma encuesta de 2022 bajó 9 puntos; el detalle metodológico está en datos abier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jercer mucho no es gobernar bien, y «jamás/cifra jamás vista/mejor en la historia» es la trilogía del adjetivo sin medida: una cifra de entrada (gasto histórico) convertida por decreto retórico en calificación de gobierno —sin distribución, sin línea base de servicio, sin un solo «qué cambió con los 412 millones»—. Es además un auto-regalo para el sucesor y la auditoría: el gasto histórico con resultados ordinarios es la mejor acusación cruzada. Las otras tres líneas son el legado con método: base y distribución, encuesta comparable con metodología pública, e institución que funciona sin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cción del gasto convertido en creden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ie-m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tu **informe de logros actual** (o el que imaginas para tu cierre) y reescríbelo con esta lección en una cuartilla: selecciona tus 8 indicadores de gobierno, redacta cada uno con la fórmula de tres patas (dato con fecha, producto que lo explica, fuente consultable), aplica el contrafáctico a tus tres resultados estrella y decide con honestidad cuáles se quedan como «obra realizada» y cuáles como «resultado». Incluye al menos **un rojo con su causa y correctivo** —si no encuentras ni uno, el problema es el tablero, no el informe—. Al final responde la pregunta del legado: «de todo lo que toqué, ¿qué tres cosas seguirán funcionando cuando yo no esté?» —si la lista no llega a tres, te quedan 14 meses de gobierno para construirlas: los servicios que siguen, los datos que mejoran y las instituciones que qued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oto de la inauguración dura un día; el resultado medible, todo el periodo»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legado con número y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ie-m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legado con número y fuente»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2938" r:id="rId1"/>
    <p:sldLayoutId id="2481832939" r:id="rId2"/>
    <p:sldLayoutId id="2481832940" r:id="rId3"/>
    <p:sldLayoutId id="248183294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b169d3eab8743dab90f1a64362f749151a1854cc2002fbb1.jpg"/>
  <Relationship Id="rId3" Type="http://schemas.openxmlformats.org/officeDocument/2006/relationships/hyperlink" Target="https://politica.lumbre.lat/object/al-cie-m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al-cie-m01-oa01" TargetMode="External"/>
  <Relationship Id="rId4" Type="http://schemas.openxmlformats.org/officeDocument/2006/relationships/hyperlink" Target="https://politica.lumbre.lat/object/al-cie-m01-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Ut9Ikf3CVKI3.jpg"/>
  <Relationship Id="rId3" Type="http://schemas.openxmlformats.org/officeDocument/2006/relationships/hyperlink" Target="https://politica.lumbre.lat/object/al-cie-m01-oa01" TargetMode="External"/>
  <Relationship Id="rId4" Type="http://schemas.openxmlformats.org/officeDocument/2006/relationships/hyperlink" Target="https://www.youtube.com/watch?v=Ut9Ikf3CVKI" TargetMode="External"/>
  <Relationship Id="rId5" Type="http://schemas.openxmlformats.org/officeDocument/2006/relationships/hyperlink" Target="https://www.youtube.com/watch?v=Ut9Ikf3CVKI"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ie-m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ulta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otografí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struy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ga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dibl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cie-m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producto de resultado y construir la narración de cierre de una administración con línea base, meta, evidencia y contrafáctico hones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el cargo, la mitad de los informes dicen «hacemos 40 obras» y nadie recuerda qué cambió con ellas. Esta lección convierte el informe de logros en narración de legado: producto versus resultado, la línea base que da valor a la cifra, el contrafáctico honesto («¿cómo estaría el municipio si no hubiéramos hecho nada?»), y los tres tipos de resultado que sobreviven a tu mandato —el servicio que sigue funcionando, el dato que mejoró y la institución que quedó montad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2]]></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egado · resultados · linea-base · infor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to de la inauguración dura un día; el resultado medible, todo el periodo]]></a:t>
            </a:r>
          </a:p>
        </p:txBody>
      </p:sp>
      <p:pic>
        <p:nvPicPr>
          <p:cNvPr id="3" name="" descr="Dos funcionarios estrechan la mano tras firmar documentos de acuerdo en un escritorio">
            <a:hlinkClick r:id="rId3" tooltip="Dos funcionarios estrechan la mano tras firmar documentos de acuerdo en un escritorio"/>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legado no es lo que firmaste: es lo que se puede demostrar que cambió después de tu fir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al-cie-m01-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to de la inauguración dura un día; el resultado medible, todo el peri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2]]></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Metodología de Marco Lógico y Matriz de Indicadores]]></a:t>
            </a:r>
          </a:p>
        </p:txBody>
      </p:sp>
      <p:sp>
        <p:nvSpPr>
          <p:cNvPr id="10" name=""/>
          <p:cNvSpPr txBox="1"/>
          <p:nvPr/>
        </p:nvSpPr>
        <p:spPr>
          <a:xfrm>
            <a:off x="4362450" y="2771775"/>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cpesgi unam). Lumbre no aloja ni controla el contenido enlazado.]]></a:t>
            </a:r>
          </a:p>
        </p:txBody>
      </p:sp>
      <p:sp>
        <p:nvSpPr>
          <p:cNvPr id="11" name=""/>
          <p:cNvSpPr txBox="1"/>
          <p:nvPr/>
        </p:nvSpPr>
        <p:spPr>
          <a:xfrm>
            <a:off x="4362450" y="42005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to de la inauguración dura un día; el resultado medible, todo el period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rui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n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6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ul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ab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e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ar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loni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or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ergenci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ja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amad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ica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n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to de la inauguración dura un día; el resultado medible, todo el period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j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r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li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ef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fáct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b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v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mici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eng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éd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ce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n\n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vi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n\n]]></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v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g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an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ifar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to de la inauguración dura un día; el resultado medible, todo el period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ob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augur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m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a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tes—.\n\n]]></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joró]]></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ctim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er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b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umb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min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end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sc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s—.\n\n]]></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titu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d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nta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ív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to de la inauguración dura un día; el resultado medible, todo el period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cili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gr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unci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ja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j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X]]></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ici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Z]]></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sti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lqui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ul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tác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to de la inauguración dura un día; el resultado medible, todo el period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z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t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to de la inauguración dura un día; el resultado medible, todo el period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2]]></a:t>
            </a:r>
          </a:p>
        </p:txBody>
      </p:sp>
      <p:sp>
        <p:nvSpPr>
          <p:cNvPr id="7" name="" descr=""/>
          <p:cNvSpPr/>
          <p:nvPr/>
        </p:nvSpPr>
        <p:spPr>
          <a:xfrm>
            <a:off x="514350" y="1219200"/>
            <a:ext cx="8115300" cy="27051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7051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uditoría de legado de media hora (hazla antes del último informe)]]></a:t>
            </a:r>
          </a:p>
        </p:txBody>
      </p:sp>
      <p:sp>
        <p:nvSpPr>
          <p:cNvPr id="10" name=""/>
          <p:cNvSpPr txBox="1"/>
          <p:nvPr/>
        </p:nvSpPr>
        <p:spPr>
          <a:xfrm>
            <a:off x="685800" y="1962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ú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qui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pe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fr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10]]></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incipal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duc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án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en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ultad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dib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justifi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u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i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ent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form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s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unicip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unciona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o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uncionarí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ubier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on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h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to de la inauguración dura un día; el resultado medible, todo el period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2]]></a:t>
            </a:r>
          </a:p>
        </p:txBody>
      </p:sp>
      <p:sp>
        <p:nvSpPr>
          <p:cNvPr id="7" name="" descr=""/>
          <p:cNvSpPr/>
          <p:nvPr/>
        </p:nvSpPr>
        <p:spPr>
          <a:xfrm>
            <a:off x="514350" y="1219200"/>
            <a:ext cx="8115300" cy="19621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g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me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mpañ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dó]]></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di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mi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prendió]]></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líti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úbli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unicip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e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ruy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edi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e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fe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i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djetiv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istór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ced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end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ibun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in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rd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oto de la inauguración dura un día; el resultado medible, todo el perio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borrador del informe de cierre presume: «Se ejerció el 100 por ciento del presupuesto en 43 obras». Tu reescritura con criterio de resultados 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ejerció el 100 por ciento del presupuesto: 43 obras terminadas, 35 inauguradas con asistencia rec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2]]></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43 obras con evidencia de calidad y finiquito técnico: las 6 colonias sin agua diaria pasaron a servicio continuo y las horas de calle sin alumbrado bajaron de 3.1 a 0.8 por noche —con actas y tablero como testigos—; el detalle por obra está publicado en datos abiertos»]]></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ejor trienio en historia municipal: nunca antes se había invertido tanto»]]></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cumplió la meta de obras del Plan en su totalidad, según informes de las direccio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oto de la inauguración dura un día; el resultado medible, todo el perio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afirmación de cierre con la categoría que realment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 capacitaron 200 promotores de salud comunitaria»]]></a:t>
            </a:r>
          </a:p>
        </p:txBody>
      </p:sp>
      <p:sp>
        <p:nvSpPr>
          <p:cNvPr id="11" name=""/>
          <p:cNvSpPr txBox="1"/>
          <p:nvPr/>
        </p:nvSpPr>
        <p:spPr>
          <a:xfrm>
            <a:off x="514350" y="2952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recolección subió de 71 a 93 por ciento de cobertura con folio de excepción»]]></a:t>
            </a:r>
          </a:p>
        </p:txBody>
      </p:sp>
      <p:sp>
        <p:nvSpPr>
          <p:cNvPr id="12" name=""/>
          <p:cNvSpPr txBox="1"/>
          <p:nvPr/>
        </p:nvSpPr>
        <p:spPr>
          <a:xfrm>
            <a:off x="514350" y="36195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creó el Sistema Municipal de Cuidados con su consejo y presupuesto aprob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ue el mejor arranque de temporada turística en la historia del municipio»]]></a:t>
            </a:r>
          </a:p>
        </p:txBody>
      </p:sp>
      <p:sp>
        <p:nvSpPr>
          <p:cNvPr id="8" name=""/>
          <p:cNvSpPr txBox="1"/>
          <p:nvPr/>
        </p:nvSpPr>
        <p:spPr>
          <a:xfrm>
            <a:off x="514350" y="1885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ultado medido con línea base —servicio que sigue funcionando el día que tú te vas—]]></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stitución montada —el legado más difícil de revertir por el sucesor—]]></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arrativa sin contrafáctico —¿la ola regional, el clima, o tu polític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ducto —para ser resultado necesita: detecciones canalizadas, seguimiento de crónicos, cambio en la tasa de urgenci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oto de la inauguración dura un día; el resultado medible, todo el perio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onstrucción del informe de resultados del último trimestr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leccionar los 8 a 10 indicadores que decidiste gobernar (no los 60 que tien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dactar cada resultado con la fórmula: dato con fecha + producto que lo explica + fuente consultabl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licar el contrafáctico honesto a los tres resultados estrella —y mover a otra sección lo que no sobreviva la pregun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blicar los anexos en datos abiertos (curso 6): que el informe se pueda auditar sin pedirte permis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vantar la línea base de mayo y la foto actual del tablero: sin ambas, no hay «cambio» que afirm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oto de la inauguración dura un día; el resultado medible, todo el perio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resultado que empeoró en tu gestión pero cuya causa demostraste con datos y cuya corrección dejaste iniciada debe quedar fuera del informe de cierr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oto de la inauguración dura un día; el resultado medible, todo el period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truimos el centro» es producto; que cambió la vida de 62 adultos es ____; todo resultado necesita su línea ____; y la pregunta «¿y si no hubiéramos hecho nada?» se llama ____.]]></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oto de la inauguración dura un día; el resultado medible, todo el perio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informe de legado» que circula antes del cierre esconde la trampa clásica de este módulo. Señálal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obertura diaria de agua subió de 11.2 a 18.4 horas promedio, con la distribución colonia por colonia publicada como anex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victimización medida con la misma encuesta de 2022 bajó 9 puntos; el detalle metodológico está en datos abiertos.»]]></a:t>
            </a:r>
          </a:p>
        </p:txBody>
      </p:sp>
      <p:sp>
        <p:nvSpPr>
          <p:cNvPr id="11" name=""/>
          <p:cNvSpPr txBox="1"/>
          <p:nvPr/>
        </p:nvSpPr>
        <p:spPr>
          <a:xfrm>
            <a:off x="628650" y="36671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ejercieron 412 millones de pesos, cifra jamás vista en la historia del municipio, lo que acredita el mejor gobierno de su histor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organismo de agua quedó con director por carrera, tarifaria vigente y estado financiero audit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oto de la inauguración dura un día; el resultado medible, todo el periodo]]></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inform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logr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ctu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magin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escríbe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c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rtil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leccio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8]]></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dicado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obier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dac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órmu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a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e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du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pl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sultab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pl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rafáct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ul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rel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nest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d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b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aliz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ult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cluy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2]]></a:t>
            </a:r>
          </a:p>
        </p:txBody>
      </p:sp>
      <p:sp>
        <p:nvSpPr>
          <p:cNvPr id="7" name=""/>
          <p:cNvSpPr txBox="1"/>
          <p:nvPr/>
        </p:nvSpPr>
        <p:spPr>
          <a:xfrm>
            <a:off x="514350" y="121920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n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oj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s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aus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y]]></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rrectiv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cuent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ble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abl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form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o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gu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g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s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guirá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ncion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i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eg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d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14]]></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s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obier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struir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rvici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gu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a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jor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stitucio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dan—.]]></a:t>
            </a:r>
          </a:p>
        </p:txBody>
      </p:sp>
      <p:sp>
        <p:nvSpPr>
          <p:cNvPr id="8" name=""/>
          <p:cNvSpPr txBox="1"/>
          <p:nvPr/>
        </p:nvSpPr>
        <p:spPr>
          <a:xfrm>
            <a:off x="514350" y="37528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Regla del legado: se escribe con línea base y fuente, no con adjetivos ni con cintas de inaugur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to de la inauguración dura un día; el resultado medible, todo el perio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es el acto; resultado es el estado del mundo que cambió —y se puede medi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línea base del mes uno, todo «mejoró» es narrativa: el tablero del curso 6 es tu mina de cierr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afáctico honesto evita robarte la ola: ¿qué habría pasado sin ti?]]></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legados sobreviven al cargo: el servicio que funciona, el dato que mejoró, la institución que quedó.]]></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to de la inauguración dura un día; el resultado medible, todo el perio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ojo con causa y correctivo vale más que el verde sin evidencia: la credibilidad se redacta con méto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egado con número y fu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dactas resultados con base, evidencia y contrafáctico: el informe de cierre ya tiene método. Siguiente: la caja —cerrar la hacienda municipal sin sorpresas, con lo pagado, lo pendiente y lo federal en su lug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egado con número y fu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el borrador de las 43 obras «ejercidas al 100» y la cifra histórica de 412 millones: el punto que no se pierde de vista es que el gasto no es resultado, y sin línea base ni distribución no hay legado, hay inventar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to de la inauguración dura un día; el resultado medible, todo el peri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ie-m01-oa01"/>
              </a:rPr>
              <a:t><![CDATA[Resultados, no fotografías: cómo se construye un legado med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errar la caja: cuentas por pagar, obras a medias y recursos federales]]></a:t>
            </a:r>
            <a:r>
              <a:rPr lang="en-US" strike="noStrike" sz="2100" spc="0" u="none" cap="none">
                <a:solidFill>
                  <a:srgbClr val="1B2438">
                    <a:alpha val="100000"/>
                  </a:srgbClr>
                </a:solidFill>
                <a:latin typeface="Calibri"/>
              </a:rPr>
              <a:t><![CDATA[ — los últimos noventa días de la hacienda municipal: qué se paga, qué se conviene, qué se informa y qué no se debe ocult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2026-10-24T04:37:45Z</dcterms:created>
  <dcterms:modified xsi:type="dcterms:W3CDTF">2026-10-24T04:37:45Z</dcterms:modified>
  <dc:title>Resultados, no fotografías: cómo se construye un legado medible</dc:title>
  <dc:description>Presentación editable del OA «Resultados, no fotografías: cómo se construye un legado medible». Enlace: https://politica.lumbre.lat/object/al-cie-m01-oa01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