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funcionarios estrechan la mano tras firmar documentos de acuerdo en un esc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renglón del acta es una línea de defensa: lo que entregas documentado, ya no te lo puede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3aed-MyYx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2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3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4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5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6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ligencia donde firmas tu defensa… o tu acusación» (7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oponer por escrito la observación con hechos: «El acta de estado de la planta del 28 de noviembre registra avance físico del 62 por ciento, pendiente de prueba de arranque; el expediente técnico y la garantía viva quedaron entregados con folio tal» —y que conste la entrega de es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convierte una acusación subjetiva en hecho verificable con folio: ni te sometes a un «ocultó» que no eres, ni conviertes la diligencia en un pleito sin firma (negarte a firmar no borra la obligación ni el plazo), ni saques el tema del acta —el «resolverlo en privado» es exactamente lo que el curso 6 prohíbe: lo que no consta, no ocurrió, y ahí es donde nacen las versiones cruzadas que nadie puede probar. La observación con hechos protege a ambos: documenta que existía evidencia entregada (defensa tuya) y da al entrante el punto de partida para la prueba de arranque (su gestión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dacción de la observación con hechos y fo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vocatoria con base en la ley local: fecha, autoridad que preside o testifica, y entrega previa de las listas de cada rubro a la parte entrante → Instalación de la mesa conjunta con acta circunstanciada: quienes asisten, qué expediente se pone a disposición, en qué soporte (físico y digital) → Verificación por rubros: documentos, bienes con recorrido físico, personal, saldo financiero cruzado con banco, obra por obra, sistemas con entrega de credenciales → Redacción de observaciones en el propio acta: hecho, fecha, evidencia y folio —sin adjetivos, sin culpables— → Firma, archivo con folio ante la autoridad que la ley mande, y publicación de lo público en la plataforma de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bido proceso de la diligencia: la convocatoria con base legal fija quién preside y evita el «no fuimos convocados» que anula todo (a); la mesa instalada con acta inicial deja constancia de que el expediente estuvo disponible —la peor defensa es «yo sí lo tenía» sin testigos— (b); la verificación rubro por rubro es el cruce físico, no el escritorio (c); las observaciones entran al acta, nunca a un «anexo verbal» (d); y el archivo con folio ante la autoridad, más la publicación, cierran el círculo: el acta archivada es la que un tribunal acepta, la que nadie encontró no existe (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formal de la dil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anticipo de la planta sin obra equivalente, documentado con folio en el acta → Evita que el sucesor «descubra» en marzo lo que tú entregaste documentado en diciembre —la denuncia ya no tiene ocul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inventario de vehículos con estado y orden de reparación → Evita que la unidad dada de baja aparezca como desaparición con tu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entrega de credenciales con cambio de clave actado → Evita que el acceso que dejaste abierto sea la línea del delito posterior con t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nómina de 340 con plazas y conflictos abiertos → Evita que el pasivo laboral heredado se narre como improvisación del entrante o como ocurrencia del s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ón protectora del acta por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un acta en limpio es entregar sin defensas. La ley no exige que la parte receptora esté de acuerdo con las observaciones —exige que consten: la negativa a firmar se documenta en el propio acta, con el detalle de qué observaciones se propusieron, quién las rechazó y con qué fundamento, y la autoridad que preside da fe—. El expediente con folio se archiva igual ante el órgano de control, y si hay testigo social o representante del cabildo, su firma de asistencia también vale. Lo que jamas debes hacer es ceder las observaciones «por la prisa»: la transición se retrasa semanas; las observaciones que no constan te acompañarán —con tus iniciales— años de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egativa a firmar se acta, no se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olio · local ·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olio, local, defensa: las tres palabras de la diligencia. El folio conecta cada afirmación con un papel que cualquiera puede ir a ver; «local» recuerda que plazos, autoridad y formatos varían por estado —quien no consultó su ley de municipio, improvisó—; y defensa cierra el sentido: el acta no es un requisito, es el documento donde tu gestión queda descrita con tus propias manos antes de que la escriban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ceptos nucleares del act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sistemas y credenciales se entregaron con cambio de clave documentado y revocación de accesos de la saliente en act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ordar» que las observaciones no aparezcan es la trampa que condena a las dos partes: para la saliente, convierte un hecho documentable (estado de la planta con folio) en un secreto que la auditoría encontrará después con su complicidad —«se ocultó a sabiendas» se lee en la sentencia—; para la entrante, hereda una bomba sin manual: cuando la falla estalle en marzo, la única prueba de que «ya venía así» era un acta que pactó no mencionar. La cortesía entre administraciones se llama precisión, no silencio: la observación describe el estado del mundo con evidencia —sin adjetivos— y protege a quien entrega y a quien recibe. Las demás líneas son la diligencia bien hecha, incluida la entrega de credenciales que el módulo 1 del curso 6 hubiera cele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pacto de silencio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las **tres observaciones** que quieres que consten en tu acta de entrega (o en la de un municipio que conozcas): una de patrimonio, una de finanzas y una de obras —cada una con la fórmula de la lección: hecho + fecha + evidencia con folio, sin adjetivos y sin culpables—. Léelas en voz alta como si fueras el sucesor: ¿te dan un punto de partida para gobernar o un argumento para la denuncia? Después, el ejercicio inverso: ¿qué tres «descubrimientos» del sucesor sobre tu gestión te gustaría tener ya actados para que no te los cuenten como hallazgos propios? Ese cruce de listas es el borrador de tu acta del módulo 6: el expediente de seis años que se entrega con las manos limpias y con fo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acta que se firma como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acta que se firma como defens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293" r:id="rId1"/>
    <p:sldLayoutId id="2481861294" r:id="rId2"/>
    <p:sldLayoutId id="2481861295" r:id="rId3"/>
    <p:sldLayoutId id="24818612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478f156e83705e97d7d0c1430dc50c54fdb500b2c0ceb1f1.jpg"/>
  <Relationship Id="rId3" Type="http://schemas.openxmlformats.org/officeDocument/2006/relationships/hyperlink" Target="https://politica.lumbre.lat/object/al-cie-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cie-m03-oa01" TargetMode="External"/>
  <Relationship Id="rId4" Type="http://schemas.openxmlformats.org/officeDocument/2006/relationships/hyperlink" Target="https://politica.lumbre.lat/object/al-cie-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3aed-MyYxI3.jpg"/>
  <Relationship Id="rId3" Type="http://schemas.openxmlformats.org/officeDocument/2006/relationships/hyperlink" Target="https://politica.lumbre.lat/object/al-cie-m03-oa01" TargetMode="External"/>
  <Relationship Id="rId4" Type="http://schemas.openxmlformats.org/officeDocument/2006/relationships/hyperlink" Target="https://www.youtube.com/watch?v=u3aed-MyYxI" TargetMode="External"/>
  <Relationship Id="rId5" Type="http://schemas.openxmlformats.org/officeDocument/2006/relationships/hyperlink" Target="https://www.youtube.com/watch?v=u3aed-MyYxI"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recep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g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de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el expediente de entrega-recepción municipal —documentos, bienes, personal, obras, sistemas y observaciones—, conducir la diligencia con rigor, y montar un tablero de gestión documental y digital con tabla de violación de fondo, cumplimiento en plazos de transparencia y rúbrica observ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recepción es la única diligencia donde firmas tu defensa o acusación. Monta el expediente por rubros —documentos, bienes, personal, finanzas, obras y sistemas—, la lista que cruza equipo saliente y entrante, y el arte de la observación bien redactada. Cierra con ]]></a:t>
            </a:r>
            <a:r>
              <a:rPr lang="en-US" b="1" strike="noStrike" sz="2100" spc="0" u="none" cap="none">
                <a:solidFill>
                  <a:srgbClr val="1B2438">
                    <a:alpha val="100000"/>
                  </a:srgbClr>
                </a:solidFill>
                <a:latin typeface="Calibri"/>
              </a:rPr>
              <a:t><![CDATA[gestión documental y digital]]></a:t>
            </a:r>
            <a:r>
              <a:rPr lang="en-US" strike="noStrike" sz="2100" spc="0" u="none" cap="none">
                <a:solidFill>
                  <a:srgbClr val="1B2438">
                    <a:alpha val="100000"/>
                  </a:srgbClr>
                </a:solidFill>
                <a:latin typeface="Calibri"/>
              </a:rPr>
              <a:t><![CDATA[: tabla de violación de fondo según la Ley General de Archivos, expediente electrónico, plazos de transparencia y el respaldo digital que sobrevive al funcionario —con rúbrica observ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ga-recepcion · actas · observaciones · inventario · gestion-documental · archivos · expediente-electron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a:t>
            </a:r>
          </a:p>
        </p:txBody>
      </p:sp>
      <p:pic>
        <p:nvPicPr>
          <p:cNvPr id="3" name="" descr="Dos funcionarios estrechan la mano tras firmar documentos de acuerdo en un escritorio">
            <a:hlinkClick r:id="rId3" tooltip="Dos funcionarios estrechan la mano tras firmar documentos de acuerdo en un escritori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renglón del acta es una línea de defensa: lo que entregas documentado, ya no te lo pueden inve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cie-m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debe llevarse a cabo una entrega-recepción ordenada]]></a:t>
            </a:r>
          </a:p>
        </p:txBody>
      </p:sp>
      <p:sp>
        <p:nvSpPr>
          <p:cNvPr id="10" name=""/>
          <p:cNvSpPr txBox="1"/>
          <p:nvPr/>
        </p:nvSpPr>
        <p:spPr>
          <a:xfrm>
            <a:off x="4362450" y="2771775"/>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Alcaldes TV). Lumbre no aloja ni controla el contenido enlazado.]]></a:t>
            </a:r>
          </a:p>
        </p:txBody>
      </p:sp>
      <p:sp>
        <p:nvSpPr>
          <p:cNvPr id="11" name=""/>
          <p:cNvSpPr txBox="1"/>
          <p:nvPr/>
        </p:nvSpPr>
        <p:spPr>
          <a:xfrm>
            <a:off x="4362450" y="38862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u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s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en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tigio]]></a:t>
            </a:r>
            <a:r>
              <a:rPr lang="en-US" strike="noStrike" sz="2100" spc="0" u="none" cap="none">
                <a:solidFill>
                  <a:srgbClr val="1B2438">
                    <a:alpha val="100000"/>
                  </a:srgbClr>
                </a:solidFill>
                <a:latin typeface="Calibri"/>
              </a:rPr>
              <a:t><![CDA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br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n\n]]></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ex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óli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ió»—.\n\n]]></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ue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h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gua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n\n]]></a:t>
            </a:r>
            <a:r>
              <a:rPr lang="en-US" b="1"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ü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b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n\n]]></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tu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ü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n\n]]></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f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b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as—.\n\n]]></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v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wal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denci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ju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ue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b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p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n\nConclu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9]]></a:t>
            </a:r>
          </a:p>
        </p:txBody>
      </p:sp>
      <p:sp>
        <p:nvSpPr>
          <p:cNvPr id="7" name="" descr=""/>
          <p:cNvSpPr/>
          <p:nvPr/>
        </p:nvSpPr>
        <p:spPr>
          <a:xfrm>
            <a:off x="514350" y="1552575"/>
            <a:ext cx="8115300" cy="27527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552575"/>
            <a:ext cx="38100" cy="27527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ó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de verificación de 48 horas antes de la diligencia]]></a:t>
            </a:r>
          </a:p>
        </p:txBody>
      </p:sp>
      <p:sp>
        <p:nvSpPr>
          <p:cNvPr id="11" name=""/>
          <p:cNvSpPr txBox="1"/>
          <p:nvPr/>
        </p:nvSpPr>
        <p:spPr>
          <a:xfrm>
            <a:off x="685800" y="2028825"/>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r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t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b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rr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v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hícu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l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grafiz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u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c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denc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ligencia donde firmas tu defensa… o tu acusa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9]]></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li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áma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lvid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l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ernar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mesa de la diligencia, el equipo entrante exige anotar: «La administración saliente ocultó el estado real de la planta de agua». Tú, con el expediente del módulo al frente, la respuesta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conforme: mejor ceder en la redacción hoy que pelearse con quien lleg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garte a firmar hasta que borren la frase: es una acusación sin prueba y no admitirás difamación en el ac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9]]></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ner por escrito la observación con hechos: «El acta de estado de la planta del 28 de noviembre registra avance físico del 62 por ciento, pendiente de prueba de arranque; el expediente técnico y la garantía viva quedaron entregados con folio tal» —y que conste la entrega de esa evidencia—]]></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un receso para hablar el tema «en privado con el nuevo presidente» y resolverlo sin ac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ducción de la diligencia de entrega-recepción:]]></a:t>
            </a:r>
          </a:p>
        </p:txBody>
      </p:sp>
      <p:sp>
        <p:nvSpPr>
          <p:cNvPr id="9" name=""/>
          <p:cNvSpPr txBox="1"/>
          <p:nvPr/>
        </p:nvSpPr>
        <p:spPr>
          <a:xfrm>
            <a:off x="628650" y="19907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talación de la mesa conjunta con acta circunstanciada: quienes asisten, qué expediente se pone a disposición, en qué soporte (físico y digital)]]></a:t>
            </a:r>
          </a:p>
        </p:txBody>
      </p:sp>
      <p:sp>
        <p:nvSpPr>
          <p:cNvPr id="10" name=""/>
          <p:cNvSpPr txBox="1"/>
          <p:nvPr/>
        </p:nvSpPr>
        <p:spPr>
          <a:xfrm>
            <a:off x="628650" y="29813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ción por rubros: documentos, bienes con recorrido físico, personal, saldo financiero cruzado con banco, obra por obra, sistemas con entrega de credenciales]]></a:t>
            </a:r>
          </a:p>
        </p:txBody>
      </p:sp>
      <p:sp>
        <p:nvSpPr>
          <p:cNvPr id="11" name=""/>
          <p:cNvSpPr txBox="1"/>
          <p:nvPr/>
        </p:nvSpPr>
        <p:spPr>
          <a:xfrm>
            <a:off x="628650" y="3971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acción de observaciones en el propio acta: hecho, fecha, evidencia y folio —sin adjetivos, sin culp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rma, archivo con folio ante la autoridad que la ley mande, y publicación de lo público en la plataforma de transparencia]]></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vocatoria con base en la ley local: fecha, autoridad que preside o testifica, y entrega previa de las listas de cada rubro a la parte entra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situación del expediente con la consecuencia que evita el acta bien redact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nticipo de la planta sin obra equivalente, documentado con folio en el acta]]></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inventario de vehículos con estado y orden de reparación]]></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entrega de credenciales con cambio de clave actado]]></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nómina de 340 con plazas y conflictos abiert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ita que la unidad dada de baja aparezca como desaparición con tu gestión]]></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vita que el acceso que dejaste abierto sea la línea del delito posterior con tu nombre]]></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 que el pasivo laboral heredado se narre como improvisación del entrante o como ocurrencia del saliente]]></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 que el sucesor «descubra» en marzo lo que tú entregaste documentado en diciembre —la denuncia ya no tiene oculta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arte entrante se rehúsa a firmar las observaciones, la administración saliente debe firmar un acta «en limpio» sin ellas para no retrasar la transi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bservación del acta se redacta con hecho, fecha, evidencia y ____; el acta se archiva ante la autoridad que fije la ley ____; y el acta archivada es, desde esa hora, la ____ de la administración sal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ligencia donde firmas tu defensa… o tu acu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 de entrega-recepción que circula tras la diligencia esconde la trampa de este módulo. Señálal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ntrega el inventario de bienes muebles e inmuebles con su recorrido físico, folios y responsable de cada parti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sistemas y credenciales se entregaron con cambio de clave documentado y revocación de accesos de la saliente en acta aparte.»]]></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observaciones sobre la planta de agua quedaron acordadas entre ambas partes para no aparecer en el acta, a fin de evitar un conflicto público entre administraci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ta fue firmada por las comisiones, la autoridad municipal y el testigo social, y archivada con su folio ante el órgano de contro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h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r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h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cent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p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h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o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ur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a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p>
        </p:txBody>
      </p:sp>
      <p:sp>
        <p:nvSpPr>
          <p:cNvPr id="8" name=""/>
          <p:cNvSpPr txBox="1"/>
          <p:nvPr/>
        </p:nvSpPr>
        <p:spPr>
          <a:xfrm>
            <a:off x="514350" y="25336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stó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n\n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ró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mil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a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2-1]]></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un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abo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c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n\n]]></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mend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renci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ín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rellenable — tabla de violación de fondo y salud documental de San Rafael (columna 5 es tuya; tiempos de ejemplo, verifica tu ley loc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s de cabi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anente (histórico-jurí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 en presidencia, sin digitalizar desde 20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acuerdo es probable en litig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dientes de contratación (12 o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anente mientras haya garantía o 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petas por dirección, sin ín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 de la planta indetectable en el 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9]]></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drón del agua y cata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anente (histó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dor local, 1 respaldo, sin fuera de sit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etiquetado y cobro sin prueba (curso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es de 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ún ley de transparenci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del enlace, sin registro de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ción por respuesta extemporá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dientes de personal (3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que fije ley local + lab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ador metálico, sin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 laboral 14 sin defensa 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ólizas, escrituras, títulos de prop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fuerte, inventario des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imonio municipal sin prueba de titu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1657350"/>
                <a:gridCol w="1657350"/>
                <a:gridCol w="1657350"/>
                <a:gridCol w="14859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rie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rvación (ejemplo de t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io web y redes ofi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a versión + respaldo perió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 de un comunicador sin revo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ción ajena con tu cuenta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
        <p:nvSpPr>
          <p:cNvPr id="8" name=""/>
          <p:cNvSpPr txBox="1"/>
          <p:nvPr/>
        </p:nvSpPr>
        <p:spPr>
          <a:xfrm>
            <a:off x="514350" y="2019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observable de tu gestión documental (lo que revisaría el archivo general del estado o el INAI/loc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9]]></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1876425"/>
                <a:gridCol w="165735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arch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tabla de violación de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a adoptada en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a vigente, responsable designado y depuraciones autorizada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ex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s sin lista, «pregúntale a la CAR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Índice físico por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Índice digital único —cualquier expediente localizable en 5 minutos por quien no lo archiv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1876425"/>
                <a:gridCol w="165735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es que se «pie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n acuse, sin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de plazos con días restantes y tasa de respuesta pú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 dig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isco en el esc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 semanal sin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3-2-1 con restauración probada cada trimestre y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9]]></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914525"/>
                <a:gridCol w="1876425"/>
                <a:gridCol w="165735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idad de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es personales en sistemas municip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cuentas por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s por puesto, revocación el mismo día del cese y constancia en acta (rubro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9]]></a:t>
            </a:r>
          </a:p>
        </p:txBody>
      </p:sp>
      <p:sp>
        <p:nvSpPr>
          <p:cNvPr id="7" name="" descr=""/>
          <p:cNvSpPr/>
          <p:nvPr/>
        </p:nvSpPr>
        <p:spPr>
          <a:xfrm>
            <a:off x="514350" y="1219200"/>
            <a:ext cx="8115300" cy="2705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ligación legal vs recomendación gerencial — la línea para tus archivos]]></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Oblig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itu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o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ru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rv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an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citu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omend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r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9]]></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ín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tró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a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2-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au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denc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o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ñ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cit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l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r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ún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icación práctica: gestión documental y digital — el archivo que sobrevive al funcionario]]></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bserva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t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ozc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trimon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nz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órm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e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l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jetiv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lp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ée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ces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ern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9]]></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gu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nu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rc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ubrimie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ces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est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ust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n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nt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llazg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u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rr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ódu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6:]]></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ñ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mpi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lios.]]></a:t>
            </a:r>
          </a:p>
        </p:txBody>
      </p:sp>
      <p:sp>
        <p:nvSpPr>
          <p:cNvPr id="8"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acta se redacta en noviembre, no en la mesa de diciembre: ahí solo se firma.]]></a:t>
            </a:r>
          </a:p>
        </p:txBody>
      </p:sp>
      <p:sp>
        <p:nvSpPr>
          <p:cNvPr id="9"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
        <p:nvSpPr>
          <p:cNvPr id="8" name=""/>
          <p:cNvSpPr txBox="1"/>
          <p:nvPr/>
        </p:nvSpPr>
        <p:spPr>
          <a:xfrm>
            <a:off x="514350" y="20193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0193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rubros con tabla y responsable: documentos, bienes, personal, finanzas, obras y sistemas con credenciales.]]></a:t>
            </a:r>
          </a:p>
        </p:txBody>
      </p:sp>
      <p:sp>
        <p:nvSpPr>
          <p:cNvPr id="10" name=""/>
          <p:cNvSpPr txBox="1"/>
          <p:nvPr/>
        </p:nvSpPr>
        <p:spPr>
          <a:xfrm>
            <a:off x="514350" y="2752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752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ción bien redactada: hecho, fecha, evidencia con folio —sin adjetivos ni culpables—, dentro del acta.]]></a:t>
            </a:r>
          </a:p>
        </p:txBody>
      </p:sp>
      <p:sp>
        <p:nvSpPr>
          <p:cNvPr id="12" name=""/>
          <p:cNvSpPr txBox="1"/>
          <p:nvPr/>
        </p:nvSpPr>
        <p:spPr>
          <a:xfrm>
            <a:off x="514350" y="3476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476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ido físico y cruce bancario antes de la mesa: la diligencia se verifica, no se decla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egativa a firmar se acta: el acta «en limpio» es entregar sin defen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hivo con folio ante la autoridad local y publicación: lo archivado se puede probar; lo pactado en privado,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acta que se firma como defen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rmas el expediente por rubros y redactas observaciones que protegen a ambas partes. Falta el frente público del cierre: el informe de resultados y la relación institucional con quien llega —el módulo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acta que se firma como defen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observación de la planta y el pacto de silencio del acta falsa: el punto que no se pierde de vista es que la cortesía en la transición se llama precisión con folio, no acuerdo de no mencion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3-oa01"/>
              </a:rPr>
              <a:t><![CDATA[Entrega-recepción: el acta que te protege o te con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ón práctica: gestión documental y digital — el archivo que sobrevive al funcionario]]></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informe público y la relación con quien llega]]></a:t>
            </a:r>
            <a:r>
              <a:rPr lang="en-US" strike="noStrike" sz="2100" spc="0" u="none" cap="none">
                <a:solidFill>
                  <a:srgbClr val="1B2438">
                    <a:alpha val="100000"/>
                  </a:srgbClr>
                </a:solidFill>
                <a:latin typeface="Calibri"/>
              </a:rPr>
              <a:t><![CDATA[ — el informe anual y de cierre con datos verificables, y las tres reglas de conducta institucional hacia la administración entrante: la frontera entre cuidar tu legado y estorbar su arranqu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2026-10-24T12:30:20Z</dcterms:created>
  <dcterms:modified xsi:type="dcterms:W3CDTF">2026-10-24T12:30:20Z</dcterms:modified>
  <dc:title>Entrega-recepción: el acta que te protege o te condena</dc:title>
  <dc:description>Presentación editable del OA «Entrega-recepción: el acta que te protege o te condena». Enlace: https://politica.lumbre.lat/object/al-cie-m03-oa01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