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ie-m06-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ie-m06-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os funcionarios estrechan la mano tras firmar documentos de acuerdo en un escri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expediente integrador no resume tu gobierno: lo demuestra, renglón por renglón, ante quien no te cono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ie-m06-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QxZuh7zUGn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ie-m06-oa01]]></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unicipio, un expediente: la prueba final de dos administraciones» (2 de 9).]]></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unicipio, un expediente: la prueba final de dos administraciones» (3 de 9).]]></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unicipio, un expediente: la prueba final de dos administraciones» (4 de 9).]]></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unicipio, un expediente: la prueba final de dos administraciones» (5 de 9).]]></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unicipio, un expediente: la prueba final de dos administraciones» (6 de 9).]]></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unicipio, un expediente: la prueba final de dos administraciones» (7 de 9).]]></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unicipio, un expediente: la prueba final de dos administraciones» (8 de 9).]]></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unicipio, un expediente: la prueba final de dos administraciones» (9 de 9).]]></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xplicar con el tablero en la mano: el fondo tiene destino atado y ejercicio anual, las obras se priorizaron por el decil bajo del diagnóstico, el remanente se devolvió con reporte en plazo, y las calles de su distrito entran en la programación con su costo y su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con expediente hace tres cosas a la vez: ancla la devolución en la legalidad (destino atado, ejercicio anual, reporte en plazo —la alternativa era la falta grave, no el adoquín—), remite la decisión de gasto al método (priorización por decil bajo con línea base, no por distrito del que grita), y abre la conversación real (la fuente para su distrito existe y se puede construir: el predial, el convenio, la ventanilla única de gestión). La opción a es verdad a medias que suena a revancha; la c compra un conflicto de interés para el sucesor con dinero que no existe; y la d confiesa una falta que no cometiste —devolver en tiempo y forma no es error: es el sistema funcionando, y este curso completo existe para que puedas decirlo con papel enf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ensa del trade-off con legalidad, método y ap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ie-m06-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agnóstico con línea base: horas de agua por decil, lectura municipal de seguridad, dependencia de hacienda → Arranque y organización: plan de 100 días, estructura orgánica con perfiles, gabinete con reglas → Hacienda con prioridad: presupuesto espejo del diagnóstico, recaudo propio, obra con ciclo documentado → Dirección y equipo: modelo de mando, bitácora de decisiones, gestión del personal político → Seguridad y control: consejo con metodología, policía con carrera, carpeta de blindaje en operación → Cierre con método: caja en orden, acta de entrega-recepción con observaciones, informe público y hoja de ruta post-man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no es cronológico de calendario: es lógico de causalidad, y el cabildo hostil lo sabe. Sin diagnóstico no hay arranque posible —no se puede «planear» sobre la intuición del mes uno (a antes que b)—; sin estructura no hay quién ejecute el presupuesto (c aterriza en dueños); sin modelo de mando todo lo anterior se pierde en diciembre del año dos (d); la seguridad y el control requieren el equipo y la hacienda ya montados (e); y el cierre es consecuencia, no epílogo: se cierra con lo que se construyó, no con lo que sobrevivió (f). Invertir el orden es el error más común del alcalde que «primero gobierna y después organiza»: el expediente demuestra que gobernar sin orden se paga tres veces —con el presupuesto, con la auditoría y con la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uencia causal de las piezas del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ie-m06-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rdenar la secuencia»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or qué 43 obras chicas y no una emblemática en el centro?» → Pieza 1 con pieza 3: el diagnóstico priorizó el decil bajo y el presupuesto lo reflejó —la línea base y la distribución, no la cinta que se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e bajaste a la obra de tu distrito para subirle a la policía?» → Pieza 5 con pieza 3: los indicadores de prevención con su costo-beneficio documentado y el consejo de seguridad como árbitro metodológ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ién te dijo que ese contrato era a tiempo y no a modo?» → Pieza 6: el protocolo de decisión documentada con dictamen previo, precio de mercado y acta con fo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Y qué pasa con la planta que quedó a medias?» → Pieza 2 con pieza 7: la bitácora de decisiones dice quién y cuándo, y el acta de estado del cierre documenta el pendiente con su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rrespondencia pregunta-pieza del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ie-m06-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la trampa de perfección que la ruta completa denuncia: el expediente sin rojos no es un sistema: es una lámina —nadie gobierna tres años sin que un candado salte, una proyección falle, una obra se rezague—. El registro de versiones de la carpeta de blindaje y el rubro de lo no logrado del informe público son las secciones que dan credibilidad a todas las demás: prueban que el sistema **ve, corrige y aprende** —que es la diferencia entre administrar y gobernar—. Ante el cabildo hostil, un rojo documentado con su correctivo desarma la acusación («sí, pasó esto, así lo encontramos, esto hicimos, esto dejamos montado para que no se repita»); un diez perfecto la invita: si todo salió bien siempre, el problema está en el sistema de medición… o en la honestidad del que lo escri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ojo documentado como prueba d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ie-m06-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agnóstico · tablero · 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iagnóstico, tablero, acta: la santísima trinidad municipal de esta ruta. El diagnóstico ancla las decisiones en el mundo real —no en el humor del mes—; el tablero ata cada peso al resultado medible —cada partida con su línea base y su decil—; y el acta convierte cada firma en evidencia defendible —el acta que te protege o te condena—. Sin cualquiera de los tres, el expediente es folleto; con los tres, es gobi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hilo de las siete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ie-m06-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resupuesto de los tres años se alineó a la priorización del decil bajo, con sus actas de cabildo y sus reportes al órgano de fiscalización en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purar el registro de versiones» y «omitir las metas no logradas» para dejar solo doce verdes es la autopsia del expediente perfecto-que-no-es: el registro de versiones es la única prueba de que los candados funcionaron —borrarlo es borrar la evidencia del aprendizaje del sistema, justo lo que el tribunal administrativo valora—; y el rubro de lo no logrado con su causa y correctivo es la sección que da credibilidad a los doce cumplidos —sin ella, el cabildo hostil, la auditoría y la prensa asumirán que hay algo que sí quisiste esconder—. La tentación del cierre impecable es la última trampa de la ruta: no se cierra un gobierno con perfección, se cierra con honestidad documentada. Las demás líneas son el expediente real: línea base publicada, presupuesto con actas, entrega con fo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tección del expediente depurado de sus ro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ie-m06-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 ejercicio final de la ruta, sin red: arma **tu expediente integrador** —el del municipio que diriges o el que imaginas— con las siete piezas a una cuartilla cada una, sobre la base del diagnóstico real de tu territorio. Después ensaya el acto final: elige tus tres trade-offs más incómodos —la obra que no se hizo, el gasto que se devolvió, el despido que firmaste, la decisión policial que nadie aplaudió— y graba tu respuesta de dos minutos a cada uno con la fórmula: número con línea base, fundamento con fecha, evidencia con folio, valor sin adjetivos. Escúchalas como si fueras el regidor hostil: ¿te convencerían? Corrige, vuelve a grabar, y cuando las tres respondan las cuatro preguntas de la prueba de los diez minutos, haz lo que ningún curso te puede hacer: **firmar la primera página**. La banda se quita; el expediente se queda. Gobernar es dejarlo lleno y defen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ie-m06-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flexión» (2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flexión» (3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unicipio, un expediente: la prueba final de dos administraciones»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el expediente que se defiende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ie-m06-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el expediente que se defiende solo»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1053" r:id="rId1"/>
    <p:sldLayoutId id="2481861054" r:id="rId2"/>
    <p:sldLayoutId id="2481861055" r:id="rId3"/>
    <p:sldLayoutId id="248186105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fd9cd0f021c03d4c5e4c854c15ff848b453f0a3fd36d29b1.jpg"/>
  <Relationship Id="rId3" Type="http://schemas.openxmlformats.org/officeDocument/2006/relationships/hyperlink" Target="https://politica.lumbre.lat/object/al-cie-m06-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politica.lumbre.lat/object/al-cie-m06-oa01" TargetMode="External"/>
  <Relationship Id="rId4" Type="http://schemas.openxmlformats.org/officeDocument/2006/relationships/hyperlink" Target="https://politica.lumbre.lat/object/al-cie-m06-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QxZuh7zUGnY3.jpg"/>
  <Relationship Id="rId3" Type="http://schemas.openxmlformats.org/officeDocument/2006/relationships/hyperlink" Target="https://politica.lumbre.lat/object/al-cie-m06-oa01" TargetMode="External"/>
  <Relationship Id="rId4" Type="http://schemas.openxmlformats.org/officeDocument/2006/relationships/hyperlink" Target="https://www.youtube.com/watch?v=QxZuh7zUGnY" TargetMode="External"/>
  <Relationship Id="rId5" Type="http://schemas.openxmlformats.org/officeDocument/2006/relationships/hyperlink" Target="https://www.youtube.com/watch?v=QxZuh7zUGnY" TargetMode="External"/>
  <Relationship Id="rId6"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6-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yec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tegrad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xpedi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i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ñ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afae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al-cie-m06-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grar diagnóstico, plan de arranque, prioridad presupuestal, tablero de indicadores, blindaje y cierre documentado en un expediente único y defendi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to final de la ruta completa: integrar en un solo expediente defendible lo que los siete cursos montaron por separado —diagnóstico con datos, plan de arranque a 100 días, prioridad presupuestal, tablero de indicadores, estrategia de seguridad, carpeta de blindaje y cierre con actas—, aplicado a San Rafael de la Sierra. El ejercicio termina donde termina todo mandato: tres trade-offs defendidos ante un cabildo hostil, con evidencia y sin adjetivo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4]]></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yecto-final · integrador · expediente · gobernanz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unicipio, un expediente: la prueba final de dos administraciones]]></a:t>
            </a:r>
          </a:p>
        </p:txBody>
      </p:sp>
      <p:pic>
        <p:nvPicPr>
          <p:cNvPr id="3" name="" descr="Dos funcionarios estrechan la mano tras firmar documentos de acuerdo en un escritorio">
            <a:hlinkClick r:id="rId3" tooltip="Dos funcionarios estrechan la mano tras firmar documentos de acuerdo en un escritorio"/>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expediente integrador no resume tu gobierno: lo demuestra, renglón por renglón, ante quien no te conoc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al-cie-m06-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unicipio, un expediente: la prueba final de dos administra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4]]></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iclo y fases de la política pública]]></a:t>
            </a:r>
          </a:p>
        </p:txBody>
      </p:sp>
      <p:sp>
        <p:nvSpPr>
          <p:cNvPr id="10" name=""/>
          <p:cNvSpPr txBox="1"/>
          <p:nvPr/>
        </p:nvSpPr>
        <p:spPr>
          <a:xfrm>
            <a:off x="4362450" y="2362200"/>
            <a:ext cx="42672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canal PUCE VIRTUAL). Lumbre no aloja ni controla el contenido enlazado.]]></a:t>
            </a:r>
          </a:p>
        </p:txBody>
      </p:sp>
      <p:sp>
        <p:nvSpPr>
          <p:cNvPr id="11" name=""/>
          <p:cNvSpPr txBox="1"/>
          <p:nvPr/>
        </p:nvSpPr>
        <p:spPr>
          <a:xfrm>
            <a:off x="4362450" y="37909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unicipio, un expediente: la prueba final de dos administraciones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m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ped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i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f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ien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t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24-202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2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ministracion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ern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m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ul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c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de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l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alú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mul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st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p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unicipio, un expediente: la prueba final de dos administraciones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úmer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sas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agnóst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fend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ped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gra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af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1,4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it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ic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ó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4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ISM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rti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agnóst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bl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r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n\n]]></a:t>
            </a:r>
            <a:r>
              <a:rPr lang="en-US" b="1" strike="noStrike" sz="2100" spc="0" u="none" cap="none">
                <a:solidFill>
                  <a:srgbClr val="1B2438">
                    <a:alpha val="100000"/>
                  </a:srgbClr>
                </a:solidFill>
                <a:latin typeface="Calibri"/>
              </a:rPr>
              <a:t><![CDATA[Pie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agnóst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r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n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unicipio, un expediente: la prueba final de dos administraciones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pen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ip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n\n]]></a:t>
            </a:r>
            <a:r>
              <a:rPr lang="en-US" b="1" strike="noStrike" sz="2100" spc="0" u="none" cap="none">
                <a:solidFill>
                  <a:srgbClr val="1B2438">
                    <a:alpha val="100000"/>
                  </a:srgbClr>
                </a:solidFill>
                <a:latin typeface="Calibri"/>
              </a:rPr>
              <a:t><![CDATA[Pie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ran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ganiz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r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á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f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bin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anigra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erest—.\n\n]]></a:t>
            </a:r>
            <a:r>
              <a:rPr lang="en-US" b="1" strike="noStrike" sz="2100" spc="0" u="none" cap="none">
                <a:solidFill>
                  <a:srgbClr val="1B2438">
                    <a:alpha val="100000"/>
                  </a:srgbClr>
                </a:solidFill>
                <a:latin typeface="Calibri"/>
              </a:rPr>
              <a:t><![CDATA[Pie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cien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or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r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l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gnós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au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ateg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c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gnós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unicipio, un expediente: la prueba final de dos administraciones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agnós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orado.\n\n]]></a:t>
            </a:r>
            <a:r>
              <a:rPr lang="en-US" b="1" strike="noStrike" sz="2100" spc="0" u="none" cap="none">
                <a:solidFill>
                  <a:srgbClr val="1B2438">
                    <a:alpha val="100000"/>
                  </a:srgbClr>
                </a:solidFill>
                <a:latin typeface="Calibri"/>
              </a:rPr>
              <a:t><![CDATA[Pie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re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qui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e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e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tác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icial—.\n\n]]></a:t>
            </a:r>
            <a:r>
              <a:rPr lang="en-US" b="1" strike="noStrike" sz="2100" spc="0" u="none" cap="none">
                <a:solidFill>
                  <a:srgbClr val="1B2438">
                    <a:alpha val="100000"/>
                  </a:srgbClr>
                </a:solidFill>
                <a:latin typeface="Calibri"/>
              </a:rPr>
              <a:t><![CDATA[Pie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5]]></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gur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o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r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5)]]></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odolog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f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ic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r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óg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ven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ca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n\n]]></a:t>
            </a:r>
            <a:r>
              <a:rPr lang="en-US" b="1" strike="noStrike" sz="2100" spc="0" u="none" cap="none">
                <a:solidFill>
                  <a:srgbClr val="1B2438">
                    <a:alpha val="100000"/>
                  </a:srgbClr>
                </a:solidFill>
                <a:latin typeface="Calibri"/>
              </a:rPr>
              <a:t><![CDATA[Pie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6]]></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lindaj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r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6)]]></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p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ri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oc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unicipio, un expediente: la prueba final de dos administraciones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llaz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gió.\n\n]]></a:t>
            </a:r>
            <a:r>
              <a:rPr lang="en-US" b="1" strike="noStrike" sz="2100" spc="0" u="none" cap="none">
                <a:solidFill>
                  <a:srgbClr val="1B2438">
                    <a:alpha val="100000"/>
                  </a:srgbClr>
                </a:solidFill>
                <a:latin typeface="Calibri"/>
              </a:rPr>
              <a:t><![CDATA[Pie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7]]></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er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r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7)]]></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rece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rt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t-mandato.\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yec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st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de-off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i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n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fie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r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hic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6]]></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loni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j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blemát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en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bis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upu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lic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venti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unicipio, un expediente: la prueba final de dos administraciones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ajas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tri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uso?»]]></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volvis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8.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ll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ISM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z]]></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star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ciemb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ra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úm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bl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íne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dam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g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ech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vid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l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l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unci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je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st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od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c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unicipio, un expediente: la prueba final de dos administraciones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st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id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unicipio, un expediente: la prueba final de dos administraciones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4]]></a:t>
            </a:r>
          </a:p>
        </p:txBody>
      </p:sp>
      <p:sp>
        <p:nvSpPr>
          <p:cNvPr id="7" name="" descr=""/>
          <p:cNvSpPr/>
          <p:nvPr/>
        </p:nvSpPr>
        <p:spPr>
          <a:xfrm>
            <a:off x="514350" y="1219200"/>
            <a:ext cx="8115300" cy="3019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0194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os diez minutos (antes de dar por terminado el expediente)]]></a:t>
            </a:r>
          </a:p>
        </p:txBody>
      </p:sp>
      <p:sp>
        <p:nvSpPr>
          <p:cNvPr id="10" name=""/>
          <p:cNvSpPr txBox="1"/>
          <p:nvPr/>
        </p:nvSpPr>
        <p:spPr>
          <a:xfrm>
            <a:off x="685800" y="19621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vi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g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obern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i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mi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erma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an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e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ez]]></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nu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lica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y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pué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1)]]></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blem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iorizam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úme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dim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e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1]]></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ble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2)]]></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cidim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ac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ine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e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e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6:]]></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upu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lindaj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ar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s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istori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3)]]></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alló]]></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unicipio, un expediente: la prueba final de dos administraciones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4]]></a:t>
            </a:r>
          </a:p>
        </p:txBody>
      </p:sp>
      <p:sp>
        <p:nvSpPr>
          <p:cNvPr id="7" name="" descr=""/>
          <p:cNvSpPr/>
          <p:nvPr/>
        </p:nvSpPr>
        <p:spPr>
          <a:xfrm>
            <a:off x="514350" y="1219200"/>
            <a:ext cx="8115300" cy="2581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hicim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an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all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s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e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o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c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4)]]></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tregó]]></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dó]]></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endien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mbr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e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7—.]]></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sit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d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y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e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rmin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cesi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ú]]></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é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licar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av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obier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o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ste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actam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tin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bri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r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1]]></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p>
        </p:txBody>
      </p:sp>
      <p:sp>
        <p:nvSpPr>
          <p:cNvPr id="10" name=""/>
          <p:cNvSpPr txBox="1"/>
          <p:nvPr/>
        </p:nvSpPr>
        <p:spPr>
          <a:xfrm>
            <a:off x="685800" y="34194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er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u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Un municipio, un expediente: la prueba final de dos administracion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sesión hostil, un regidor te acusa: «Devolver el FAISMUN fue tirar el dinero: con 8.4 millones se hubieran adoquinado las calles de mi distrito». Tu respuesta con expediente integrador es:]]></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cordarle que el presupuesto lo aprobó el cabildo completo, incluida su voto, y que ahora no puede reclamar lo que votó]]></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4]]></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plicar con el tablero en la mano: el fondo tiene destino atado y ejercicio anual, las obras se priorizaron por el decil bajo del diagnóstico, el remanente se devolvió con reporte en plazo, y las calles de su distrito entran en la programación con su costo y su fuente]]></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recerle que la próxima administración «le regrese» el monto a su distrito para cerrar el tema]]></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onocer que fue un error no alcanzar a ejercer y asumir la culpa para bajar la tensión polític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Un municipio, un expediente: la prueba final de dos administracion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siete piezas del expediente integrador en la secuencia lógica del gobierno municipal:]]></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rranque y organización: plan de 100 días, estructura orgánica con perfiles, gabinete con regla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cienda con prioridad: presupuesto espejo del diagnóstico, recaudo propio, obra con ciclo documentad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rección y equipo: modelo de mando, bitácora de decisiones, gestión del personal polític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guridad y control: consejo con metodología, policía con carrera, carpeta de blindaje en operación]]></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ierre con método: caja en orden, acta de entrega-recepción con observaciones, informe público y hoja de ruta post-mandato]]></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Diagnóstico con línea base: horas de agua por decil, lectura municipal de seguridad, dependencia de haciend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Un municipio, un expediente: la prueba final de dos administracion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pregunta del cabildo hostil con la pieza del expediente que la 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or qué 43 obras chicas y no una emblemática en el centr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e bajaste a la obra de tu distrito para subirle a la policí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ién te dijo que ese contrato era a tiempo y no a mod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Y qué pasa con la planta que quedó a medi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ieza 5 con pieza 3: los indicadores de prevención con su costo-beneficio documentado y el consejo de seguridad como árbitro metodológico]]></a:t>
            </a:r>
          </a:p>
        </p:txBody>
      </p:sp>
      <p:sp>
        <p:nvSpPr>
          <p:cNvPr id="9" name=""/>
          <p:cNvSpPr txBox="1"/>
          <p:nvPr/>
        </p:nvSpPr>
        <p:spPr>
          <a:xfrm>
            <a:off x="628650" y="2476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ieza 6: el protocolo de decisión documentada con dictamen previo, precio de mercado y acta con folio]]></a:t>
            </a:r>
          </a:p>
        </p:txBody>
      </p:sp>
      <p:sp>
        <p:nvSpPr>
          <p:cNvPr id="10" name=""/>
          <p:cNvSpPr txBox="1"/>
          <p:nvPr/>
        </p:nvSpPr>
        <p:spPr>
          <a:xfrm>
            <a:off x="628650" y="31432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ieza 2 con pieza 7: la bitácora de decisiones dice quién y cuándo, y el acta de estado del cierre documenta el pendiente con su pl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4]]></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ieza 1 con pieza 3: el diagnóstico priorizó el decil bajo y el presupuesto lo reflejó —la línea base y la distribución, no la cinta que se cor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Un municipio, un expediente: la prueba final de dos administracion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xpediente integrador impecable —sin un solo rojo, sin una sola observación— es la mejor carta de defensa de una administr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Un municipio, un expediente: la prueba final de dos administracione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xpediente integrador une siete piezas en un hilo: cada decisión mira al ____, cada peso al ____ y cada firma al ____.]]></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Un municipio, un expediente: la prueba final de dos administracion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sumen ejecutivo del expediente integrador» que circula en la última sesión esconde la trampa que esta ruta completa enseña a detectar. Señálalo:]]></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diagnóstico de línea base se publicó en el mes uno con sus 8 indicadores y su método, y quedó anexado al plan municipal.»]]></a:t>
            </a:r>
          </a:p>
        </p:txBody>
      </p:sp>
      <p:sp>
        <p:nvSpPr>
          <p:cNvPr id="10" name=""/>
          <p:cNvSpPr txBox="1"/>
          <p:nvPr/>
        </p:nvSpPr>
        <p:spPr>
          <a:xfrm>
            <a:off x="628650" y="33242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resupuesto de los tres años se alineó a la priorización del decil bajo, con sus actas de cabildo y sus reportes al órgano de fiscalización en tiemp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4]]></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el cierre se depuró el registro de versiones de la carpeta de blindaje y se omitió el rubro de metas no logradas, dejando solo los doce objetivos cumplidos del Plan.»]]></a:t>
            </a:r>
          </a:p>
        </p:txBody>
      </p:sp>
      <p:sp>
        <p:nvSpPr>
          <p:cNvPr id="8" name=""/>
          <p:cNvSpPr txBox="1"/>
          <p:nvPr/>
        </p:nvSpPr>
        <p:spPr>
          <a:xfrm>
            <a:off x="628650" y="22098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última sesión de cabildo acordó que el acta de entrega-recepción se archivará con folio ante el órgano de control, como manda la ley loc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Un municipio, un expediente: la prueba final de dos administracione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jercic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u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rm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xpediente]]></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integrad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unicip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rig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magin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e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iez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rtil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b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agnósti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rritor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pué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say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ig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ade-off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cómo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b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iz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as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volvió,]]></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pi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rmas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i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lici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adi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plaudió—]]></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rab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pu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4]]></a:t>
            </a:r>
          </a:p>
        </p:txBody>
      </p:sp>
      <p:sp>
        <p:nvSpPr>
          <p:cNvPr id="7" name=""/>
          <p:cNvSpPr txBox="1"/>
          <p:nvPr/>
        </p:nvSpPr>
        <p:spPr>
          <a:xfrm>
            <a:off x="514350" y="121920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inu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órmu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úm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íne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undame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ech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viden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ol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al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djetiv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úcha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uer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gid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osti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vencería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rrig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uelv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rab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ponda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t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gun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ueb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ez]]></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inu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z]]></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ingú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rs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e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cer:]]></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firmar]]></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l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rimer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ágina]]></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an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pedi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obern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jar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le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p>
        </p:txBody>
      </p:sp>
      <p:sp>
        <p:nvSpPr>
          <p:cNvPr id="8" name=""/>
          <p:cNvSpPr txBox="1"/>
          <p:nvPr/>
        </p:nvSpPr>
        <p:spPr>
          <a:xfrm>
            <a:off x="514350" y="36385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fendib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mejor cierre de una administración es la conversación que tu expediente puede sostener sin ti en la sala.]]></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unicipio, un expediente: la prueba final de dos administra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ete piezas con un hilo: diagnóstico, arranque, hacienda, dirección, seguridad-control, blindaje y cierre —cada decisión al tablero, cada firma al act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upuesto debe parecerse al diagnóstico: si no se parecen, el diagnóstico era decorad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ade-offs se defienden con evidencia, no con enojo: número con línea base, fundamento con fecha, folio con act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xpediente sin rojos es lámina: el registro de versiones prueba que el sistema ve, corrige y aprend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unicipio, un expediente: la prueba final de dos administra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final es un tercero con diez minutos y cero explicaciones tuyas: eso es gobierno, no gestión person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l expediente que se defiende so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Integras las siete piezas, defiendes trade-offs con evidencia y entiendes que el cierre honesto vale más que el expediente perfecto. Fin de la ruta: ve a gobernar —y deja el expediente lleno, con folios y con rojos enmendad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l expediente que se defiende so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34]]></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visa la «depuración» del resumen ejecutivo y la respuesta al FAISMUN devuelto: el punto que no se pierde de vista es que el cierre perfecto es la última trampa —el sistema se demuestra en el registro de lo que falló y se corrigió—.]]></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unicipio, un expediente: la prueba final de dos administra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6-oa01"/>
              </a:rPr>
              <a:t><![CDATA[Proyecto integrador: el expediente de seis años de San Rafa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3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n de la ruta ]]></a:t>
            </a:r>
            <a:r>
              <a:rPr lang="en-US" b="1" strike="noStrike" sz="2100" spc="0" u="none" cap="none">
                <a:solidFill>
                  <a:srgbClr val="1B2438">
                    <a:alpha val="100000"/>
                  </a:srgbClr>
                </a:solidFill>
                <a:latin typeface="Calibri"/>
              </a:rPr>
              <a:t><![CDATA[Ser Alcalde en México]]></a:t>
            </a:r>
            <a:r>
              <a:rPr lang="en-US" strike="noStrike" sz="2100" spc="0" u="none" cap="none">
                <a:solidFill>
                  <a:srgbClr val="1B2438">
                    <a:alpha val="100000"/>
                  </a:srgbClr>
                </a:solidFill>
                <a:latin typeface="Calibri"/>
              </a:rPr>
              <a:t><![CDATA[: siete cursos, del diagnóstico al expediente. La banda dura tres años; el método, toda la trayectoria. Que lo publiques con foli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2026-10-24T12:26:20Z</dcterms:created>
  <dcterms:modified xsi:type="dcterms:W3CDTF">2026-10-24T12:26:20Z</dcterms:modified>
  <dc:title>Proyecto integrador: el expediente de seis años de San Rafael</dc:title>
  <dc:description>Presentación editable del OA «Proyecto integrador: el expediente de seis años de San Rafael». Enlace: https://politica.lumbre.lat/object/al-cie-m06-oa01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