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lupa sobre documentos de auditoría financiera en un escritorio de contral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vecino con el teléfono en la plaza pública es hoy tu auditor más constante: que le sirva lo que pub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3-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_st7lLtBDO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rdenas por escrito la búsqueda del cajón: si los contratos existen, se entregan en plazo y con folio; si algo no está, la inexistencia se declara con la búsqueda documentada —y el expediente de por qué no están se abre en contraloría, no en la respuesta al ciudad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formación existe aunque esté desordenada: «en el cajón» no es inexistencia, es problema de archivo tuyo —declararla sin búsqueda documentada es respuesta que el recurso revierte y multa que llega con tu oficio como prueba—. La opción correcta separa los dos planos: al ciudadano se le entrega en plazo lo que existe; lo que no está se declara con constancia de búsqueda, y el hueco se persigue por la vía interna (contraloría) que es donde revela el riesgo real. Posponer la respuesta para el sucesor y «responder» con un post de redes son las dos formas más caras de contestar: la primera con multa y responsabilidad, la segunda con desprestig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ducción de solicitud con información desordenada pero ex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ligaciones de transparencia → Secciones de la plataforma actualizadas con la frecuencia legal y evidencia de fech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echo de acceso → Folio con acuse, respuesta en plazo (regla de los 20 días hábiles) y reservas clasificad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atos abiertos proactivos → Nómina, contratos, permisos, tablero y fondos en formato reutilizable, con liga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de transparencia → Nombramiento con facultades, reporte mensual y acceso comprobable a los archivos de todas las á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onentes y sus evidencias de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o con folio y acuse; arranque del reloj legal el día de recepción → Requerimiento a las áreas poseedoras con plazo interno (48-72 horas) y copia al enlace → Clasificación si procede: lo reservado/confidencial se funda por escrito con quién firma y hasta cuándo → Respuesta motivada: entregar, negar con fundamento e indicar el recurso, o inexistencia con búsqueda documentada → Bitácora del caso en el reporte mensual: si hay recurso, se desahoga y la lección corrige el proceso de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loj es la columna: sin folio con acuse (a) el plazo legal no se puede defender ni para ti ni contra ti; el plazo interno a las áreas (b) es lo que evita que la respuesta «se atore» donde el enlace no manda; la clasificación por escrito (c) es lo único que sostiene una reserva en la revisión del recurso; la respuesta motivada (d) es el acto que se defiende ante el garante; y la bitácora con corrección de proceso (e) convierte cada solicitud en auditoría gratuita de tu archivo —el municipio que no aprende de sus recursos repetirá el mismo señalamiento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completa de una solicitud de acceso 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or tres costuras: las obligaciones son **permanentes y con frecuencia definida** (una carga anual con datos viejos es incumplimiento actual), el formato importa (el PDF escaneado no es reutilizable ni consultable —hoy, además, hay exigencias de datos abiertos y accesibilidad—) y la veracidad tiene testigos (el «actualizado» con sello de otra fecha se detecta en la revisión del garante local, y ahí la multa es al servidor responsable, no al municipio abstracto). Cumplir con lo mínimo cuesta más caro que cumplir: la publicación desordenada genera solicitudes, recursos y señalamientos; la publicada a tiempo genera confianza… y menos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ublicación de un solo tiro vs actualización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blicar · 20 · fu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blicar, 20 y fundada: la diferencia entre un sujeto obligado y un portal decorado. La primera es la disciplina (lo genérico y lo específico, con frecuencia), la segunda el reloj (que corre desde la recepción con folio), y la tercera la inteligencia (lo que no se puede abrir, se explica por qué y hasta cuándo —no «por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eglas fijas del sistema de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ección de obligaciones de la plataforma municipal se actualizó cada trimestre y su verificación de fecha quedó en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vitar interpretaciones ciudadanas» no es causal legal de reserva: nómina y contratos son información pública por donde va el interés social (y parte de obligaciones genéricas), y una reserva general, prolongada y sin fundamento individualizado se revierte en el primer recurso —con el municipio documentando por escrito, con firmas y con fecha, que quiso ocultar lo que la ley obliga a abrir—. Las otras tres líneas son el sistema funcionando: plazos, actualización con evidencia y reporte al órgano coleg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la reserva indebida de información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con-m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los cinco conjuntos de datos proactivos de TU municipio** (candidatos: nómina y sueldos de confianza, contratos del semestre, padrón de permisos, tablero de los seis focos, ejercicio de FAISMUN/Fortaseg o del Ramo 28) y escribe para cada uno: en qué formato existe hoy, quién lo alimenta, con qué frecuencia y qué hay que tachar para proteger datos personales sin matar el dato público. Después, la pregunta de mando: si el día de mañana un comunicador local descargara tu nómina pública y la cruzara con el parte de la policía del curso 5, ¿qué te encontrarías? Diseña la respuesta que te gustaría que encontrara —la transparencia no se mide por lo que publicas cuando te obligan, sino por lo que se puede construir con lo que ya está pub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r la ley de transparencia es la mesa; publicar lo que sirve es el banquet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blicar para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con-m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blicar para servi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4846" r:id="rId1"/>
    <p:sldLayoutId id="2481854847" r:id="rId2"/>
    <p:sldLayoutId id="2481854848" r:id="rId3"/>
    <p:sldLayoutId id="248185484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bdf1a9eda834965011cb84c38c63cccf45cbef919fa0e31.jpg"/>
  <Relationship Id="rId3" Type="http://schemas.openxmlformats.org/officeDocument/2006/relationships/hyperlink" Target="https://politica.lumbre.lat/object/al-con-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con-m03-oa01" TargetMode="External"/>
  <Relationship Id="rId4" Type="http://schemas.openxmlformats.org/officeDocument/2006/relationships/hyperlink" Target="https://politica.lumbre.lat/object/al-con-m03-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_st7lLtBDOg3.jpg"/>
  <Relationship Id="rId3" Type="http://schemas.openxmlformats.org/officeDocument/2006/relationships/hyperlink" Target="https://politica.lumbre.lat/object/al-con-m03-oa01" TargetMode="External"/>
  <Relationship Id="rId4" Type="http://schemas.openxmlformats.org/officeDocument/2006/relationships/hyperlink" Target="https://www.youtube.com/watch?v=_st7lLtBDOg" TargetMode="External"/>
  <Relationship Id="rId5" Type="http://schemas.openxmlformats.org/officeDocument/2006/relationships/hyperlink" Target="https://www.youtube.com/watch?v=_st7lLtBDO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con-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nspar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ier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bl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rv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on-m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la unidad de transparencia municipal, las obligaciones de transparencia y la publicación proactiva de datos de interés ciudadano con capacidad re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nsparencia municipal no es un micrositio decorado en agosto: son obligaciones de transparencia con fecha, solicitudes de acceso que corren en plazos legales y datos que alguien puede usar. Esta lección arma la unidad con capacidad real —enlace, folio, ruta y dueño—, distingue publicar para cumplir de publicar para servir, y previene las multas y señalamientos que son 100 por ciento evitabl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nsparencia · datos-abiertos · solicitudes · gobierno-abier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a:t>
            </a:r>
          </a:p>
        </p:txBody>
      </p:sp>
      <p:pic>
        <p:nvPicPr>
          <p:cNvPr id="3" name="" descr="Una lupa sobre documentos de auditoría financiera en un escritorio de contraloría">
            <a:hlinkClick r:id="rId3" tooltip="Una lupa sobre documentos de auditoría financiera en un escritorio de contralorí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vecino con el teléfono en la plaza pública es hoy tu auditor más constante: que le sirva lo que public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con-m03-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Datos abiertos y la iniciativa Abramos México]]></a:t>
            </a:r>
          </a:p>
        </p:txBody>
      </p:sp>
      <p:sp>
        <p:nvSpPr>
          <p:cNvPr id="10" name=""/>
          <p:cNvSpPr txBox="1"/>
          <p:nvPr/>
        </p:nvSpPr>
        <p:spPr>
          <a:xfrm>
            <a:off x="4362450" y="2362200"/>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inaimexico). Lumbre no aloja ni controla el contenido enlazado.]]></a:t>
            </a:r>
          </a:p>
        </p:txBody>
      </p:sp>
      <p:sp>
        <p:nvSpPr>
          <p:cNvPr id="11" name=""/>
          <p:cNvSpPr txBox="1"/>
          <p:nvPr/>
        </p:nvSpPr>
        <p:spPr>
          <a:xfrm>
            <a:off x="4362450" y="34766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9433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0671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j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se:\n\n]]></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n\n]]></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x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ús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h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n\n]]></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ac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nque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óm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el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ne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ex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cia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dr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ód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d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ISMUN/Fortase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3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ibicio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tar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descr=""/>
          <p:cNvSpPr/>
          <p:nvPr/>
        </p:nvSpPr>
        <p:spPr>
          <a:xfrm>
            <a:off x="514350" y="1219200"/>
            <a:ext cx="8115300" cy="3333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unidad de transparencia que sí funciona (en un municipio sin presupuesto extr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la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cal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ult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ch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zón/fo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citu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má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l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citu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pu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olviero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tiliz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DF]]></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c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ndamentad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lasif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lt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ó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cil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P:]]></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ie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iudadano pide por la plataforma el detalle de los contratos del alumbrado público del semestre; tu director de servicios los tiene «en el cajón del de confianza» y dice que «mejor le contestas que no existe». Tu conducción es:]]></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s: si no existe formalmente, la respuesta es correcta y te ahorras el plei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rdenas por escrito la búsqueda del cajón: si los contratos existen, se entregan en plazo y con folio; si algo no está, la inexistencia se declara con la búsqueda documentada —y el expediente de por qué no están se abre en contraloría, no en la respuesta al ciudadan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contestas que pida por escrito al palacio y «espere a la siguiente administración»]]></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s un resumen bonito de los contratos en redes y das por atendida la solicit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componente del sistema de transparencia con su prueba de que funciona:]]></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bligaciones de transparencia]]></a:t>
            </a:r>
          </a:p>
        </p:txBody>
      </p:sp>
      <p:sp>
        <p:nvSpPr>
          <p:cNvPr id="11" name=""/>
          <p:cNvSpPr txBox="1"/>
          <p:nvPr/>
        </p:nvSpPr>
        <p:spPr>
          <a:xfrm>
            <a:off x="514350" y="3200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recho de acceso]]></a:t>
            </a:r>
          </a:p>
        </p:txBody>
      </p:sp>
      <p:sp>
        <p:nvSpPr>
          <p:cNvPr id="12" name=""/>
          <p:cNvSpPr txBox="1"/>
          <p:nvPr/>
        </p:nvSpPr>
        <p:spPr>
          <a:xfrm>
            <a:off x="514350" y="3552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atos abiertos proactivos]]></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lace de transpar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olio con acuse, respuesta en plazo (regla de los 20 días hábiles) y reservas clasificadas por escrito]]></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ómina, contratos, permisos, tablero y fondos en formato reutilizable, con liga visible]]></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miento con facultades, reporte mensual y acceso comprobable a los archivos de todas las áreas]]></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cciones de la plataforma actualizadas con la frecuencia legal y evidencia de fecha r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completa de una solicitud de acceso a la información desde que lleg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querimiento a las áreas poseedoras con plazo interno (48-72 horas) y copia al enlace]]></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asificación si procede: lo reservado/confidencial se funda por escrito con quién firma y hasta cuándo]]></a:t>
            </a:r>
          </a:p>
        </p:txBody>
      </p:sp>
      <p:sp>
        <p:nvSpPr>
          <p:cNvPr id="11" name=""/>
          <p:cNvSpPr txBox="1"/>
          <p:nvPr/>
        </p:nvSpPr>
        <p:spPr>
          <a:xfrm>
            <a:off x="628650" y="39243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uesta motivada: entregar, negar con fundamento e indicar el recurso, o inexistencia con búsqueda document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itácora del caso en el reporte mensual: si hay recurso, se desahoga y la lección corrige el proceso de orig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con folio y acuse; arranque del reloj legal el día de recep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bir al portal municipal los PDFs escaneados de los contratos en agosto, una sola vez, cumple la obligación de transparencia del municipio.]]></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obligaciones se cumplen ____ sin que las pidan; el plazo legal de respuesta, en la regla general, es de ____ días hábiles; y la reserva se sostiene solo si está ____.]]></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anual de transparencia presume cumplimiento; una línea delata el riesgo clásico del municipio chico. Señálal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34 solicitudes del año fueron registradas con folio y respondidas dentro del plazo legal, con acuse visible.»]]></a:t>
            </a:r>
          </a:p>
        </p:txBody>
      </p:sp>
      <p:sp>
        <p:nvSpPr>
          <p:cNvPr id="10" name=""/>
          <p:cNvSpPr txBox="1"/>
          <p:nvPr/>
        </p:nvSpPr>
        <p:spPr>
          <a:xfrm>
            <a:off x="628650" y="32480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ección de obligaciones de la plataforma municipal se actualizó cada trimestre y su verificación de fecha quedó en bitáco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recomendación del área jurídica, las nóminas y contratos se mantuvieron reservadas íntegramente por seis meses para evitar interpretaciones ciudadanas.»]]></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nlace rindió reporte mensual al cabildo con estadísticas de solicitudes y recurs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r la ley de transparencia es la mesa; publicar lo que sirve es el banquete]]></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inc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junt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at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activ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di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óm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l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es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dr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mis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c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rc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ISMUN/Fortaseg]]></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a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im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ecu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ch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0]]></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teg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so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ñ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unic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arg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óm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uz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ic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ontr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ust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ontr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pa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lig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tr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ado—.]]></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con el dato que tu oposición más querría pedir: si ya está publicado, no tiene cau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sujeto obligado: obligaciones genéricas y municipales, con frecuencia legal y fecha re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olicitud con folio y acuse: el reloj de 20 días hábiles corre desde la recep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solo con fundamento individualizado y plazo de desclasificación, por escri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conjuntos de datos abiertos que cambian la conversación: nómina, contratos, permisos, tablero y fond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lace con facultades y reporte mensual: transparencia sin mando es un correo que nadie 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blicar para serv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rmas la unidad con capacidad real y distingues el cumplimiento de la publicación útil. Siguiente: gobernar con números —el tablero de resultados que evita que te mientas a ti mismo con reportes bonit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blicar para serv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jón de los contratos «inexistentes» y la reserva de seis meses de nómina: el punto que no se pierde de vista es que lo desordenado existe, y lo incómodo no se reserva: se publica con fundam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r la ley de transparencia es la mesa; publicar lo que sirve es el banqu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con-m03-oa01"/>
              </a:rPr>
              <a:t><![CDATA[Transparencia y datos abiertos: publicar lo que sirv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ablero de resultados: gobernar con números, no con corazonadas]]></a:t>
            </a:r>
            <a:r>
              <a:rPr lang="en-US" strike="noStrike" sz="2100" spc="0" u="none" cap="none">
                <a:solidFill>
                  <a:srgbClr val="1B2438">
                    <a:alpha val="100000"/>
                  </a:srgbClr>
                </a:solidFill>
                <a:latin typeface="Calibri"/>
              </a:rPr>
              <a:t><![CDATA[ — seis indicadores con línea base y fuente, las tres formas típicas de manipular reportes oficiales y la rutina semanal que te deja dormir sin autoengañ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2026-10-24T10:42:53Z</dcterms:created>
  <dcterms:modified xsi:type="dcterms:W3CDTF">2026-10-24T10:42:53Z</dcterms:modified>
  <dc:title>Transparencia y datos abiertos: publicar lo que sirve</dc:title>
  <dc:description>Presentación editable del OA «Transparencia y datos abiertos: publicar lo que sirve». Enlace: https://politica.lumbre.lat/object/al-con-m03-oa01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