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lupa sobre documentos de auditoría financiera en un escritorio de contral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tre el error legítimo y la falta hay un papel con fecha: el dictamen previo y el acta donde consta por qué deci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5-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JuVybJ8Ej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2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3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4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5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6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7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ictamen técnico que justificaba la especificación (resistencia al clima de la sierra), la cotización de los tres proveedores disponibles con ese estándar, el acta de cabildo donde se discutió el precio y la minuta del comisionado que resolvió las dudas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obreprecio se defiende demostrando que el precio tenía fundamento **antes** de pagar: especificación técnica documentada (no a modo), mercado real consultado (no tres cotizaciones de la misma familia de proveedores), y deliberación con acta. La felicidad del beneficiado, la entrega diferida del reembolso y la prensa no son defensa: son testigos sin peritaje. Ojo con la «solución rápida» del proveedor sin papeles: el reembolso informal puede comprarse su propia falta (omisión de exigir la garantía por escrito que ya te constaba). Si el dictamen previo no existió, la defensa honesta es otra ruta: reconocer la falla de procedimiento, deslindar responsables internos y corregir con el expediente de responsabilidad **propio** —que pesa distinto ante el tribunal que la terquedad con boleti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atomía del expediente que defiende una compra cuesti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ver recurso del FAISMUN para pagar la nómina de diciembre sin acuerdo → Desvío de recursos: falta grave aunque la necesidad sea real y la partida «regrese» en e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tar la obra con el proveedor cuyo precio conocías inflado por tu amigo → Daño patrimonial y posible beneficio indebido: perjuicio medible más ventaja a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rmar el permiso del negocio de tu hermana sin dictamen y sin inhibirte → Conflicto de interés decisorio: declarar no autoriza —el módulo 2 te lo advir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denunciar los partes «arreglados» que te reportaron en el 911 → Encubrimiento omiso: no actuar cuando la ley manda actuar también es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tas municipales típicas y su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ctamen técnico ANTES de la decisión, firmado por quien domina la materia →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inuta de cabildo con las opciones descartadas y su razón →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arecencia voluntaria del alcalde ante el cabildo con el expediente completo cuando la duda surge en público →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rchívalo en unidad del equipo»: no denunciar la falta que viste → Camino a la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dendas y «ajustes de contrato» que inflan el monto sin nueva licitación ni acta → Camino a la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struir el correo incómodo «porque era de la dirección anterior» → Camino a la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inas de defensa vs rutinas de ocul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régimen juzga **la conducta**, no el resultado. Con fundamento previo (dictamen, procedimiento, test de mercado, deliberación con acta) y ejecución diligente, el mal resultado es riesgo de gestión —se corrige, se deslinda al proveedor, se reclama la garantía—, no falta del servidor: si el solo resultado condenara, ningún alcalde firmaría nada, y la administración pública se gobernaría por miedo. Lo que el resultado SÍ desencadena es el escrutinio: el tribunal mirará los papeles con lupa, y ahí la línea entre «decisión difícil con expediente» y «atajo con buena historia» es el acta, el dictamen con fecha real y la firma de quien sabe. Por eso el primer párrafo de esta lección: la defensa se redacta el día d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ta vs resultado como objeto del juicio administ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dible · aunque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ible, aunque, decisión: las tres llaves de la materia. La primera separa el daño de la percepción; la segunda explica por qué «no le quité ni un peso a nadie» no siempre salva —basta el favor—; y la tercera es la filosofía completa del módulo: el expediente no se improvisa ante el juez, se archiva ante la historia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eglas del régimen de responsabi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ago de la segunda partida se resolvió con transferencia del fondo de aportaciones federales para obra, «por urgencia», regularizando la reclasificación en el cabildo de ener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over dinero de fondo atado (obra del Ramo 28 tiene destino específico y reglas de operación federales: no es caja municipal) y «regularizar» la reclasificación **después** es el patrón «lo movimos pero era emergencia» narrado en tiempo real: al día siguiente de la transferencia, la falta grave ya se cometió; la acta de enero solo prueba que el municipio sabía que había movido lo intocable. La emergencia se blinda ANTES (con su fuente legítima y su acuerdo); cuando la única opción era el desvío, se documenta la decisión con sus responsables —la ley no perdona el destino atado, y la auditoría federal lo rastrea en el sistema con o sin cabildo—. Las demás líneas son el procedimiento co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desvío con regularización extemporá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decisión más difícil que has firmado** (o firmarías pronto: una emergencia, una compra cuestionable, un despido incómodo) y escribe su expediente de defensa en media cuartilla: qué dictamen previo necesitas y de quién, qué se delibera en cabildo antes de ejecutar, qué tres documentos deben existir ANTES del pago, y qué minuta contaría la razón de la urgencia. Después, la prueba del tribunal: imagina que dos años después un auditor lee solo esos papeles, sin tu voz —¿la historia se entiende sola, o necesitas estar presente para explicarla? Si necesitas estar presente, el expediente está incompleto: la buena defensa es **huérfana de su autor**. Regla final: si alguna de tus confesiones favoritas suena a las tres del recuadro, corrige el procedimiento esta semana —prescribir no es perdonar, y la memoria del sistema es más larga que l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5-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fensa de un alcalde no se contrata el día del oficio: se redacta el día del acuerd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fensa co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62" r:id="rId1"/>
    <p:sldLayoutId id="2481832663" r:id="rId2"/>
    <p:sldLayoutId id="2481832664" r:id="rId3"/>
    <p:sldLayoutId id="24818326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0ef3ec496fd379f3b5679c8e11eaee0f02e27b6120666d41.jpg"/>
  <Relationship Id="rId3" Type="http://schemas.openxmlformats.org/officeDocument/2006/relationships/hyperlink" Target="https://politica.lumbre.lat/object/al-con-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con-m05-oa01" TargetMode="External"/>
  <Relationship Id="rId4" Type="http://schemas.openxmlformats.org/officeDocument/2006/relationships/hyperlink" Target="https://politica.lumbre.lat/object/al-con-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JuVybJ8EjU3.jpg"/>
  <Relationship Id="rId3" Type="http://schemas.openxmlformats.org/officeDocument/2006/relationships/hyperlink" Target="https://politica.lumbre.lat/object/al-con-m05-oa01" TargetMode="External"/>
  <Relationship Id="rId4" Type="http://schemas.openxmlformats.org/officeDocument/2006/relationships/hyperlink" Target="https://www.youtube.com/watch?v=cJuVybJ8EjU" TargetMode="External"/>
  <Relationship Id="rId5" Type="http://schemas.openxmlformats.org/officeDocument/2006/relationships/hyperlink" Target="https://www.youtube.com/watch?v=cJuVybJ8EjU"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l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habilit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i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on-m05-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faltas administrativas más comunes, la diferencia entre daño patrimonial y beneficio indebido, y cómo se defiende una decisión pública document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lcalde se defiende el día que decide, no el día que lo citan. Esta lección recorre el catálogo de faltas administrativas —no graves y graves, con daño patrimonial, beneficio indebido, conflicto de interés y cohecho—, quién investiga, quién juzga y qué sanciones existen, y monta la anatomía de la defensa real: el expediente de una decisión cuestionada con dictamen, minuta, comparecencia y la diferencia entre error defendible y falta con firm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altas-administrativas · dano-patrimonial · inhabilitacion · defen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a:t>
            </a:r>
          </a:p>
        </p:txBody>
      </p:sp>
      <p:pic>
        <p:nvPicPr>
          <p:cNvPr id="3" name="" descr="Una lupa sobre documentos de auditoría financiera en un escritorio de contraloría">
            <a:hlinkClick r:id="rId3" tooltip="Una lupa sobre documentos de auditoría financiera en un escritorio de contralorí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tre el error legítimo y la falta hay un papel con fecha: el dictamen previo y el acta donde consta por qué decidis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con-m05-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istema Nacional Anticorrupción, conferencia magistral]]></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Poder Judicial de la Ciudad). Lumbre no aloja ni controla el contenido enlazad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z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uc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sad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gu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n\n]]></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z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ones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pen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i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tur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t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habil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po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s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n\n]]></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if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r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i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sig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ú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enef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n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f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li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pot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nte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br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ri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n\n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I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zg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r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erg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t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ex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descr=""/>
          <p:cNvSpPr/>
          <p:nvPr/>
        </p:nvSpPr>
        <p:spPr>
          <a:xfrm>
            <a:off x="514350" y="1552575"/>
            <a:ext cx="8115300" cy="30765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552575"/>
            <a:ext cx="38100" cy="30765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p>
        </p:txBody>
      </p:sp>
      <p:sp>
        <p:nvSpPr>
          <p:cNvPr id="10" name=""/>
          <p:cNvSpPr txBox="1"/>
          <p:nvPr/>
        </p:nvSpPr>
        <p:spPr>
          <a:xfrm>
            <a:off x="685800" y="1628775"/>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confesiones que convierten una gestión en falta grave]]></a:t>
            </a:r>
          </a:p>
        </p:txBody>
      </p:sp>
      <p:sp>
        <p:nvSpPr>
          <p:cNvPr id="11" name=""/>
          <p:cNvSpPr txBox="1"/>
          <p:nvPr/>
        </p:nvSpPr>
        <p:spPr>
          <a:xfrm>
            <a:off x="685800" y="2371725"/>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habili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us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y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er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v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er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ta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tig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t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iz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li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b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bí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ñ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ori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n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v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y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úy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ditoría señala «sobreprecio» en 200 lámparas: el municipio pagó 40 por ciento arriba del promedio estatal. ¿Cuál expediente te defiende en el Tribunal?]]></a:t>
            </a:r>
          </a:p>
        </p:txBody>
      </p:sp>
      <p:sp>
        <p:nvSpPr>
          <p:cNvPr id="9" name=""/>
          <p:cNvSpPr txBox="1"/>
          <p:nvPr/>
        </p:nvSpPr>
        <p:spPr>
          <a:xfrm>
            <a:off x="666750" y="2895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boletín de prensa donde el alcalde inaugura las lámparas con la banda de música y 600 vecinos content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ictamen técnico que justificaba la especificación (resistencia al clima de la sierra), la cotización de los tres proveedores disponibles con ese estándar, el acta de cabildo donde se discutió el precio y la minuta del comisionado que resolvió las dudas antes de firmar]]></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rta del proveedor ofreciendo reembolso parcial «para cerrar el asunto rápido y sin papele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rgumento de que en el municipio vecino las lámparas duraron cuatro meses y las tuyas van para tres añ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conducta con la falta del catálogo en la que ca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ver recurso del FAISMUN para pagar la nómina de diciembre sin acuerdo]]></a:t>
            </a:r>
          </a:p>
        </p:txBody>
      </p:sp>
      <p:sp>
        <p:nvSpPr>
          <p:cNvPr id="11" name=""/>
          <p:cNvSpPr txBox="1"/>
          <p:nvPr/>
        </p:nvSpPr>
        <p:spPr>
          <a:xfrm>
            <a:off x="514350" y="3181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ratar la obra con el proveedor cuyo precio conocías inflado por tu amigo]]></a:t>
            </a:r>
          </a:p>
        </p:txBody>
      </p:sp>
      <p:sp>
        <p:nvSpPr>
          <p:cNvPr id="12" name=""/>
          <p:cNvSpPr txBox="1"/>
          <p:nvPr/>
        </p:nvSpPr>
        <p:spPr>
          <a:xfrm>
            <a:off x="514350" y="3848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rmar el permiso del negocio de tu hermana sin dictamen y sin inhibir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denunciar los partes «arreglados» que te reportaron en el 911]]></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ño patrimonial y posible beneficio indebido: perjuicio medible más ventaja a tercero]]></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licto de interés decisorio: declarar no autoriza —el módulo 2 te lo advirtió]]></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cubrimiento omiso: no actuar cuando la ley manda actuar también es falta]]></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vío de recursos: falta grave aunque la necesidad sea real y la partida «regrese» en en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de defensa como expediente sólido o como camino a la sanción:]]></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847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ediente]]></a:t>
            </a:r>
          </a:p>
        </p:txBody>
      </p:sp>
      <p:sp>
        <p:nvSpPr>
          <p:cNvPr id="11" name=""/>
          <p:cNvSpPr txBox="1"/>
          <p:nvPr/>
        </p:nvSpPr>
        <p:spPr>
          <a:xfrm>
            <a:off x="628650" y="3200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ino a la sanción]]></a:t>
            </a:r>
          </a:p>
        </p:txBody>
      </p:sp>
      <p:sp>
        <p:nvSpPr>
          <p:cNvPr id="12" name=""/>
          <p:cNvSpPr txBox="1"/>
          <p:nvPr/>
        </p:nvSpPr>
        <p:spPr>
          <a:xfrm>
            <a:off x="514350" y="3552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ctamen técnico ANTES de la decisión, firmado por quien domina la materia]]></a:t>
            </a:r>
          </a:p>
        </p:txBody>
      </p:sp>
      <p:sp>
        <p:nvSpPr>
          <p:cNvPr id="13" name=""/>
          <p:cNvSpPr txBox="1"/>
          <p:nvPr/>
        </p:nvSpPr>
        <p:spPr>
          <a:xfrm>
            <a:off x="514350" y="4229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nuta de cabildo con las opciones descartadas y su raz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arecencia voluntaria del alcalde ante el cabildo con el expediente completo cuando la duda surge en públic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chívalo en unidad del equipo»: no denunciar la falta que viste]]></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dendas y «ajustes de contrato» que inflan el monto sin nueva licitación ni acta]]></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struir el correo incómodo «porque era de la dirección anterior»]]></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decisión con expediente completo resulta mala —la obra quedó a medias y el proveedor fue sustituido—, el alcalde que la respaldó comete falta administrativa grave por el solo resultado.]]></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año patrimonial exige perjuicio económico ____; el beneficio indebido existe ____ si hay cifra de daño; y la defensa se construye el día de la ____, no el día de la ci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ficio de «justificación de la emergencia» esconde la falta que esta lección ejemplifica. Señálalo:]]></a:t>
            </a:r>
          </a:p>
        </p:txBody>
      </p:sp>
      <p:sp>
        <p:nvSpPr>
          <p:cNvPr id="9" name=""/>
          <p:cNvSpPr txBox="1"/>
          <p:nvPr/>
        </p:nvSpPr>
        <p:spPr>
          <a:xfrm>
            <a:off x="628650" y="25717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la contingencia de septiembre se adquirieron bombas y costales con cargo a la reserva para desastres del ramo 28, con su oficio de necesidad y tres cotizaciones.»]]></a:t>
            </a:r>
          </a:p>
        </p:txBody>
      </p:sp>
      <p:sp>
        <p:nvSpPr>
          <p:cNvPr id="10" name=""/>
          <p:cNvSpPr txBox="1"/>
          <p:nvPr/>
        </p:nvSpPr>
        <p:spPr>
          <a:xfrm>
            <a:off x="628650" y="35623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ago de la segunda partida se resolvió con transferencia del fondo de aportaciones federales para obra, «por urgencia», regularizando la reclasificación en el cabildo de enero sigu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contratos menores incluyeron su cláusula de garantía y su bitácora de entrega con fol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índica dejó constancia en acta de las dudas sobre el procedimiento y de su voto razon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fensa de un alcalde no se contrata el día del oficio: se redacta el día del acuerdo]]></a:t>
            </a:r>
          </a:p>
        </p:txBody>
      </p:sp>
      <p:sp>
        <p:nvSpPr>
          <p:cNvPr id="8" name=""/>
          <p:cNvSpPr txBox="1"/>
          <p:nvPr/>
        </p:nvSpPr>
        <p:spPr>
          <a:xfrm>
            <a:off x="514350" y="1800225"/>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fíci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rm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erg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stion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en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ctam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v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cesi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ib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cu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cume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b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st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n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az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rg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ibu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ñ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di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pe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stor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ie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cesi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licar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cesi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ompl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u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en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uérfa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utor]]></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es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vori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uad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ced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crib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don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mor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st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r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p>
        </p:txBody>
      </p:sp>
      <p:sp>
        <p:nvSpPr>
          <p:cNvPr id="8" name=""/>
          <p:cNvSpPr txBox="1"/>
          <p:nvPr/>
        </p:nvSpPr>
        <p:spPr>
          <a:xfrm>
            <a:off x="514350" y="36385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lít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ejor abogado del alcalde es su archivo con folios, fechas y firmas que no se pueden mover.]]></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se prueba con actos: desvío, daño medible, beneficio indebido, conflicto decisorio, cohecho, encubri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ensa se redacta el día de la decisión: dictamen previo, cabildo con acta, precio con fundam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n «social» no cura el desvío: la emergencia se documenta antes, no se regulariza despu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nunciar también es falta: la síndica que archiva por «unidad» firma su propia carpe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la duda pública, comparece con el expediente: la transparencia en el cabildo es el mejor preludio del tribu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fensa con expe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lasificas faltas y montas la defensa documentada. Falta el cierre del curso: la carpeta de blindaje —calendario, matriz, tablero y protocolo—, tu seguro de tres años integrador en un solo expediente.]]></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s lámparas con sobreprecio y la «reclasificación» de enero del fondo de obra: el punto que no se pierde de vista es que la defensa vive en los papeles previos, y la emergencia narrada después es confesión con ac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fensa de un alcalde no se contrata el día del oficio: se redacta el día del acuer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5-oa01"/>
              </a:rPr>
              <a:t><![CDATA[Faltas, inhabilitaciones y cómo se defiende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final: la carpeta de blindaje de San Rafael]]></a:t>
            </a:r>
            <a:r>
              <a:rPr lang="en-US" strike="noStrike" sz="2100" spc="0" u="none" cap="none">
                <a:solidFill>
                  <a:srgbClr val="1B2438">
                    <a:alpha val="100000"/>
                  </a:srgbClr>
                </a:solidFill>
                <a:latin typeface="Calibri"/>
              </a:rPr>
              <a:t><![CDATA[ — calendario de obligaciones con sus plazos exactos, matriz de riesgos con los seis candados, tablero de indicadores y protocolo de decisión documentada: la carpeta que protege al gobierno y a quien lo encabez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2026-10-24T04:33:09Z</dcterms:created>
  <dcterms:modified xsi:type="dcterms:W3CDTF">2026-10-24T04:33:09Z</dcterms:modified>
  <dc:title>Faltas, inhabilitaciones y cómo se defiende una decisión</dc:title>
  <dc:description>Presentación editable del OA «Faltas, inhabilitaciones y cómo se defiende una decisión». Enlace: https://politica.lumbre.lat/object/al-con-m05-oa01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