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onedas, calculadora y documentos financieros sobre escritorio de tesorer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Antes de prometer una obra: ¿de qué bolsa saldrá, y quién más firma por ell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1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7_lkC13UM68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1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romesa y la realidad: de dónde sale realmente tu dinero» (2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romesa y la realidad: de dónde sale realmente tu dinero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Mapa de la caja: fuente, candado y lo que puedes decid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Mapa de la caja: fuente, candado y lo que puedes decid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Mapa de la caja: fuente, candado y lo que puedes decid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Mapa de la caja: fuente, candado y lo que puedes decid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romesa y la realidad: de dónde sale realmente tu dinero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asi no puede: sobre la bolsa «libre» ya pesan emergencias, mantenimiento, operativos y el predial no llega parejo; además FAISMUN puede financiar obra pero sólo dentro de sus reglas de operación y comunidad elegi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bolsa libre no está libre de verdad: sostiene lo imprevisto y el mantenimiento de lo existente; el predial llega concentrado en el primer trimestre; y etiquetar FAISMUN para una obra distinta de su regla de operación es observación segura. El compromiso serio: financiamiento multi-fuente con reglas revisadas, no el saldo optimista de una colum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álculo de bolsa discrecional y restricciones de etiquetado por fu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articipaciones · aportaciones · básico · bás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articipaciones = fórmula y libertad relativa; aportaciones = destino explícito. La confusión entre ambas es la que produce el titular del alcalde que «bajó dinero para su campo» cuando el convenio era de otra co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iferencia conceptual entre participaciones y aportaciones feder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1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a Cámara de Diputados aprueba el Presupuesto de Egresos con reglas de operación del Ramo 33 → Estado recibe y dispersa conforme al acuerdo con municipios → Municipio presenta obra elegible y metas autorizadas → Cabildo y jurídica validan; se licita y ejecuta → Comprobación física y financiera; entrega a usuari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ingún dinero etiquetado cae directo a tu cuenta: pasa por reglas de operación, dispersión estatal, elegibilidad de la obra, validación municipal y comprobación. Perder un eslabón —casi siempre la validación previa— es devolver recursos a año venc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ena de custodia del gasto etiquetado feder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1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edial → Estacionalidad y cartera vencida: enero paga todo el añ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TAMUN (Ramo 28) → Dependencia del ciclo económico nacional: sin predial fuerte, tu suerte es fede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s vinculados → Recursos que llegan tarde y se devuelven pro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édito → Límites y clasificaciones de la Ley General de Disciplina Financi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iesgo típico por fuente de ingre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1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lacionar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plicación práctica: catastro y recaudación — el ingreso que sí puedes fabricar» (2 de 4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plicación práctica: catastro y recaudación — el ingreso que sí puedes fabricar» (3 de 4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plicación práctica: catastro y recaudación — el ingreso que sí puedes fabricar» (4 de 4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1-oa01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1-oa01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1-oa01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1-oa01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1-oa01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1-oa01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1-oa01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1-oa01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1-oa01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1-oa01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plicación práctica: catastro y recaudación — el ingreso que sí puedes fabricar» (2 de 2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Con la cuenta pública más reciente de tu municipio (o la del que sigas de cerca), llena la tabla del mapa de caja: cifra por fuente y, con color, el grado de libertad real. Después calcula tu **bolsa discrecional anual** y compárala con la última promesa de campaña que impliquen obra nueva. Si la promesa rebota contra la bolsa, reordena la promesa —o diseña su financiamiento multi-fuente—. Guardar ese cálculo es la diferencia entre el alcalde que firma sin leer y el que firma sabiendo lo que c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1-oa01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flexión» (2 de 2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plicación práctica: catastro y recaudación — el ingreso que sí puedes fabricar» (2 de 2)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a caja sin ilus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2892" r:id="rId1"/>
    <p:sldLayoutId id="2481832893" r:id="rId2"/>
    <p:sldLayoutId id="2481832894" r:id="rId3"/>
    <p:sldLayoutId id="248183289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001e3237bd418a761590801016227250c5fbd6da9c93a5c1.jpg"/>
  <Relationship Id="rId3" Type="http://schemas.openxmlformats.org/officeDocument/2006/relationships/hyperlink" Target="https://politica.lumbre.lat/object/al-fin-m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politica.lumbre.lat/object/al-fin-m01-oa01" TargetMode="External"/>
  <Relationship Id="rId4" Type="http://schemas.openxmlformats.org/officeDocument/2006/relationships/hyperlink" Target="https://politica.lumbre.lat/object/al-fin-m01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7_lkC13UM683.jpg"/>
  <Relationship Id="rId3" Type="http://schemas.openxmlformats.org/officeDocument/2006/relationships/hyperlink" Target="https://politica.lumbre.lat/object/al-fin-m01-oa01" TargetMode="External"/>
  <Relationship Id="rId4" Type="http://schemas.openxmlformats.org/officeDocument/2006/relationships/hyperlink" Target="https://www.youtube.com/watch?v=7_lkC13UM68" TargetMode="External"/>
  <Relationship Id="rId5" Type="http://schemas.openxmlformats.org/officeDocument/2006/relationships/hyperlink" Target="https://www.youtube.com/watch?v=7_lkC13UM68" TargetMode="External"/>
  <Relationship Id="rId6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unicipal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pio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ticipacio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ta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fin-m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 los ingresos de un municipio mexicano y calcular, con cifras de un caso ficticio, cuánto dinero es realmente discrecional tras el gasto obligatorio y las transferencias etiquetadas, y aplicar una plantilla de intensificación catastral y recaudatoria con rúbrica observab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yor parte del dinero municipal llega de afuera y con instrucciones de uso. Esta lección da el mapa de la caja: ingresos propios, Ramo 28 (FORTAMUN), Ramo 33 (FAIS y FAISMUN), convenios y participaciones estatales —y el cálculo que ningún alcalde debe saltarse: cuánto puedes decidir de verdad antes de prometer—. Cierra co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astro y recaud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la única línea con interruptor propio —efectividad del predial, padrón depurado y tarifas legales—, con datos ficticios y rúbrica observa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amo-28 · ramo-33 · fortamun · predial · etiquetado · hacienda · catastro · recaudacio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omesa y la realidad: de dónde sale realmente tu dinero]]></a:t>
            </a:r>
          </a:p>
        </p:txBody>
      </p:sp>
      <p:pic>
        <p:nvPicPr>
          <p:cNvPr id="3" name="" descr="Monedas, calculadora y documentos financieros sobre escritorio de tesorería">
            <a:hlinkClick r:id="rId3" tooltip="Monedas, calculadora y documentos financieros sobre escritorio de tesorerí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171825" y="1257300"/>
            <a:ext cx="28003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ntes de prometer una obra: ¿de qué bolsa saldrá, y quién más firma por ella?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al-fin-m01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omesa y la realidad: de dónde sale realmente tu dine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4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puestos en México · Municipales (predial y derechos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en YouTube (tercero: canal AngelMind)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8862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omesa y la realidad: de dónde sale realmente tu diner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s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xican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ed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te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enci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do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TAM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7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—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.3066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2228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omesa y la realidad: de dónde sale realmente tu diner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ISM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rt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CF—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ra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éd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ill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3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rovisiones»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ibr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3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tiendo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016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deud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s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omesa y la realidad: de dónde sale realmente tu diner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dest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fa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t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re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de la caja: fuente, candado y lo que puedes decidir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4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66687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1724025"/>
                <a:gridCol w="2000250"/>
                <a:gridCol w="24765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u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iene 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Grado de libert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Uso típ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dial y derechos municip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bolsillo del veci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to —ingreso propio—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aplica según ley orgánica local; buena recaudación = autonomía re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de la caja: fuente, candado y lo que puedes decidir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4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6230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1724025"/>
                <a:gridCol w="2000250"/>
                <a:gridCol w="24765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u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iene 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Grado de libert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Uso típ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7621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RTAMUN (Ramo 28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deración, vía tesorería estatal (arts. 45-47 LCF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o-alto con obliga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bre destino en tu presupuesto: inversión, servicios y, en su caso, deuda, con transparencia obligator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AISMUN (Ramo 33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deración etiquet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o: destino fi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ua, drenaje, pavimentos, infraestructura bás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de la caja: fuente, candado y lo que puedes decidir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4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1724025"/>
                <a:gridCol w="2000250"/>
                <a:gridCol w="24765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u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iene 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Grado de libert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Uso típ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AIS (Ramo 33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deración etiquet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o: gasto social bás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ducación, salud, asistencia social en zonas pob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ticipación estat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greso y tesorería del es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riable, polít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negocia cada año: define tu relación con el gobern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venios y recursos vincul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deración o estado, por proye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ulo sin contrapar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ra específica con reglas de operación prop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de la caja: fuente, candado y lo que puedes decidir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4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40017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1724025"/>
                <a:gridCol w="2000250"/>
                <a:gridCol w="24765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u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iene 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Grado de libert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Uso típ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éd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nca o emis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dicionado a disciplina financie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ólo obra e inversión en los términos de la ley de deuda aplic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omesa y la realidad: de dónde sale realmente tu diner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4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trampa del «dinero que alcanza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ados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ond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enem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14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lones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í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glo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fael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8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id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ISM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I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a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3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ó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omesa y la realidad: de dónde sale realmente tu diner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4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6478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6478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2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7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7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ibre»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FORTAMUN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i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es—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cionalidad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ut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nero-marzo)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ergenci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i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7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ar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p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14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romesa y la realidad: de dónde sale realmente tu din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 Rafael tiene presupuesto aprobado de 214 MDP: 88 nómina, 41 FAISMUN, 19 FAIS, 22 servicios de deuda, 17 convenios vinculados y 27 de bolsa libre (FORTAMUN del Ramo 28 sin candado + predial + estatales). La presidenta quiere una unidad deportiva nueva en un rancho (26 MDP, obra). ¿Cuál lectura es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6385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uede: tiene 27 MDP libres y la obra cuesta 26 — alcanza con el FORTAMUN del Ramo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asi no puede: sobre la bolsa «libre» ya pesan emergencias, mantenimiento, operativos y el predial no llega parejo; además FAISMUN puede financiar obra pero sólo dentro de sus reglas de operación y comunidad eleg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 puede tocar nada: todo el dinero municipal es federal y requiere aval de la SHCP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uede con sólo firmar un convenio con la CONAGUA para la infraestructura deportiv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romesa y la realidad: de dónde sale realmente tu din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amo 28 son ____ a los municipios (su uso tiene obligaciones, pero gran parte es libre); el Ramo 33 son ____ federales etiquetadas: FAIS para desarrollo social ____ y FAISMUN para infraestructura municipal ____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romesa y la realidad: de dónde sale realmente tu din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circuito real de un peso federal etiquetado hasta llegar al paviment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tado recibe y dispersa conforme al acuerdo con municipi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unicipio presenta obra elegible y metas autorizad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bildo y jurídica validan; se licita y ejecu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mprobación física y financiera; entrega a usuari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La Cámara de Diputados aprueba el Presupuesto de Egresos con reglas de operación del Ramo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romesa y la realidad: de dónde sale realmente tu din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fuente con su riesgo financiero característic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redi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FORTAMUN (Ramo 28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nvenios vinculad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rédi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pendencia del ciclo económico nacional: sin predial fuerte, tu suerte es federal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cursos que llegan tarde y se devuelven pro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ímites y clasificaciones de la Ley General de Disciplina Financie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tacionalidad y cartera vencida: enero paga todo el añ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: catastro y recaudación — el ingreso que sí puedes fabricar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rup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impuesto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i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ibu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e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ast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rmi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acul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V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ord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e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t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s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if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: catastro y recaudación — el ingreso que sí puedes fabricar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si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u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e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a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go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cc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j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l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ción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itmé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fa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icti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1,4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itant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i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6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r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6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u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rci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: catastro y recaudación — el ingreso que sí puedes fabricar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deg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ona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dor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ñ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sic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mi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nven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crit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5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V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ast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if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m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arif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: catastro y recaudación — el ingreso que sí puedes fabricar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ceta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o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o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erdon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roso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)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mi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V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a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ast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end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ren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u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VAU/DUVi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ibil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z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n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v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i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it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ra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»—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: catastro y recaudación — el ingreso que sí puedes fabr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illa rellenable — tablero de intensidad catastral y recaudatoria de San Rafael (columna 5 es tuya; cifras ficticias del caso)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4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457450"/>
        </p:xfrm>
        <a:graphic>
          <a:graphicData uri="http://schemas.openxmlformats.org/drawingml/2006/table">
            <a:tbl>
              <a:tblPr firstRow="1" bandRow="1"/>
              <a:tblGrid>
                <a:gridCol w="1457325"/>
                <a:gridCol w="1762125"/>
                <a:gridCol w="1762125"/>
                <a:gridCol w="1571625"/>
                <a:gridCol w="15621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dica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calcu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an Rafael hoy (ficticio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ta perio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u dato ____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7621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drón catast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celas registradas vs predios visibles en vuelo/imag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 61,400 habitantes el padrón se quedó en el último cambio de gest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puración completa año 1 con acta de cabil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____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4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1457325"/>
                <a:gridCol w="1762125"/>
                <a:gridCol w="1762125"/>
                <a:gridCol w="1571625"/>
                <a:gridCol w="15621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dica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calcu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an Rafael hoy (ficticio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ta perio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u dato ____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se grav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lores de suelo y construcción vigentes según ley loc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lores desactualizados: cobras sobre mapa vie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valuación catastral por zonas homologada al es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____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4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24050"/>
        </p:xfrm>
        <a:graphic>
          <a:graphicData uri="http://schemas.openxmlformats.org/drawingml/2006/table">
            <a:tbl>
              <a:tblPr firstRow="1" bandRow="1"/>
              <a:tblGrid>
                <a:gridCol w="1457325"/>
                <a:gridCol w="1762125"/>
                <a:gridCol w="1762125"/>
                <a:gridCol w="1571625"/>
                <a:gridCol w="15621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dica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calcu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an Rafael hoy (ficticio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ta perio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u dato ____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fectividad pred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audado real ÷ facturación potenc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6 por ciento —la mitad de lo que podrías cob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5 por ciento al mes 18 sin perdonaz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____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4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1457325"/>
                <a:gridCol w="1762125"/>
                <a:gridCol w="1762125"/>
                <a:gridCol w="1571625"/>
                <a:gridCol w="15621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dica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calcu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an Rafael hoy (ficticio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ta perio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u dato ____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rtera venc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édito fiscal histórico ø padrón vig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ta, sin estratos ni gestión por rango de antigüe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uperar 20 por ciento con convenios de pago leg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____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4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457450"/>
        </p:xfrm>
        <a:graphic>
          <a:graphicData uri="http://schemas.openxmlformats.org/drawingml/2006/table">
            <a:tbl>
              <a:tblPr firstRow="1" bandRow="1"/>
              <a:tblGrid>
                <a:gridCol w="1457325"/>
                <a:gridCol w="1762125"/>
                <a:gridCol w="1762125"/>
                <a:gridCol w="1571625"/>
                <a:gridCol w="15621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dica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calcu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an Rafael hoy (ficticio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ta perio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u dato ____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7621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fectividad agu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bro de derecho ÷ consumo factur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a en Ladrillera: medidor sin lectura, tarifa sin public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bro con medidor y recibo al 100 por ciento de conexiones form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____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4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1457325"/>
                <a:gridCol w="1762125"/>
                <a:gridCol w="1762125"/>
                <a:gridCol w="1571625"/>
                <a:gridCol w="15621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dica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calcu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an Rafael hoy (ficticio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ta perio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u dato ____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 de recaud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asto de tesorería ÷ ingreso propio recaud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medir —nadie sabe si cobrar cuesta más que lo cobr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blero mensual con costo por peso recaud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____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: catastro y recaudación — el ingreso que sí puedes fabr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úbrica observable de tu gestión catastral y de ingresos (lo que vería la auditoría superior del estado o la ASF en FORTAMUN)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4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335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1781175"/>
                <a:gridCol w="2009775"/>
                <a:gridCol w="26670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iter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sufici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ept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xcel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ta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drón en Excel sin control de camb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drón digital con mantenimiento correc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tastro multifinalitario: actualización continua, cruces con imagen y VAU/DUVi, actas de alta/baj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4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2002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1781175"/>
                <a:gridCol w="2009775"/>
                <a:gridCol w="26670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iter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sufici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ept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xcel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7621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co de cob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rifas aplicadas sin publicación en gac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y de ingresos vigente pero sin reglamentación inter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y de ingresos + tarifas publicadas + procedimiento de determinación y verificación documen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4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9560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1781175"/>
                <a:gridCol w="2009775"/>
                <a:gridCol w="26670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iter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sufici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ept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xcel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fectiv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e mide —solo «se recauda lo que se puede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fectividad calculada an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fectividad mensual por colonia con dueño, meta y tablero públ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rtera venc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bandono sin gestión ni prescripción control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bro coactivo sin estr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stión por antigüedad con convenio de pago legal y prescripción seguida caso por ca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4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335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1781175"/>
                <a:gridCol w="2009775"/>
                <a:gridCol w="26670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iter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sufici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ept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xcel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eneficios fisc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mociones de descuento sin acta ni fundam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uentos con acuerdo de cabil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uentos acotados, publicados, con evaluación de costo-beneficio antes y despué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: catastro y recaudación — el ingreso que sí puedes fabr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4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70510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70510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bligación legal vs recomendación gerencial — la línea para tu catast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ig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)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en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if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as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onaci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m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mit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cri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orm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V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5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im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as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as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j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enda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renci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: catastro y recaudación — el ingreso que sí puedes fabr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4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7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DP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gas)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u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u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c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iz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c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i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ción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g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cuá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rí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i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s?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¿tie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plicación práctica: catastro y recaudación — el ingreso que sí puedes fabri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e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ca)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ertad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recional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ára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241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liqu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bo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orde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amien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i-fuente—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lcu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ien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764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Pregunta que cierra el ejercicio: ¿qué promesas caben en lo realmente libr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812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: catastro y recaudación — el ingreso que sí puedes fabr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ja municipal es un archipiélago de bolsas: propias, participaciones, aportaciones, convenios y crédi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ones dan libertad relativa; aportaciones traen destino con reglas de oper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bolsa discrecional —no el presupuesto total— es la que sostiene emergencias y prioridade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dial es tu única gran palanca autónoma: recaudar bien es hacer política con autonomí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: catastro y recaudación — el ingreso que sí puedes fabr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prometer obra: ¿de qué bolsa sale, quién más decide y qué regla la comprobó?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 caja sin ilusio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clasificas ingresos por libertad de uso y calculas la bolsa real. Con eso vas a tesorería sin que te cuenten el presupuesto en versión folle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tabla de fuentes y el caso de la unidad deportiva: el error a vencer es mirar la cifra redonda y no las cadenas de candado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: catastro y recaudación — el ingreso que sí puedes fabr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1-oa01"/>
              </a:rPr>
              <a:t><![CDATA[La caja municipal: ingresos propios, participaciones y dinero a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ujo de caja: el mes que no cuadra te tumba el 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ya sabes cuánto dinero es y de dónde; ahora cuándo llega y qué se paga primero cuando enero no dura hasta diciembr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2026-10-24T04:36:59Z</dcterms:created>
  <dcterms:modified xsi:type="dcterms:W3CDTF">2026-10-24T04:36:59Z</dcterms:modified>
  <dc:title>La caja municipal: ingresos propios, participaciones y dinero atado</dc:title>
  <dc:description>Presentación editable del OA «La caja municipal: ingresos propios, participaciones y dinero atado». Enlace: https://politica.lumbre.lat/object/al-fin-m01-oa01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