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2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2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magen del OA: assets/cover.p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alternativo: Monedas, calculadora y documentos financieros sobre escritorio de tesorerí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: La pregunta de tesorería no es cuánto tienes al año: es con qué pagas el día 15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2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j4Ssz04jC8k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2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supuesto miente en promedio; la caja dice la verdad cada mes» (2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supuesto miente en promedio; la caja dice la verdad cada mes» (3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supuesto miente en promedio; la caja dice la verdad cada mes» (4 de 4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2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2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No: los recursos etiquetados no son bolsa común —usarlos para nómina y obra de otra fuente es desvío sancionable—; se cubre con flujo libre, reprogramando pagos discretionales y, en su caso, con una línea de corto plazo autoriz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tiquetado tiene destino, reglas de operación y comprobación propios: la disposición la vigila la auditoría superior y la cuenta pública. Un acuerdo de cabildo no puede reconvertir FAIS en nómina. La salida legítima es flujo libre, priorización de pagos y, si la ley local y la disciplina financiera lo permiten, crédito de corto plazo para cobertura temporal de flu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estricción de disposición de recursos federales etiquetados y alternativas legítimas de cobertura de fluj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2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Día 1: cierre del mes anterior con ingreso real vs presupuestado → Día 2: actualización del flujo de caja a 12 meses con escenarios → Día 3: comité de caja —nómina, deuda, servicios críticos, obra, proveedores— define orden de pago del mes → Semana 2: seguimiento de dispersiones federal y estatal pendientes con oficio y evidencia → Día 25: acta de comité archivada y reporte de una hoja a la presidencia y la sindicatu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disciplina mensual vale más que el genio anual: cerrar, proyectar, decidir el orden de pago en un comité con acta, perseguir las dispersiones con documento y reportar corto. El acta del comité es, además, tu defensa: acredita que la decisión de pago fue técnica y documen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utina mensual de comité de caja con ac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2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rdenar la secuencia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Quincena de policía y bomberos → Obligado —no se mue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tenciones fiscales de nómina → Obligado —no se mue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go de servicio de deuda del mes → Obligado —no se muev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timación de obra con FAISMUN → Prioritario —se negocia con a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rrendamiento del edificio de tránsito → Prioritario —se negocia con a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mbustible de barredoras → Prioritario —se negocia con ar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ompra de vehículos para direcciones → Discrecional —se pospone sin da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Festival de la primavera → Discrecional —se pospone sin dañ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Tres bandas de prioridad de pago en estrés de caj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2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ronto · iguales · ene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Tres ritmos que explican el calendario: el vecino paga en enero con descuento; la federación entera el FAIS en partes iguales —no «cuando tú compruebas»—, y el calendario estatal vive publicado desde enero para que puedas exigir mes a mes. Un flujo que ignora estos ritmos es un presupuesto disfrazado; un flujo que los conoce puede reclamar atrasos con fecha y artículo en la ma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Ritmos legales de enteración (LCF arts. 32-33 y 37) y estacionalidad del predi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2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Si julio queda en rojo, usamos el remanente de FAISMUN y lo reposicionamos con acuerdo de cabildo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remanente de FAISMUN no es dinero libre: sus reglas de operación definen obra elegible y periodo; «reposicionarlo» aunque sea con cabildo es gasto no elegible —observación segura y posible resarcimiento—. Las demás líneas son exactamente la rutina correcta: proyectar con real, sesionar con acta y perseguir dispersiones con docum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Detección de uso indebido de recursos etiquetados disfrazado de acuer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al-fin-m02-oa01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Detective de errores» (2 de 2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Construye el **flujo de caja a 12 meses de tu municipio** con la última cuenta pública y los recibos de distribución reales: ingresos por fuente y mes, egresos por categoría, saldo acumulado. Marca con rojo el mes más bajo. Después escribe tu **política de orden de pago** en cinco líneas: qué se paga siempre primero, qué se negocia, qué se pospone, quién decide en el comité y qué se reporta al cabildo. Lleva esas cinco líneas a la primera sesión del comité de caja de tu administración: valen más que cualquier discurso de auster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2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flexión» (2 de 2)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presupuesto miente en promedio; la caja dice la verdad cada mes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dueños del calenda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al-fin-m02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6315" r:id="rId1"/>
    <p:sldLayoutId id="2481856316" r:id="rId2"/>
    <p:sldLayoutId id="2481856317" r:id="rId3"/>
    <p:sldLayoutId id="2481856318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b5f4dd1b69925068ac785a74a1d1dd23690e5ea061192a01.jpg"/>
  <Relationship Id="rId3" Type="http://schemas.openxmlformats.org/officeDocument/2006/relationships/hyperlink" Target="https://politica.lumbre.lat/object/al-fin-m02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4.xml"/>
  <Relationship Id="rId2" Type="http://schemas.openxmlformats.org/officeDocument/2006/relationships/image" Target="../media/cover2.png"/>
  <Relationship Id="rId3" Type="http://schemas.openxmlformats.org/officeDocument/2006/relationships/hyperlink" Target="https://politica.lumbre.lat/object/al-fin-m02-oa01" TargetMode="External"/>
  <Relationship Id="rId4" Type="http://schemas.openxmlformats.org/officeDocument/2006/relationships/hyperlink" Target="https://politica.lumbre.lat/object/al-fin-m02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j4Ssz04jC8k3.jpg"/>
  <Relationship Id="rId3" Type="http://schemas.openxmlformats.org/officeDocument/2006/relationships/hyperlink" Target="https://politica.lumbre.lat/object/al-fin-m02-oa01" TargetMode="External"/>
  <Relationship Id="rId4" Type="http://schemas.openxmlformats.org/officeDocument/2006/relationships/hyperlink" Target="https://www.youtube.com/watch?v=j4Ssz04jC8k" TargetMode="External"/>
  <Relationship Id="rId5" Type="http://schemas.openxmlformats.org/officeDocument/2006/relationships/hyperlink" Target="https://www.youtube.com/watch?v=j4Ssz04jC8k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al-fin-m02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aj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mes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d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umb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oyecto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fin-m02-oa01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ir el flujo de efectivo mensual de un ayuntamiento, identificar el mes crítico y ordenar pagos cuando el ingreso real llega por debajo de lo presupuesta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es una promesa anual; la tesorería es una batalla mensual. Aquí aprendes a leer el calendario real del dinero —qué ingreso llega en qué mes, qué pago no puede esperar— y a definir un orden de pago cuando enero no dura hasta diciembr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097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flujo-de-caja · nomina · proveedores · recaudacio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648200"/>
          <a:chOff x="514350" y="247650"/>
          <a:chExt cx="8629650" cy="46482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]]></a:t>
            </a:r>
          </a:p>
        </p:txBody>
      </p:sp>
      <p:pic>
        <p:nvPicPr>
          <p:cNvPr id="3" name="" descr="Monedas, calculadora y documentos financieros sobre escritorio de tesorería">
            <a:hlinkClick r:id="rId3" tooltip="Monedas, calculadora y documentos financieros sobre escritorio de tesorería"/>
          </p:cNvPr>
          <p:cNvPicPr>
            <a:picLocks noChangeAspect="1"/>
          </p:cNvPicPr>
          <p:nvPr>
            <p:ph type="pic" idx="1"/>
          </p:nvPr>
        </p:nvPicPr>
        <p:blipFill>
          <a:blip r:embed="rId2"/>
          <a:stretch>
            <a:fillRect/>
          </a:stretch>
        </p:blipFill>
        <p:spPr>
          <a:xfrm>
            <a:off x="3171825" y="1257300"/>
            <a:ext cx="2800350" cy="2800350"/>
          </a:xfrm>
          <a:prstGeom prst="rect">
            <a:avLst/>
          </a:prstGeom>
          <a:noFill/>
        </p:spPr>
      </p:pic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0576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pregunta de tesorería no es cuánto tienes al año: es con qué pagas el día 15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438650"/>
            <a:ext cx="811530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politica.lumbre.lat/object/al-fin-m02-oa01"/>
              </a:rPr>
              <a:t><![CDATA[Ver imagen original en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jecución del gasto públic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1952625"/>
            <a:ext cx="4267200" cy="1314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de apoyo en YouTube (tercero: canal Servicio Estatal de Autonomía). Lumbre no aloja ni controla el contenido enlaz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338137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384810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397192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u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fr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sor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cu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itm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i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g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os—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d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o-marz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u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a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8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FORTAMUN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cial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or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órmul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I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mente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guales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ntr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ez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ñ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2-3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ordin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scal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blicar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rd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1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7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CF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id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il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g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ueb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erior»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er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ula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tr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er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endar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istr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b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ig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ciencia—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n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t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es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iban.\n\n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óm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ncena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negociab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ct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energ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bustib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rendamientos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imacion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n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ít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aqu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per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ponibles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cid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umn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l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27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pasa cuando el mes crítico te agarra sin pla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enciones de ISR e IVA que no se enteran a tiempo (responsabilidad solidaria del municipio y del tesorero), proveedores que paran obras por saldo, combustible que se acaba y patrullas que se estacionan, y la tentación clásica: tomar del fondo etiquetado «para devolverlo en abril». La mayoría de los juicios de responsabilidad financiera municipal no nacen de un robo: nacen de un mes crítico mal administrado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 de caja de San Rafael a 12 meses (MDP, simplificado a millones; saldo inicial de caja al 31 de diciembre: 6.0). Los egresos etiquetados no se muestran porque corren parejas con sus ingresos según reglas de operación —aquí sólo se mueve la bolsa libre—; observa junio y el acumulado de julio-septiembre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67075"/>
        </p:xfrm>
        <a:graphic>
          <a:graphicData uri="http://schemas.openxmlformats.org/drawingml/2006/table">
            <a:tbl>
              <a:tblPr firstRow="1" bandRow="1"/>
              <a:tblGrid>
                <a:gridCol w="752475"/>
                <a:gridCol w="1562100"/>
                <a:gridCol w="1638300"/>
                <a:gridCol w="1457325"/>
                <a:gridCol w="1562100"/>
                <a:gridCol w="11430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greso lib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greso etiquet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greso lib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ldo mens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umul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n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7.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.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.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5.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1.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Feb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.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.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3.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.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6.7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3.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3.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8.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b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3.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3.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-0.7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7.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ay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.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.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3.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0.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7.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.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7.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9.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-9.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8.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27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67075"/>
        </p:xfrm>
        <a:graphic>
          <a:graphicData uri="http://schemas.openxmlformats.org/drawingml/2006/table">
            <a:tbl>
              <a:tblPr firstRow="1" bandRow="1"/>
              <a:tblGrid>
                <a:gridCol w="752475"/>
                <a:gridCol w="1562100"/>
                <a:gridCol w="1638300"/>
                <a:gridCol w="1457325"/>
                <a:gridCol w="1562100"/>
                <a:gridCol w="1143000"/>
              </a:tblGrid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Mes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greso lib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Ingreso etiquet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Egreso libr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Saldo mensual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cumulado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Ju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1.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.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.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-2.9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.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.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.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-2.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p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2.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.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3.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-0.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.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ct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.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.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0.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v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6.8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4.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4.6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+2.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5.3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c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5.4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3.0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20.5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-5.1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0.2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esupuesto miente en promedio; la caja dice la verdad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la tabla, junio quema el colchón: ingreso libre de 10.4 contra egreso libre de 19.9 (quincena extraordinaria de personal y estimaciones de obra), saldo mensual -9.5 y acumulado que cae a 8.3; en julio el acumulado baja a 5.4 —ya por debajo de una nómina mensual completa (~7.3)—. El tesorero propone cubrir junio «con el saldo de FAIS de mayo». ¿Cuál es la respuesta correct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9624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Sí, es dinero del mismo municipio y está en la cuenta; se devuelve en agosto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No: los recursos etiquetados no son bolsa común —usarlos para nómina y obra de otra fuente es desvío sancionable—; se cubre con flujo libre, reprogramando pagos discretionales y, en su caso, con una línea de corto plazo autorizad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No: ningún pago municipal puede salir si el mes individual cierra en números rojo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385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Sí, con acuerdo de cabildo que reclasifica el gasto para ese bimestr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esupuesto miente en promedio; la caja dice la verdad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a rutina mensual de tesorería que evita sorpresas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Día 2: actualización del flujo de caja a 12 meses con escenario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ía 3: comité de caja —nómina, deuda, servicios críticos, obra, proveedores— define orden de pago del m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28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Semana 2: seguimiento de dispersiones federal y estatal pendientes con oficio y evidencia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052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Día 25: acta de comité archivada y reporte de una hoja a la presidencia y la sindicatur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rdenar la secuenci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Día 1: cierre del mes anterior con ingreso real vs presupuestado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esupuesto miente en promedio; la caja dice la verdad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pago según la categoría de prioridad en un mes crítico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6003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bligado —no se muev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52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Prioritario —se negocia con ar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305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iscrecional —se pospone sin dañ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Quincena de policía y bomber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95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Retenciones fiscales de nómin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Pago de servicio de deuda del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Estimación de obra con FAISMUN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Arrendamiento del edificio de tránsit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Combustible de barredora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7. Compra de vehículos para direcciones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0289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8. Festival de la primaver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esupuesto miente en promedio; la caja dice la verdad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dial se concentra en el primer trimestre por el descuento de ____ pago; el FAIS se entera dentro de los primeros diez meses del año en partes mensuales ____; y el calendario de entrega estatal a los municipios se publica a más tardar el 31 de ____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esupuesto miente en promedio; la caja dice la verdad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sorero nuevo presenta su «plan de flujo». ¿Cuál línea revela un error conceptual peligros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Proyecté doce meses con ingreso real, no con lo presupuestado del año pasado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Si julio queda en rojo, usamos el remanente de FAISMUN y lo reposicionamos con acuerdo de cabildo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El comité de caja sesiona cada día 3 con acta y reporte a sindicatura.»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Perseguimos la dispersión estatal con oficio fechado y lista de requisitos.»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presupuesto miente en promedio; la caja dice la verdad cada m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struy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ujo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es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i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últim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úbli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ib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tribuc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ales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ent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greso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egorí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d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mulado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oj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ajo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lítica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7716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o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a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spone,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ort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bildo.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lev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nea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sió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ja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nistración: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n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scurso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steridad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05752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decir en qué mes estás más vulnerable, todavía no gobiernas la caja: la caja te gobierna a ti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762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esupuesto es anual; la tesorería es mensual —y el mes crítico tiene fecha previsibl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etiquetados no son bolsa común: su comprobación manda sobre tu necesidad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té de caja con acta: nómina, deuda y servicios críticos primero; lo discrecional despué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spersión federal y estatal se persigue con oficio, requisitos y fecha —no con amista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flujo proyectado con ingreso real, no con promedio, es el único mapa que evita el pánico de julio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dueños del calendar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Detectas el mes crítico, distingues pago obligado de discrecional y sabes por qué el etiquetado no se toca. Ahora toca darles números y candado a las metas: presupuesto por resultado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Revisa la tabla de flujo y el caso FAIS: el error a vencer es tratar el dinero con destino como dinero con destino «ajustable por cabildo»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presupuesto miente en promedio; la caja dice la verdad cada m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al-fin-m02-oa01"/>
              </a:rPr>
              <a:t><![CDATA[Flujo de caja: el mes que no cuadra te tumba el proyecto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27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upuesto por resultados y disciplina financiera: los dos canda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cómo convertir una lista de partidas en objetivos con indicadores, y qué límites te pone la Ley General de Disciplina Financiera antes de firmar un crédit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2026-10-24T11:07:22Z</dcterms:created>
  <dcterms:modified xsi:type="dcterms:W3CDTF">2026-10-24T11:07:22Z</dcterms:modified>
  <dc:title>Flujo de caja: el mes que no cuadra te tumba el proyecto</dc:title>
  <dc:description>Presentación editable del OA «Flujo de caja: el mes que no cuadra te tumba el proyecto». Enlace: https://politica.lumbre.lat/object/al-fin-m02-oa01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