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Eduardo Becerra Mo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al-gob-m03-oa01]]></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al-gob-m03-oa01]]></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cover.pn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Tuberías y obras de infraestructura de agua en una calle en interven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El fraccionamiento que llega antes que la red de agua se paga dos veces: en obra y en plant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al-gob-m03-oa01]]></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Video externo de YouTube: https://www.youtube.com/watch?v=BWhja7fgtbQ]]></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descargó ni se incrustó el video. La tarjeta enlaza a la reproducción pública; requiere conexión a internet.]]></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al-gob-m03-oa01]]></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ciudad no espera al plan: o lo escribes tú o lo escriben los desarrolladores» (2 de 4).]]></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ciudad no espera al plan: o lo escribes tú o lo escriben los desarrolladores» (3 de 4).]]></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ciudad no espera al plan: o lo escribes tú o lo escriben los desarrolladores» (4 de 4).]]></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Remitir el expediente a la comisión de desarrollo urbano con los dos dictámenes —uso de suelo y riesgo— sobre la mesa: la vía legítima es modificar el PDU con cabildo, consulta y gaceta, o rediseñar el proyecto fuera de zona de amenaza con factibilidad de agua por escri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Ni patada al frente ni portazo sin cauce: el procedimiento. La modificación de PDU es legítima cuando hay técnico, cabildo, consulta y publicación; el dictamen de riesgo no se sustituye con carta compromiso (la inundación no lee oficios); y la negación telefónica sin expediente expone a impugnación y al reclamo político. La factibilidad de agua por escrito es el filtro que casi nadie aplica y el que evita el plantón del año cua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Procedimiento de modificación de PDU y verificación de riesgo/factibil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al-gob-m03-oa01]]></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Opción múltiple» (2 de 2).]]></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onsultar uso de suelo y densidad del predio en el PDU vigente → Factibilidad de agua potable y drenaje emitida por el organismo → Dictamen de impacto vial y de conectividad con la red primaria → Dictamen del Atlas de Riesgos y de áreas protegidas si aplica → Cesión de áreas de donación y equipamiento; permisos con garantías de urbaniz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cadena es un embudo por derecho: si el PDU no permite, todo lo demás es teatro; si el agua no da, la densidad se reduce aunque el PDU la permita; vialidad y riesgo acotan el trazado; y las cesiones y garantías son el seguro de que el municipio no heredará la obra sin hacer. Saltarse un paso no agiliza: transfiere el problema al presupuesto de los próximos diez añ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adena de verificación urbanística y sus filtr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al-gob-m03-oa01]]></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PDU → ¿Qué se puede construir aquí, con qué densidad y qué vial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tlas de Riesgos → ¿Dónde la naturaleza cobra primero: inundación, ladera, fal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rato de urbanización → ¿Quién pone la red, las calles y el parque, y con qué garant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Áreas de donación → ¿Qué porcentaje del desarrollo regresa a la ciudad en equipamiento y espacio públ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Función de cada instrumento de gestión urb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al-gob-m03-oa01]]></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3 · Relacionar» (2 de 2).]]></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Falso y es la zona más peligrosa de la administración: sin PDU vigente, la autorización discrecional sin instrumento deja al municipio sin defensa ante la auditoría, ante el tribunal de justicia administrativa y ante el crecimiento anárquico; y la responsabilidad del funcionario que firma actos sin fundamento no se borra por ausencia de plan. Un PDU vencido es un problema a resolver en el primer año con presupuesto etiquetado, no una licencia para improvis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Riesgo de autorizar sin instrumento rector vig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al-gob-m03-oa01]]></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densidad · riesgos · don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Densidad, riesgos y donación: las tres palabras que separan la ciudad planeada de la ciudad heredada. La densidad define cuánta gente y cuánta agua; el riesgo define dónde la obra se la lleva el temporal; la donación define si el desarrollo deja escuela y parque o sólo tráf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onceptos nucleares de la planeación urbana municip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al-gob-m03-oa01]]></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El organismo de agua emitió factibilidad provisional sujeta a la obra de ampliación de re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uso de suelo no se cambia por oficio: la modificación del PDU requiere el procedimiento completo —dictamen técnico, cabildo, consulta, gaceta—. Inventar una excepción de «interés público» sin base legal es el manual del delito urbano: lo firma el director, lo paga el municipio y lo heredan los vecinos. Las demás líneas describen el flujo sa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Detección de modificación de PDU por of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al-gob-m03-oa01]]></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6 · Detective de errores» (2 de 2).]]></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Responde tres preguntas por escrito sobre **tu ciudad**: (1) ¿tu PDU está vigente, publicado y con atlas de riesgos incorporado —o es un documento de otra administración—? (2) ¿cuál es el último fraccionamiento o desarrollo grande autorizado en tu municipio y puedes encontrar en transparencia su factibilidad de agua, su dictamen vial y su cesión de donación? (3) ¿qué polígono de tu municipio está creciendo sin instrumento —la franja donde llegan casas antes que la red—? Con esas tres respuestas, define tu **meta de planeación para el año uno**: actualizar o emitir el PDU con presupuesto etiquetado, y publicarlo donde el ciudadano lo lea. Un alcalde sin PDU vigente gobierna la ciudad con la agenda del desarrollador de tur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al-gob-m03-oa01]]></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Reflexión» (2 de 2).]]></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ciudad no espera al plan: o lo escribes tú o lo escriben los desarrolladores» (2 de 2).]]></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la ciudad con pla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6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al-gob-m03-oa01]]></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843835" r:id="rId1"/>
    <p:sldLayoutId id="2481843836" r:id="rId2"/>
    <p:sldLayoutId id="2481843837" r:id="rId3"/>
    <p:sldLayoutId id="2481843838"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d7d810bad9e322bd043ae54157db3a0400127f83e32c98251.jpg"/>
  <Relationship Id="rId3" Type="http://schemas.openxmlformats.org/officeDocument/2006/relationships/hyperlink" Target="https://politica.lumbre.lat/object/al-gob-m03-oa01"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al-gob-m03-oa01"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al-gob-m03-oa01"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cover2.png"/>
  <Relationship Id="rId3" Type="http://schemas.openxmlformats.org/officeDocument/2006/relationships/hyperlink" Target="https://politica.lumbre.lat/object/al-gob-m03-oa01" TargetMode="External"/>
  <Relationship Id="rId4" Type="http://schemas.openxmlformats.org/officeDocument/2006/relationships/hyperlink" Target="https://politica.lumbre.lat/object/al-gob-m03-oa01" TargetMode="External"/>
  <Relationship Id="rId5"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yt-BWhja7fgtbQ3.jpg"/>
  <Relationship Id="rId3" Type="http://schemas.openxmlformats.org/officeDocument/2006/relationships/hyperlink" Target="https://politica.lumbre.lat/object/al-gob-m03-oa01" TargetMode="External"/>
  <Relationship Id="rId4" Type="http://schemas.openxmlformats.org/officeDocument/2006/relationships/hyperlink" Target="https://www.youtube.com/watch?v=BWhja7fgtbQ" TargetMode="External"/>
  <Relationship Id="rId5" Type="http://schemas.openxmlformats.org/officeDocument/2006/relationships/hyperlink" Target="https://www.youtube.com/watch?v=BWhja7fgtbQ" TargetMode="External"/>
  <Relationship Id="rId6"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al-gob-m03-oa01" TargetMode="Externa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al-gob-m03-oa01"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al-gob-m03-oa01"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al-gob-m03-oa01"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al-gob-m03-oa01"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al-gob-m03-oa01"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al-gob-m03-oa01"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al-gob-m03-oa01"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al-gob-m03-oa01"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al-gob-m03-oa01"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al-gob-m03-oa01"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al-gob-m03-oa01"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al-gob-m03-oa01"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al-gob-m03-oa01"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al-gob-m03-oa01"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al-gob-m03-oa01" TargetMode="Externa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al-gob-m03-oa01"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al-gob-m03-oa01"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al-gob-m03-oa01"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42975"/>
          <a:ext cx="8534400" cy="4800600"/>
          <a:chOff x="514350" y="942975"/>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L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iudad]]></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qu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rece]]></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sol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laneación]]></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urban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si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ingenuidad]]></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Eduardo Becerra Mor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politica.lumbre.lat/object/al-gob-m03-oa01"/>
              </a:rPr>
              <a:t><![CDATA[Ver el OA en politica.lumbre.lat]]></a:t>
            </a:r>
          </a:p>
        </p:txBody>
      </p:sp>
      <p:pic>
        <p:nvPicPr>
          <p:cNvPr id="5" name="" descr="Portada del objeto de aprendizaje"/>
          <p:cNvPicPr>
            <a:picLocks noChangeAspect="1"/>
          </p:cNvPicPr>
          <p:nvPr/>
        </p:nvPicPr>
        <p:blipFill>
          <a:blip r:embed="rId2"/>
          <a:stretch>
            <a:fillRect/>
          </a:stretch>
        </p:blipFill>
        <p:spPr>
          <a:xfrm>
            <a:off x="5429250" y="942975"/>
            <a:ext cx="3105150" cy="310515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al-gob-m03-oa01"/>
              </a:rPr>
              <a:t><![CDATA[La ciudad que crece sola: planeación urbana sin ingenu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2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tender los instrumentos de planeación urbana municipal y las consecuencias de autorizar sin ellos: densidad, vialidad, servicios y responsabilidad del funcionario que firm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al-gob-m03-oa01"/>
              </a:rPr>
              <a:t><![CDATA[La ciudad que crece sola: planeación urbana sin ingenu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2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mitad de los problemas de un municipio ya estaban escritos en un decreto de uso de suelo que nadie leyó. Esta lección explica la pirámide de instrumentos —PDU, programas de actuación, Atlas de Riesgos, permisos de uso de suelo y de construcción—, la fuerza legal que tienen, qué pasa cuando el fraccionamiento llega antes que el agua, y la responsabilidad personal de quien autoriza contra instrumento.]]></a:t>
            </a:r>
          </a:p>
        </p:txBody>
      </p:sp>
      <p:sp>
        <p:nvSpPr>
          <p:cNvPr id="9" name=""/>
          <p:cNvSpPr txBox="1"/>
          <p:nvPr/>
        </p:nvSpPr>
        <p:spPr>
          <a:xfrm>
            <a:off x="514350" y="39433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Eduardo Becerra Mora]]></a:t>
            </a:r>
          </a:p>
        </p:txBody>
      </p:sp>
      <p:sp>
        <p:nvSpPr>
          <p:cNvPr id="10" name=""/>
          <p:cNvSpPr txBox="1"/>
          <p:nvPr/>
        </p:nvSpPr>
        <p:spPr>
          <a:xfrm>
            <a:off x="514350" y="4333875"/>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desarrollo-urbano · usos-de-suelo · fraccionamientos · planeacio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ciudad no espera al plan: o lo escribes tú o lo escriben los desarrolladores]]></a:t>
            </a:r>
          </a:p>
        </p:txBody>
      </p:sp>
      <p:pic>
        <p:nvPicPr>
          <p:cNvPr id="3" name="" descr="Tuberías y obras de infraestructura de agua en una calle en intervención">
            <a:hlinkClick r:id="rId3" tooltip="Tuberías y obras de infraestructura de agua en una calle en intervención"/>
          </p:cNvPr>
          <p:cNvPicPr>
            <a:picLocks noChangeAspect="1"/>
          </p:cNvPicPr>
          <p:nvPr>
            <p:ph type="pic" idx="1"/>
          </p:nvPr>
        </p:nvPicPr>
        <p:blipFill>
          <a:blip r:embed="rId2"/>
          <a:stretch>
            <a:fillRect/>
          </a:stretch>
        </p:blipFill>
        <p:spPr>
          <a:xfrm>
            <a:off x="3305175" y="1257300"/>
            <a:ext cx="2533650"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El fraccionamiento que llega antes que la red de agua se paga dos veces: en obra y en plantones.]]></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olitica.lumbre.lat/object/al-gob-m03-oa01"/>
              </a:rPr>
              <a:t><![CDATA[Ver imagen original en el O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ciudad no espera al plan: o lo escribes tú o lo escriben los desarrollador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politica.lumbre.lat/object/al-gob-m03-oa01"/>
              </a:rPr>
              <a:t><![CDATA[La ciudad que crece sola: planeación urbana sin ingenu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24]]></a:t>
            </a:r>
          </a:p>
        </p:txBody>
      </p:sp>
      <p:sp>
        <p:nvSpPr>
          <p:cNvPr id="7" name="" descr=""/>
          <p:cNvSpPr/>
          <p:nvPr/>
        </p:nvSpPr>
        <p:spPr>
          <a:xfrm>
            <a:off x="514350" y="1333500"/>
            <a:ext cx="3619500" cy="2571750"/>
          </a:xfrm>
          <a:prstGeom prst="roundRect">
            <a:avLst/>
          </a:prstGeom>
          <a:solidFill>
            <a:srgbClr val="FFFFFF">
              <a:alpha val="100000"/>
            </a:srgbClr>
          </a:solidFill>
          <a:ln w="9525">
            <a:solidFill>
              <a:srgbClr val="E4DCCB">
                <a:alpha val="100000"/>
              </a:srgbClr>
            </a:solidFill>
          </a:ln>
        </p:spPr>
        <p:txBody>
          <a:bodyPr vertOverflow="clip" rtlCol="0" anchor="ctr"/>
          <a:lstStyle/>
          <a:p>
            <a:pPr algn="ctr"/>
            <a:r>
              <a:t/>
            </a:r>
          </a:p>
        </p:txBody>
      </p:sp>
      <p:pic>
        <p:nvPicPr>
          <p:cNvPr id="8" name="" descr="Miniatura del recurso"/>
          <p:cNvPicPr>
            <a:picLocks noChangeAspect="1"/>
          </p:cNvPicPr>
          <p:nvPr/>
        </p:nvPicPr>
        <p:blipFill>
          <a:blip r:embed="rId2"/>
          <a:stretch>
            <a:fillRect/>
          </a:stretch>
        </p:blipFill>
        <p:spPr>
          <a:xfrm>
            <a:off x="733425" y="1428750"/>
            <a:ext cx="3171825" cy="2381250"/>
          </a:xfrm>
          <a:prstGeom prst="rect">
            <a:avLst/>
          </a:prstGeom>
          <a:noFill/>
        </p:spPr>
      </p:pic>
      <p:sp>
        <p:nvSpPr>
          <p:cNvPr id="9" name=""/>
          <p:cNvSpPr txBox="1"/>
          <p:nvPr/>
        </p:nvSpPr>
        <p:spPr>
          <a:xfrm>
            <a:off x="4362450" y="1352550"/>
            <a:ext cx="42672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Plan de Desarrollo Urbano (caso Naucalpan)]]></a:t>
            </a:r>
          </a:p>
        </p:txBody>
      </p:sp>
      <p:sp>
        <p:nvSpPr>
          <p:cNvPr id="10" name=""/>
          <p:cNvSpPr txBox="1"/>
          <p:nvPr/>
        </p:nvSpPr>
        <p:spPr>
          <a:xfrm>
            <a:off x="4362450" y="2362200"/>
            <a:ext cx="42672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Video de apoyo en YouTube (tercero: canal APU IPN). Lumbre no aloja ni controla el contenido enlazado.]]></a:t>
            </a:r>
          </a:p>
        </p:txBody>
      </p:sp>
      <p:sp>
        <p:nvSpPr>
          <p:cNvPr id="11" name=""/>
          <p:cNvSpPr txBox="1"/>
          <p:nvPr/>
        </p:nvSpPr>
        <p:spPr>
          <a:xfrm>
            <a:off x="4362450" y="3476625"/>
            <a:ext cx="42672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Requiere conexión a internet.]]></a:t>
            </a:r>
          </a:p>
        </p:txBody>
      </p:sp>
      <p:sp>
        <p:nvSpPr>
          <p:cNvPr id="12" name="" descr=""/>
          <p:cNvSpPr/>
          <p:nvPr/>
        </p:nvSpPr>
        <p:spPr>
          <a:xfrm>
            <a:off x="4362450" y="3943350"/>
            <a:ext cx="2724150" cy="495300"/>
          </a:xfrm>
          <a:prstGeom prst="roundRect">
            <a:avLst/>
          </a:prstGeom>
          <a:solidFill>
            <a:srgbClr val="BF4018">
              <a:alpha val="100000"/>
            </a:srgbClr>
          </a:solidFill>
          <a:ln w="9525">
            <a:noFill/>
          </a:ln>
        </p:spPr>
        <p:txBody>
          <a:bodyPr vertOverflow="clip" rtlCol="0" anchor="ctr"/>
          <a:lstStyle/>
          <a:p>
            <a:pPr algn="ctr"/>
            <a:r>
              <a:t/>
            </a:r>
          </a:p>
        </p:txBody>
      </p:sp>
      <p:sp>
        <p:nvSpPr>
          <p:cNvPr id="13" name=""/>
          <p:cNvSpPr txBox="1"/>
          <p:nvPr/>
        </p:nvSpPr>
        <p:spPr>
          <a:xfrm>
            <a:off x="4533900" y="4067175"/>
            <a:ext cx="238125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5" tooltip="Ver video en YouTube"/>
              </a:rPr>
              <a:t><![CDATA[Ver video en YouTub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ciudad no espera al plan: o lo escribes tú o lo escriben los desarrolladores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al-gob-m03-oa01"/>
              </a:rPr>
              <a:t><![CDATA[La ciudad que crece sola: planeación urbana sin ingenu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24]]></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irámi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strumen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unicipal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sarrol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rb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form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ener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sentamien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uman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rdenamie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rritori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sarrol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rb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rogram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sarroll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Urban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D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e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zon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s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nsidad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ial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imar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áre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quipamie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rograma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lan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arcial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zon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pecífic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rogram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cción/actu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yec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ciudad no espera al plan: o lo escribes tú o lo escriben los desarrolladores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al-gob-m03-oa01"/>
              </a:rPr>
              <a:t><![CDATA[La ciudad que crece sola: planeación urbana sin ingenu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24]]></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lendar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instrument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gestión]]></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xpedient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di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ra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rbaniz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es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áre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n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tla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iesg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D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b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corporar.\n\n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fin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xeni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DU]]></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vigent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ey]]></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u]]></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municipio]]></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mi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e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struc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radig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D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lexibil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leg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ponsab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mb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raccionamien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utoriz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arant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actibilida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ciudad no espera al plan: o lo escribes tú o lo escriben los desarrolladores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al-gob-m03-oa01"/>
              </a:rPr>
              <a:t><![CDATA[La ciudad que crece sola: planeación urbana sin ingenu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24]]></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gu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ial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quipamie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viert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t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ñ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spué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ble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loni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rvici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cue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rre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n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ll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es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unicip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rmi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vimenta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ol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ib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rific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íni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t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utoriz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sarrol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e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form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D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actibil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gu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miti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rganis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ctam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mpac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i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es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áre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n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quipamie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ctam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tlas]]></a:t>
            </a:r>
          </a:p>
        </p:txBody>
      </p:sp>
      <p:sp>
        <p:nvSpPr>
          <p:cNvPr id="8" name=""/>
          <p:cNvSpPr txBox="1"/>
          <p:nvPr/>
        </p:nvSpPr>
        <p:spPr>
          <a:xfrm>
            <a:off x="514350" y="35242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iesg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d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á]]></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zo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menaz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ciudad no espera al plan: o lo escribes tú o lo escriben los desarrolladores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al-gob-m03-oa01"/>
              </a:rPr>
              <a:t><![CDATA[La ciudad que crece sola: planeación urbana sin ingenu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24]]></a:t>
            </a:r>
          </a:p>
        </p:txBody>
      </p:sp>
      <p:sp>
        <p:nvSpPr>
          <p:cNvPr id="7" name="" descr=""/>
          <p:cNvSpPr/>
          <p:nvPr/>
        </p:nvSpPr>
        <p:spPr>
          <a:xfrm>
            <a:off x="514350" y="1219200"/>
            <a:ext cx="8115300" cy="299085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99085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trampa del «cambio de uso de suelo exprés»]]></a:t>
            </a:r>
          </a:p>
        </p:txBody>
      </p:sp>
      <p:sp>
        <p:nvSpPr>
          <p:cNvPr id="10" name=""/>
          <p:cNvSpPr txBox="1"/>
          <p:nvPr/>
        </p:nvSpPr>
        <p:spPr>
          <a:xfrm>
            <a:off x="685800" y="1619250"/>
            <a:ext cx="7772400" cy="2552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desarrollador llega con la carta del gobernador, del empresario o del líder: «sólo es cambiarle el uso al predio de la presa». Cambiar el uso de suelo es ]]></a:t>
            </a:r>
            <a:r>
              <a:rPr lang="en-US" b="1" strike="noStrike" sz="2000" spc="0" u="none" cap="none">
                <a:solidFill>
                  <a:srgbClr val="1B2438">
                    <a:alpha val="100000"/>
                  </a:srgbClr>
                </a:solidFill>
                <a:latin typeface="Calibri"/>
              </a:rPr>
              <a:t><![CDATA[modificar el PDU]]></a:t>
            </a:r>
            <a:r>
              <a:rPr lang="en-US" strike="noStrike" sz="2000" spc="0" u="none" cap="none">
                <a:solidFill>
                  <a:srgbClr val="1B2438">
                    <a:alpha val="100000"/>
                  </a:srgbClr>
                </a:solidFill>
                <a:latin typeface="Calibri"/>
              </a:rPr>
              <a:t><![CDATA[: sesión de cabildo, dictamen técnico, procedimiento de consulta y publicación en gaceta —no es un sello de la dirección de obras—. Y el predio «chiquito» que se reclasifica hoy para once torres es la demanda de agua, vialidad y plantón de tus sucesores. Si el cambio es legítimo, resiste el procedimiento completo; si no lo resiste, ya sabes lo que 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al-gob-m03-oa01"/>
              </a:rPr>
              <a:t><![CDATA[La ciudad que crece sola: planeación urbana sin ingenu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2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La ciudad no espera al plan: o lo escribes tú o lo escriben los desarrolladores]]></a:t>
            </a:r>
          </a:p>
        </p:txBody>
      </p:sp>
      <p:sp>
        <p:nvSpPr>
          <p:cNvPr id="8" name=""/>
          <p:cNvSpPr txBox="1"/>
          <p:nvPr/>
        </p:nvSpPr>
        <p:spPr>
          <a:xfrm>
            <a:off x="514350" y="15430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consorcio quiere construir 480 viviendas en un predio al poniente. El PDU vigente lo clasifica como «habitacional de baja densidad» y el Atlas marca amenaza de inundación en el 30 por ciento del polígono. El delegado del gobierno estatal llama «para empujar la inversión». Tu conducta correcta es:]]></a:t>
            </a:r>
          </a:p>
        </p:txBody>
      </p:sp>
      <p:sp>
        <p:nvSpPr>
          <p:cNvPr id="9" name=""/>
          <p:cNvSpPr txBox="1"/>
          <p:nvPr/>
        </p:nvSpPr>
        <p:spPr>
          <a:xfrm>
            <a:off x="666750" y="33051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Autorizar con oficio de «responsiva del inversor»: el empleo en el municipio pesa má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al-gob-m03-oa01"/>
              </a:rPr>
              <a:t><![CDATA[La ciudad que crece sola: planeación urbana sin ingenu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24]]></a:t>
            </a:r>
          </a:p>
        </p:txBody>
      </p:sp>
      <p:sp>
        <p:nvSpPr>
          <p:cNvPr id="7" name=""/>
          <p:cNvSpPr txBox="1"/>
          <p:nvPr/>
        </p:nvSpPr>
        <p:spPr>
          <a:xfrm>
            <a:off x="666750" y="1219200"/>
            <a:ext cx="79629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Remitir el expediente a la comisión de desarrollo urbano con los dos dictámenes —uso de suelo y riesgo— sobre la mesa: la vía legítima es modificar el PDU con cabildo, consulta y gaceta, o rediseñar el proyecto fuera de zona de amenaza con factibilidad de agua por escrito]]></a:t>
            </a:r>
          </a:p>
        </p:txBody>
      </p:sp>
      <p:sp>
        <p:nvSpPr>
          <p:cNvPr id="8" name=""/>
          <p:cNvSpPr txBox="1"/>
          <p:nvPr/>
        </p:nvSpPr>
        <p:spPr>
          <a:xfrm>
            <a:off x="666750" y="28575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Negar de plano por teléfono: el PDU ya lo prohibe y no hace falta más]]></a:t>
            </a:r>
          </a:p>
        </p:txBody>
      </p:sp>
      <p:sp>
        <p:nvSpPr>
          <p:cNvPr id="9" name=""/>
          <p:cNvSpPr txBox="1"/>
          <p:nvPr/>
        </p:nvSpPr>
        <p:spPr>
          <a:xfrm>
            <a:off x="666750" y="35528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Autorizar condicionada a que el desarrollador firme carta compromiso de drenaj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rdenar la secuenc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al-gob-m03-oa01"/>
              </a:rPr>
              <a:t><![CDATA[La ciudad que crece sola: planeación urbana sin ingenu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2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La ciudad no espera al plan: o lo escribes tú o lo escriben los desarrolladore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la cadena de verificación urbanística antes de autorizar un fraccionamiento:]]></a:t>
            </a:r>
          </a:p>
        </p:txBody>
      </p:sp>
      <p:sp>
        <p:nvSpPr>
          <p:cNvPr id="9" name=""/>
          <p:cNvSpPr txBox="1"/>
          <p:nvPr/>
        </p:nvSpPr>
        <p:spPr>
          <a:xfrm>
            <a:off x="628650" y="23241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Factibilidad de agua potable y drenaje emitida por el organismo]]></a:t>
            </a:r>
          </a:p>
        </p:txBody>
      </p:sp>
      <p:sp>
        <p:nvSpPr>
          <p:cNvPr id="10" name=""/>
          <p:cNvSpPr txBox="1"/>
          <p:nvPr/>
        </p:nvSpPr>
        <p:spPr>
          <a:xfrm>
            <a:off x="628650" y="26765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Dictamen de impacto vial y de conectividad con la red primaria]]></a:t>
            </a:r>
          </a:p>
        </p:txBody>
      </p:sp>
      <p:sp>
        <p:nvSpPr>
          <p:cNvPr id="11" name=""/>
          <p:cNvSpPr txBox="1"/>
          <p:nvPr/>
        </p:nvSpPr>
        <p:spPr>
          <a:xfrm>
            <a:off x="628650" y="3038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Dictamen del Atlas de Riesgos y de áreas protegidas si aplica]]></a:t>
            </a:r>
          </a:p>
        </p:txBody>
      </p:sp>
      <p:sp>
        <p:nvSpPr>
          <p:cNvPr id="12" name=""/>
          <p:cNvSpPr txBox="1"/>
          <p:nvPr/>
        </p:nvSpPr>
        <p:spPr>
          <a:xfrm>
            <a:off x="628650" y="34004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Cesión de áreas de donación y equipamiento; permisos con garantías de urbanización]]></a:t>
            </a:r>
          </a:p>
        </p:txBody>
      </p:sp>
      <p:sp>
        <p:nvSpPr>
          <p:cNvPr id="13" name=""/>
          <p:cNvSpPr txBox="1"/>
          <p:nvPr/>
        </p:nvSpPr>
        <p:spPr>
          <a:xfrm>
            <a:off x="628650" y="40767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Consultar uso de suelo y densidad del predio en el PDU vigent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al-gob-m03-oa01"/>
              </a:rPr>
              <a:t><![CDATA[La ciudad que crece sola: planeación urbana sin ingenu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2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La ciudad no espera al plan: o lo escribes tú o lo escriben los desarrolladores]]></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mpareja cada instrumento con la pregunta que respond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PDU]]></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Atlas de Riesgos]]></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Contrato de urbanización]]></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Áreas de donación]]></a:t>
            </a:r>
          </a:p>
        </p:txBody>
      </p:sp>
      <p:sp>
        <p:nvSpPr>
          <p:cNvPr id="14" name=""/>
          <p:cNvSpPr txBox="1"/>
          <p:nvPr/>
        </p:nvSpPr>
        <p:spPr>
          <a:xfrm>
            <a:off x="514350" y="36766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5" name=""/>
          <p:cNvSpPr txBox="1"/>
          <p:nvPr/>
        </p:nvSpPr>
        <p:spPr>
          <a:xfrm>
            <a:off x="628650" y="39528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Dónde la naturaleza cobra primero: inundación, ladera, falla?]]></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Quién pone la red, las calles y el parque, y con qué garantí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al-gob-m03-oa01"/>
              </a:rPr>
              <a:t><![CDATA[La ciudad que crece sola: planeación urbana sin ingenu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24]]></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Qué porcentaje del desarrollo regresa a la ciudad en equipamiento y espacio público?]]></a:t>
            </a:r>
          </a:p>
        </p:txBody>
      </p:sp>
      <p:sp>
        <p:nvSpPr>
          <p:cNvPr id="8" name=""/>
          <p:cNvSpPr txBox="1"/>
          <p:nvPr/>
        </p:nvSpPr>
        <p:spPr>
          <a:xfrm>
            <a:off x="628650" y="1885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Qué se puede construir aquí, con qué densidad y qué vialida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al-gob-m03-oa01"/>
              </a:rPr>
              <a:t><![CDATA[La ciudad que crece sola: planeación urbana sin ingenu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2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La ciudad no espera al plan: o lo escribes tú o lo escriben los desarrolladores]]></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i el PDU de tu municipio está vencido o nunca se publicó, la dirección de obras puede autorizar con criterio propio porque «no hay ley aplicable».]]></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3028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al-gob-m03-oa01"/>
              </a:rPr>
              <a:t><![CDATA[La ciudad que crece sola: planeación urbana sin ingenu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2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La ciudad no espera al plan: o lo escribes tú o lo escriben los desarrolladores]]></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PDU es la ley del suelo municipal: define zonas, usos y ____; el Atlas de ____ acota dónde no se puede construir por amenaza; y las áreas de ____ del fraccionamiento se convierten en equipamiento público.]]></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al-gob-m03-oa01"/>
              </a:rPr>
              <a:t><![CDATA[La ciudad que crece sola: planeación urbana sin ingenu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2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La ciudad no espera al plan: o lo escribes tú o lo escriben los desarrolladores]]></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l dictamen de la dirección de desarrollo urbano para «desbloquear» la inversión del corredor poniente tiene una línea ilegal. Señálala:]]></a:t>
            </a:r>
          </a:p>
        </p:txBody>
      </p:sp>
      <p:sp>
        <p:nvSpPr>
          <p:cNvPr id="9" name=""/>
          <p:cNvSpPr txBox="1"/>
          <p:nvPr/>
        </p:nvSpPr>
        <p:spPr>
          <a:xfrm>
            <a:off x="628650" y="26479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l predio AJ-7 está en zona habitacional de media densidad según el PDU publicado en gaceta 2019.»]]></a:t>
            </a:r>
          </a:p>
        </p:txBody>
      </p:sp>
      <p:sp>
        <p:nvSpPr>
          <p:cNvPr id="10" name=""/>
          <p:cNvSpPr txBox="1"/>
          <p:nvPr/>
        </p:nvSpPr>
        <p:spPr>
          <a:xfrm>
            <a:off x="628650" y="33242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l organismo de agua emitió factibilidad provisional sujeta a la obra de ampliación de re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al-gob-m03-oa01"/>
              </a:rPr>
              <a:t><![CDATA[La ciudad que crece sola: planeación urbana sin ingenu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24]]></a:t>
            </a:r>
          </a:p>
        </p:txBody>
      </p:sp>
      <p:sp>
        <p:nvSpPr>
          <p:cNvPr id="7" name=""/>
          <p:cNvSpPr txBox="1"/>
          <p:nvPr/>
        </p:nvSpPr>
        <p:spPr>
          <a:xfrm>
            <a:off x="628650" y="1219200"/>
            <a:ext cx="80010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Se autoriza el cambio de uso a mixto mediante oficio signado por la dirección, por no requerirse sesión de cabildo cuando el interés público lo demanda.»]]></a:t>
            </a:r>
          </a:p>
        </p:txBody>
      </p:sp>
      <p:sp>
        <p:nvSpPr>
          <p:cNvPr id="8" name=""/>
          <p:cNvSpPr txBox="1"/>
          <p:nvPr/>
        </p:nvSpPr>
        <p:spPr>
          <a:xfrm>
            <a:off x="628650" y="22098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l desarrollador constituirá garantía de urbanización y cederá las áreas de donación antes del primer permiso de construcció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al-gob-m03-oa01"/>
              </a:rPr>
              <a:t><![CDATA[La ciudad que crece sola: planeación urbana sin ingenu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2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La ciudad no espera al plan: o lo escribes tú o lo escriben los desarrolladores]]></a:t>
            </a:r>
          </a:p>
        </p:txBody>
      </p:sp>
      <p:sp>
        <p:nvSpPr>
          <p:cNvPr id="8" name=""/>
          <p:cNvSpPr txBox="1"/>
          <p:nvPr/>
        </p:nvSpPr>
        <p:spPr>
          <a:xfrm>
            <a:off x="514350" y="1543050"/>
            <a:ext cx="8115300" cy="2114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Respond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tre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regunta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or]]></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scrit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sobre]]></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tu]]></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ciudad]]></a:t>
            </a:r>
            <a:r>
              <a:rPr lang="en-US" strike="noStrike" sz="2200" spc="0" u="none" cap="none">
                <a:solidFill>
                  <a:srgbClr val="1B2438">
                    <a:alpha val="100000"/>
                  </a:srgbClr>
                </a:solidFill>
                <a:latin typeface="Calibri"/>
              </a:rPr>
              <a:t><![CDAT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1)]]></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tu]]></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DU]]></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stá]]></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vigent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ublicad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y]]></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o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atla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riesgo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incorporad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u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ocument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otr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administració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2)]]></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uál]]></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l]]></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últim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fraccionamient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esarroll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grand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autorizad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tu]]></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municipi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y]]></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uede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ncontrar]]></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transparenci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su]]></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factibilidad]]></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agu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su]]></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ictame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vial]]></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y]]></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su]]></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esió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onació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3)]]></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qué]]></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al-gob-m03-oa01"/>
              </a:rPr>
              <a:t><![CDATA[La ciudad que crece sola: planeación urbana sin ingenu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24]]></a:t>
            </a:r>
          </a:p>
        </p:txBody>
      </p:sp>
      <p:sp>
        <p:nvSpPr>
          <p:cNvPr id="7" name=""/>
          <p:cNvSpPr txBox="1"/>
          <p:nvPr/>
        </p:nvSpPr>
        <p:spPr>
          <a:xfrm>
            <a:off x="514350" y="1219200"/>
            <a:ext cx="8115300" cy="2114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lígon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tu]]></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municipi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stá]]></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reciend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si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instrument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l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franj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ond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llega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asa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ante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qu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l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red—?]]></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o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sa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tre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respuesta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efin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tu]]></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meta]]></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de]]></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planeación]]></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para]]></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el]]></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año]]></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uno]]></a:t>
            </a:r>
            <a:r>
              <a:rPr lang="en-US" strike="noStrike" sz="2200" spc="0" u="none" cap="none">
                <a:solidFill>
                  <a:srgbClr val="1B2438">
                    <a:alpha val="100000"/>
                  </a:srgbClr>
                </a:solidFill>
                <a:latin typeface="Calibri"/>
              </a:rPr>
              <a:t><![CDAT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actualizar]]></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mitir]]></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l]]></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DU]]></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o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resupuest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tiquetad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y]]></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ublicarl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ond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l]]></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iudadan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l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le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U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alcald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si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DU]]></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vigent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gobiern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l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iudad]]></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o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l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agend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el]]></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esarrollador]]></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turno.]]></a:t>
            </a:r>
          </a:p>
        </p:txBody>
      </p:sp>
      <p:sp>
        <p:nvSpPr>
          <p:cNvPr id="8" name=""/>
          <p:cNvSpPr txBox="1"/>
          <p:nvPr/>
        </p:nvSpPr>
        <p:spPr>
          <a:xfrm>
            <a:off x="514350" y="34004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Prueba de fuego: ¿puedes decir qué se puede construir en el terreno baldío de tu calle sin consultar a nadie?]]></a:t>
            </a:r>
          </a:p>
        </p:txBody>
      </p:sp>
      <p:sp>
        <p:nvSpPr>
          <p:cNvPr id="9" name=""/>
          <p:cNvSpPr txBox="1"/>
          <p:nvPr/>
        </p:nvSpPr>
        <p:spPr>
          <a:xfrm>
            <a:off x="514350" y="41052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ciudad no espera al plan: o lo escribes tú o lo escriben los desarrollad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al-gob-m03-oa01"/>
              </a:rPr>
              <a:t><![CDATA[La ciudad que crece sola: planeación urbana sin ingenu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24]]></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DU vigente es ley municipal: el permiso que lo contradice tiene responsable con nombre.]]></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imero uso de suelo y agua; después el resto: la cadena de verificación es un embudo por derecho.]]></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ambio de uso de suelo se hace con cabildo, consulta y gaceta —no con oficio ni con llamada—.]]></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donaciones y garantías de urbanización son el seguro contra el desarrollo huérfano.]]></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ciudad no espera al plan: o lo escribes tú o lo escriben los desarrollad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al-gob-m03-oa01"/>
              </a:rPr>
              <a:t><![CDATA[La ciudad que crece sola: planeación urbana sin ingenu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24]]></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n PDU no hay discreción feliz: hay riesgo jurídico y ciudad heredad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la ciudad con plan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al-gob-m03-oa01"/>
              </a:rPr>
              <a:t><![CDATA[La ciudad que crece sola: planeación urbana sin ingenu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2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60% de acierto agregado en las actividades cubiertas.]]></a:t>
            </a:r>
          </a:p>
        </p:txBody>
      </p:sp>
      <p:sp>
        <p:nvSpPr>
          <p:cNvPr id="9" name=""/>
          <p:cNvSpPr txBox="1"/>
          <p:nvPr/>
        </p:nvSpPr>
        <p:spPr>
          <a:xfrm>
            <a:off x="514350" y="2286000"/>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Manejas la pirámide de instrumentos y la cadena de verificación. Siguiente: los servicios que nadie quiere gobernar —basura, mercados, panteones y rastro— que son los que se votan cada tres años.]]></a:t>
            </a:r>
          </a:p>
        </p:txBody>
      </p:sp>
      <p:sp>
        <p:nvSpPr>
          <p:cNvPr id="10" name=""/>
          <p:cNvSpPr txBox="1"/>
          <p:nvPr/>
        </p:nvSpPr>
        <p:spPr>
          <a:xfrm>
            <a:off x="514350" y="359092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Revisa el caso del corredor poniente y la secuencia: el punto a fijar es que modificar el PDU es procedimiento de cabildo y publicación, no sello de direcció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ciudad no espera al plan: o lo escribes tú o lo escriben los desarrollador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al-gob-m03-oa01"/>
              </a:rPr>
              <a:t><![CDATA[La ciudad que crece sola: planeación urbana sin ingenu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24]]></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iguiente:]]></a:t>
            </a:r>
            <a:r>
              <a:rPr lang="en-US" strike="noStrike" sz="2100" spc="0" u="none" cap="none">
                <a:solidFill>
                  <a:srgbClr val="1B2438">
                    <a:alpha val="100000"/>
                  </a:srgbClr>
                </a:solidFill>
                <a:latin typeface="Calibri"/>
              </a:rPr>
              <a:t><![CDATA[ ]]></a:t>
            </a:r>
            <a:r>
              <a:rPr lang="en-US" i="1" strike="noStrike" sz="2100" spc="0" u="none" cap="none">
                <a:solidFill>
                  <a:srgbClr val="1B2438">
                    <a:alpha val="100000"/>
                  </a:srgbClr>
                </a:solidFill>
                <a:latin typeface="Calibri"/>
              </a:rPr>
              <a:t><![CDATA[Basura, mercados y panteones: los servicios que nadie quiere]]></a:t>
            </a:r>
            <a:r>
              <a:rPr lang="en-US" strike="noStrike" sz="2100" spc="0" u="none" cap="none">
                <a:solidFill>
                  <a:srgbClr val="1B2438">
                    <a:alpha val="100000"/>
                  </a:srgbClr>
                </a:solidFill>
                <a:latin typeface="Calibri"/>
              </a:rPr>
              <a:t><![CDATA[ — limpia con rutas y costo por tonelada, mercado municipal con censo, panteón con tarifa y rastro con sanitario: los incómodos también son campaña.]]></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2026-10-24T07:39:22Z</dcterms:created>
  <dcterms:modified xsi:type="dcterms:W3CDTF">2026-10-24T07:39:22Z</dcterms:modified>
  <dc:title>La ciudad que crece sola: planeación urbana sin ingenuidad</dc:title>
  <dc:description>Presentación editable del OA «La ciudad que crece sola: planeación urbana sin ingenuidad». Enlace: https://politica.lumbre.lat/object/al-gob-m03-oa01</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