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lid-m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lid-m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p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Equipo reunido alrededor de una mesa redonda en discusión de ofic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arranque no es una gira de fotos: es una secuencia de decisiones con dueño y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lid-m01-oa01]]></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9KRGkmZcWc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lid-m01-oa01]]></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redibilidad prestada: úsala o piérdela» (2 de 4).]]></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redibilidad prestada: úsala o piérdela» (3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redibilidad prestada: úsala o piérdela» (4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Las acciones 3 y 4 como logros/decisiones impostergables —terminables, baratas, verificables—; la 2 se rediseña como proyecto con calendario realista y la 1 y la 5 se posponen: gasto visible sin capacidad demostrada quema la vent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logro de arranque se elige por la intersección de terminable + verificable + barato/políticamente impostergable. Publicar reglamentos y evitar el apagón del alumbrado caben en 90 días y se miden solos. El festival y el edificio de prensa son la señal clásica del gobierno que confunde comunicación con resultados; la «renovación total» de 6 meses se convierte en el monumento a la obra a medias del segundo a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iltro de selección de logros tempranos: terminable, verificable, con caja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lid-m01-oa01]]></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emana 1: entrega-recepción cruzada con inventario real —caja, personal, expedientes, deuda— y acta firmada → Semana 2: gabinete con perfiles definidos y reglas de operación publicadas —quién decide qué— → Semana 3: diagnóstico de capacidad y caja libre a 90 días con el tesorero y Jurídico → Semana 4: definición pública del plan de cien días: tres logros, dos incómodas, un tablero → Día 100: informe de ventana con evidencia antes/después y lecciones al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es el método: no se puede nombrar sin saber qué puesto existe (acta), ni anunciar plan sin saber qué caja y capacidad hay (semanas 2-3), ni cerrar la ventana sin medir contra lo prometido. Anunciar en semana 1 lo que se diagnosticará en semana 3 es el mecanismo exacto de la promesa incumplida del día 4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uencia lógica del arranque: hereda, ordena, mide, promete, cier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lid-m01-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rdenar la secuencia»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Publicar reglamentos pendientes en gaceta → Logro verif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Reponer la ruta de recolección cancelada → Logro verif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Normalizar el pago de energía atrasado → Logro verif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ongelar plazas de confianza heredadas sin perfil → Decisión incómo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Retirar el uso indebido de dos vehículos oficiales → Decisión incómo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Repartir direcciones entre los cuatro líderes de campaña → Quema la vent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Declarar «guerra» a un medio crítico local → Quema la vent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ipología de movimientos del arranq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lid-m01-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Clasificar»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rrecto —y es la parte que casi nadie hace: declarar la postergación con fundamento (caja, capacidad, calendario) en el propio plan convierte la «traición» en criterio de gobierno visible. El alcalde que calla sobre lo que no hará deja que la postergación se la expliquen los inconformes; el que la anuncia con números la gobierna é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no-decisiones también se comunic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lid-m01-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ogros · incómodas · capa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gros para la credibilidad, incómodas para el orden heredado, capacidad para el resto del periodo. Las tres patas del taburete: falta una y el arranque se ca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structura del plan de cien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lid-m01-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ste trimestre terminaremos la renovación completa del centro histórico con cinco cal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inco calles de centro histórico «este trimestre» contradice el filtro: no es terminable con capacidad conocida, y el rezago de obra emblemática a mitad del mandato es la cicatriz que la oposición nombra cada informe. Las demás líneas son exactamente el manual: lo barato-publicable, el orden de caja y el tablero con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tección de promesa no-terminable en la vent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lid-m01-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plicación práctica: del plan de cien días al Plan Municipal de Desarrollo»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lid-m01-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lid-m01-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lid-m01-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lid-m01-oa01]]></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lid-m01-oa01]]></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lid-m01-oa01]]></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lid-m01-oa01]]></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lid-m01-oa01]]></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plicación práctica: del plan de cien días al Plan Municipal de Desarrollo»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tu **plan de cien días en una cuartilla**: tres logros verificables con indicador de antes/después y costo; dos decisiones incómodas con fundamento jurídico y a quién incomodan; el diagnóstico de capacidad que encargarás (personal, sistemas, caja); y **las tres promesas que decides no ejecutar aún** con su razón para decirla en público. Ponle fecha a la primera decisión incómoda: si es la número 2 en tu lista, el día correcto es antes del 40. Esta cuartilla es la prueba de fuego de los cursos 1 y 2 juntos: sin mapa de poder y sin caja real, el plan es un deseo con calend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lid-m01-oa01]]></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Reflexión»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plicación práctica: del plan de cien días al Plan Municipal de Desarrollo»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arranque con mé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lid-m01-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32906" r:id="rId1"/>
    <p:sldLayoutId id="2481832907" r:id="rId2"/>
    <p:sldLayoutId id="2481832908" r:id="rId3"/>
    <p:sldLayoutId id="248183290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dcf5d8976869aff1d370537c861e155c3d918ab592321ea1.jpg"/>
  <Relationship Id="rId3" Type="http://schemas.openxmlformats.org/officeDocument/2006/relationships/hyperlink" Target="https://politica.lumbre.lat/object/al-lid-m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1-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png"/>
  <Relationship Id="rId3" Type="http://schemas.openxmlformats.org/officeDocument/2006/relationships/hyperlink" Target="https://politica.lumbre.lat/object/al-lid-m01-oa01" TargetMode="External"/>
  <Relationship Id="rId4" Type="http://schemas.openxmlformats.org/officeDocument/2006/relationships/hyperlink" Target="https://politica.lumbre.lat/object/al-lid-m01-oa01" TargetMode="Externa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9KRGkmZcWc03.jpg"/>
  <Relationship Id="rId3" Type="http://schemas.openxmlformats.org/officeDocument/2006/relationships/hyperlink" Target="https://politica.lumbre.lat/object/al-lid-m01-oa01" TargetMode="External"/>
  <Relationship Id="rId4" Type="http://schemas.openxmlformats.org/officeDocument/2006/relationships/hyperlink" Target="https://www.youtube.com/watch?v=9KRGkmZcWc0" TargetMode="External"/>
  <Relationship Id="rId5" Type="http://schemas.openxmlformats.org/officeDocument/2006/relationships/hyperlink" Target="https://www.youtube.com/watch?v=9KRGkmZcWc0" TargetMode="External"/>
  <Relationship Id="rId6"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1-oa01"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1-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1-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1-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1-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1-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1-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1-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1-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1-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1-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1-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1-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1-oa01"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1-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1-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1-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1-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1-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1-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1-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1-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1-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1-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1-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1-oa01" TargetMode="Externa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1-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1-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1-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1-oa01"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1-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1-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1-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imer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i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í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venta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abr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al-lid-m01-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1-oa01"/>
              </a:rPr>
              <a:t><![CDATA[Primeros cien días: la ventana que no se rea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4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eñar un plan de cien días con tres logros verificables, dos decisiones incómodas impostergables y un diagnóstico de capacidad instalada, secuenciados con recursos reales, y conectarlo con el Plan Municipal de Desarrollo mediante una plantilla rellenable con rúbrica observab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1-oa01"/>
              </a:rPr>
              <a:t><![CDATA[Primeros cien días: la ventana que no se rea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4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os primeros cien días la ciudad te presta credibilidad: después hay que ganarla. Esta lección construye el plan de arranque con restricciones reales —caja, cabildo y calendario—: qué tres logros terminar, qué dos decisiones incómodas tomar ya, qué diagnóstico montar y qué promesas NO ejecutar aún. Cierra con la plantilla del ]]></a:t>
            </a:r>
            <a:r>
              <a:rPr lang="en-US" b="1" strike="noStrike" sz="2100" spc="0" u="none" cap="none">
                <a:solidFill>
                  <a:srgbClr val="1B2438">
                    <a:alpha val="100000"/>
                  </a:srgbClr>
                </a:solidFill>
                <a:latin typeface="Calibri"/>
              </a:rPr>
              <a:t><![CDATA[PMD expres]]></a:t>
            </a:r>
            <a:r>
              <a:rPr lang="en-US" strike="noStrike" sz="2100" spc="0" u="none" cap="none">
                <a:solidFill>
                  <a:srgbClr val="1B2438">
                    <a:alpha val="100000"/>
                  </a:srgbClr>
                </a:solidFill>
                <a:latin typeface="Calibri"/>
              </a:rPr>
              <a:t><![CDATA[ ligada al plan: qué es obligación legal de tu ley de planeación y qué es recomendación gerencial, con datos ficticios y rúbrica observable.]]></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1-oa01"/>
              </a:rPr>
              <a:t><![CDATA[Primeros cien días: la ventana que no se rea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40]]></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rimeros-cien-dias · arranque · logros-tempranos · credibilidad · PMD · planeacion-municipa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redibilidad prestada: úsala o piérdela]]></a:t>
            </a:r>
          </a:p>
        </p:txBody>
      </p:sp>
      <p:pic>
        <p:nvPicPr>
          <p:cNvPr id="3" name="" descr="Equipo reunido alrededor de una mesa redonda en discusión de oficina">
            <a:hlinkClick r:id="rId3" tooltip="Equipo reunido alrededor de una mesa redonda en discusión de oficina"/>
          </p:cNvPr>
          <p:cNvPicPr>
            <a:picLocks noChangeAspect="1"/>
          </p:cNvPicPr>
          <p:nvPr>
            <p:ph type="pic" idx="1"/>
          </p:nvPr>
        </p:nvPicPr>
        <p:blipFill>
          <a:blip r:embed="rId2"/>
          <a:stretch>
            <a:fillRect/>
          </a:stretch>
        </p:blipFill>
        <p:spPr>
          <a:xfrm>
            <a:off x="3305175" y="1257300"/>
            <a:ext cx="253365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arranque no es una gira de fotos: es una secuencia de decisiones con dueño y fech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olitica.lumbre.lat/object/al-lid-m01-oa01"/>
              </a:rPr>
              <a:t><![CDATA[Ver imagen original en el 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redibilidad prestada: úsala o piérde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al-lid-m01-oa01"/>
              </a:rPr>
              <a:t><![CDATA[Primeros cien días: la ventana que no se rea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40]]></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2858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Retos de las nuevas administraciones municipales]]></a:t>
            </a:r>
          </a:p>
        </p:txBody>
      </p:sp>
      <p:sp>
        <p:nvSpPr>
          <p:cNvPr id="10" name=""/>
          <p:cNvSpPr txBox="1"/>
          <p:nvPr/>
        </p:nvSpPr>
        <p:spPr>
          <a:xfrm>
            <a:off x="4362450" y="2771775"/>
            <a:ext cx="42672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deo de apoyo en YouTube (tercero: canal AD Noticias). Lumbre no aloja ni controla el contenido enlazado.]]></a:t>
            </a:r>
          </a:p>
        </p:txBody>
      </p:sp>
      <p:sp>
        <p:nvSpPr>
          <p:cNvPr id="11" name=""/>
          <p:cNvSpPr txBox="1"/>
          <p:nvPr/>
        </p:nvSpPr>
        <p:spPr>
          <a:xfrm>
            <a:off x="4362450" y="3886200"/>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redibilidad prestada: úsala o piérde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1-oa01"/>
              </a:rPr>
              <a:t><![CDATA[Primeros cien días: la ventana que no se rea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4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sicológ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n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udadan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d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il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obern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e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enef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pi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p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v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r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o:\n\n]]></a:t>
            </a:r>
            <a:r>
              <a:rPr lang="en-US" b="1" strike="noStrike" sz="2100" spc="0" u="none" cap="none">
                <a:solidFill>
                  <a:srgbClr val="1B2438">
                    <a:alpha val="100000"/>
                  </a:srgbClr>
                </a:solidFill>
                <a:latin typeface="Calibri"/>
              </a:rPr>
              <a:t><![CDATA[Logr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rificabl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hi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minab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dib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9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umbr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o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u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s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me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ndi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redibilidad prestada: úsala o piérde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1-oa01"/>
              </a:rPr>
              <a:t><![CDATA[Primeros cien días: la ventana que no se rea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4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dic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despu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blemáti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ueb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obie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a.\n\n]]></a:t>
            </a:r>
            <a:r>
              <a:rPr lang="en-US" b="1" strike="noStrike" sz="2100" spc="0" u="none" cap="none">
                <a:solidFill>
                  <a:srgbClr val="1B2438">
                    <a:alpha val="100000"/>
                  </a:srgbClr>
                </a:solidFill>
                <a:latin typeface="Calibri"/>
              </a:rPr>
              <a:t><![CDATA[Decision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cómoda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mpostergabl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red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ist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mit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e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óm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ian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on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v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ít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ncio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reg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0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cal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e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d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cal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revió».\n\n]]></a:t>
            </a:r>
            <a:r>
              <a:rPr lang="en-US" b="1" strike="noStrike" sz="2100" spc="0" u="none" cap="none">
                <a:solidFill>
                  <a:srgbClr val="1B2438">
                    <a:alpha val="100000"/>
                  </a:srgbClr>
                </a:solidFill>
                <a:latin typeface="Calibri"/>
              </a:rPr>
              <a:t><![CDATA[Diagnóstic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pacidad]]></a:t>
            </a:r>
            <a:r>
              <a:rPr lang="en-US" strike="noStrike" sz="2100" spc="0" u="none" cap="none">
                <a:solidFill>
                  <a:srgbClr val="1B2438">
                    <a:alpha val="100000"/>
                  </a:srgbClr>
                </a:solidFill>
                <a:latin typeface="Calibri"/>
              </a:rPr>
              <a:t><![CDAT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redibilidad prestada: úsala o piérde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1-oa01"/>
              </a:rPr>
              <a:t><![CDATA[Primeros cien días: la ventana que no se rea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4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diograf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rocra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re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fi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z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ntasm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stem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u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min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recep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uz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7.\n\n]]></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ovimie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m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ntan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br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pa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ar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z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r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anch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pur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d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g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u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ufo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s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r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u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e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obie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tí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ierten]]></a:t>
            </a:r>
          </a:p>
        </p:txBody>
      </p:sp>
      <p:sp>
        <p:nvSpPr>
          <p:cNvPr id="8" name=""/>
          <p:cNvSpPr txBox="1"/>
          <p:nvPr/>
        </p:nvSpPr>
        <p:spPr>
          <a:xfrm>
            <a:off x="514350" y="35242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edi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u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to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icipad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redibilidad prestada: úsala o piérde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1-oa01"/>
              </a:rPr>
              <a:t><![CDATA[Primeros cien días: la ventana que no se rea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40]]></a:t>
            </a:r>
          </a:p>
        </p:txBody>
      </p:sp>
      <p:sp>
        <p:nvSpPr>
          <p:cNvPr id="7" name="" descr=""/>
          <p:cNvSpPr/>
          <p:nvPr/>
        </p:nvSpPr>
        <p:spPr>
          <a:xfrm>
            <a:off x="514350" y="1219200"/>
            <a:ext cx="8115300" cy="29908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filtro de los recursos reales: la cuenta que ordena el plan]]></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elegir los tres logros, calcula los ]]></a:t>
            </a:r>
            <a:r>
              <a:rPr lang="en-US" b="1" strike="noStrike" sz="2000" spc="0" u="none" cap="none">
                <a:solidFill>
                  <a:srgbClr val="1B2438">
                    <a:alpha val="100000"/>
                  </a:srgbClr>
                </a:solidFill>
                <a:latin typeface="Calibri"/>
              </a:rPr>
              <a:t><![CDATA[recursos reales de la ventana]]></a:t>
            </a:r>
            <a:r>
              <a:rPr lang="en-US" strike="noStrike" sz="2000" spc="0" u="none" cap="none">
                <a:solidFill>
                  <a:srgbClr val="1B2438">
                    <a:alpha val="100000"/>
                  </a:srgbClr>
                </a:solidFill>
                <a:latin typeface="Calibri"/>
              </a:rPr>
              <a:t><![CDATA[: caja libre disponible en 90 días (curso 2, flujo), votos disponibles en cabildo para cada decisión (curso 1, mesa) y capacidad administrativa instalada —cuántas direcciones pueden ejecutar sin contratar—. Un plan de cien días que ignora las tres líneas es una carta a la suerte. El plan serio se lee al revés: primero «esto es lo que puedo terminar con lo que hay», después «esto es lo que anunci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1-oa01"/>
              </a:rPr>
              <a:t><![CDATA[Primeros cien días: la ventana que no se rea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4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credibilidad prestada: úsala o piérdela]]></a:t>
            </a:r>
          </a:p>
        </p:txBody>
      </p:sp>
      <p:sp>
        <p:nvSpPr>
          <p:cNvPr id="8" name=""/>
          <p:cNvSpPr txBox="1"/>
          <p:nvPr/>
        </p:nvSpPr>
        <p:spPr>
          <a:xfrm>
            <a:off x="514350" y="15430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día 12, tu equipo propone el paquete de arranque: (1) festival con artistas de costo 4 MDP, (2) «renovación total» del parque central, 9 MDP, seis meses, (3) publicar en gaceta los tres reglamentos pendientes, (4) pagar la deuda de energía que amenaza recorte del alumbrado, (5) inaugurar el nuevo edificio de la dirección de comunicación social, 7 MDP. El filtro de los cien días deja adentro:]]></a:t>
            </a:r>
          </a:p>
        </p:txBody>
      </p:sp>
      <p:sp>
        <p:nvSpPr>
          <p:cNvPr id="9" name=""/>
          <p:cNvSpPr txBox="1"/>
          <p:nvPr/>
        </p:nvSpPr>
        <p:spPr>
          <a:xfrm>
            <a:off x="666750" y="39624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s cinco: el arranque exige volumen de ob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1-oa01"/>
              </a:rPr>
              <a:t><![CDATA[Primeros cien días: la ventana que no se rea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40]]></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ólo el festival: la gente necesita fiesta con su alcalde nuevo]]></a:t>
            </a:r>
          </a:p>
        </p:txBody>
      </p:sp>
      <p:sp>
        <p:nvSpPr>
          <p:cNvPr id="8" name=""/>
          <p:cNvSpPr txBox="1"/>
          <p:nvPr/>
        </p:nvSpPr>
        <p:spPr>
          <a:xfrm>
            <a:off x="666750" y="1600200"/>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s acciones 3 y 4 como logros/decisiones impostergables —terminables, baratas, verificables—; la 2 se rediseña como proyecto con calendario realista y la 1 y la 5 se posponen: gasto visible sin capacidad demostrada quema la ventana]]></a:t>
            </a:r>
          </a:p>
        </p:txBody>
      </p:sp>
      <p:sp>
        <p:nvSpPr>
          <p:cNvPr id="9" name=""/>
          <p:cNvSpPr txBox="1"/>
          <p:nvPr/>
        </p:nvSpPr>
        <p:spPr>
          <a:xfrm>
            <a:off x="666750" y="29241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5 primero: comunicar es gobern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1-oa01"/>
              </a:rPr>
              <a:t><![CDATA[Primeros cien días: la ventana que no se rea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4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credibilidad prestada: úsala o piérdel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 secuencia del arranque en sus primeras cuatro semanas:]]></a:t>
            </a:r>
          </a:p>
        </p:txBody>
      </p:sp>
      <p:sp>
        <p:nvSpPr>
          <p:cNvPr id="9" name=""/>
          <p:cNvSpPr txBox="1"/>
          <p:nvPr/>
        </p:nvSpPr>
        <p:spPr>
          <a:xfrm>
            <a:off x="628650" y="19907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mana 2: gabinete con perfiles definidos y reglas de operación publicadas —quién decide qué—]]></a:t>
            </a:r>
          </a:p>
        </p:txBody>
      </p:sp>
      <p:sp>
        <p:nvSpPr>
          <p:cNvPr id="10" name=""/>
          <p:cNvSpPr txBox="1"/>
          <p:nvPr/>
        </p:nvSpPr>
        <p:spPr>
          <a:xfrm>
            <a:off x="628650" y="26670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mana 3: diagnóstico de capacidad y caja libre a 90 días con el tesorero y Jurídico]]></a:t>
            </a:r>
          </a:p>
        </p:txBody>
      </p:sp>
      <p:sp>
        <p:nvSpPr>
          <p:cNvPr id="11" name=""/>
          <p:cNvSpPr txBox="1"/>
          <p:nvPr/>
        </p:nvSpPr>
        <p:spPr>
          <a:xfrm>
            <a:off x="628650" y="33432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mana 4: definición pública del plan de cien días: tres logros, dos incómodas, un tabler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1-oa01"/>
              </a:rPr>
              <a:t><![CDATA[Primeros cien días: la ventana que no se rea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40]]></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ía 100: informe de ventana con evidencia antes/después y lecciones al presupuest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emana 1: entrega-recepción cruzada con inventario real —caja, personal, expedientes, deuda— y acta firmad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1-oa01"/>
              </a:rPr>
              <a:t><![CDATA[Primeros cien días: la ventana que no se rea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4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credibilidad prestada: úsala o piérdel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movimiento según el tipo de decisión de arranque que represent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ogro verificable]]></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cisión incómoda]]></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Quema la ventana]]></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ublicar reglamentos pendientes en gaceta]]></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eponer la ruta de recolección cancelad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1-oa01"/>
              </a:rPr>
              <a:t><![CDATA[Primeros cien días: la ventana que no se rea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4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Normalizar el pago de energía atrasad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ongelar plazas de confianza heredadas sin perfil]]></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etirar el uso indebido de dos vehículos oficiales]]></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Repartir direcciones entre los cuatro líderes de campaña]]></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Declarar «guerra» a un medio crítico local]]></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1-oa01"/>
              </a:rPr>
              <a:t><![CDATA[Primeros cien días: la ventana que no se rea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4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credibilidad prestada: úsala o piérdel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plan de cien días debe incluir tres promesas de campaña que decidiste NO ejecutar en esa ventana, con su razón escrit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1-oa01"/>
              </a:rPr>
              <a:t><![CDATA[Primeros cien días: la ventana que no se rea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4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credibilidad prestada: úsala o piérdela]]></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arranque combina tres ____ verificables, dos decisiones ____ impostergables y un diagnóstico de ____ instalad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1-oa01"/>
              </a:rPr>
              <a:t><![CDATA[Primeros cien días: la ventana que no se rea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4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credibilidad prestada: úsala o piérdel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discurso de «arranque histórico» del día 30 tiene una promesa que el método de esta lección prohíbe. Señálala:]]></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n 90 días publicaremos en gaceta los tres reglamentos que la ciudadanía esperaba desde 2012.»]]></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te trimestre terminaremos la renovación completa del centro histórico con cinco calles.»]]></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Instalamos el comité de caja: nómina, energía y servicios críticos con acta cada m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1-oa01"/>
              </a:rPr>
              <a:t><![CDATA[Primeros cien días: la ventana que no se rea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40]]></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tablero de nuestros tres logros de arranque será público y se actualizará cada viern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plicación práctica: del plan de cien días al Plan Municipal de Desarroll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1-oa01"/>
              </a:rPr>
              <a:t><![CDATA[Primeros cien días: la ventana que no se rea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4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e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01]]></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gor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blig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gal]]></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la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unicip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sarrol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MD)]]></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c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e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égim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d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yunta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u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ue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i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sult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úblic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ine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ena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st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e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f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de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e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arrol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c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neamie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tal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plicación práctica: del plan de cien días al Plan Municipal de Desarroll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1-oa01"/>
              </a:rPr>
              <a:t><![CDATA[Primeros cien días: la ventana que no se rea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4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laz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ob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ce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arí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tidad:]]></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us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rtícu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xac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c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ópia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oj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st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cipa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oba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il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g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i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dit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c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br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reí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agnóst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orida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dicad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n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renc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g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obie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ic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M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p>
        </p:txBody>
      </p:sp>
      <p:sp>
        <p:nvSpPr>
          <p:cNvPr id="8" name=""/>
          <p:cNvSpPr txBox="1"/>
          <p:nvPr/>
        </p:nvSpPr>
        <p:spPr>
          <a:xfrm>
            <a:off x="514350" y="38576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plicación práctica: del plan de cien días al Plan Municipal de Desarroll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1-oa01"/>
              </a:rPr>
              <a:t><![CDATA[Primeros cien días: la ventana que no se rea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4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lantilla rellenable — PMD expres de San Rafael (columna 4 es tuya; los datos de la 3 son ficticio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1-oa01"/>
              </a:rPr>
              <a:t><![CDATA[Primeros cien días: la ventana que no se rea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40]]></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1781175"/>
                <a:gridCol w="1847850"/>
                <a:gridCol w="2705100"/>
                <a:gridCol w="17811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mpon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cribi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San Rafael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u dato ____]]></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agnóst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 cifras duras por servicio, con fuente y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gua: 8 h diarias en el decil bajo; predial: 46 % de efectividad; seguridad: 118 policías para 61,400 habita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____]]></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1-oa01"/>
              </a:rPr>
              <a:t><![CDATA[Primeros cien días: la ventana que no se rea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40]]></a:t>
            </a:r>
          </a:p>
        </p:txBody>
      </p:sp>
      <p:graphicFrame>
        <p:nvGraphicFramePr>
          <p:cNvPr id="7" name="" descr=""/>
          <p:cNvGraphicFramePr>
            <a:graphicFrameLocks noGrp="1"/>
          </p:cNvGraphicFramePr>
          <p:nvPr/>
        </p:nvGraphicFramePr>
        <p:xfrm>
          <a:off x="514350" y="1257300"/>
          <a:ext cx="8115300" cy="1924050"/>
        </p:xfrm>
        <a:graphic>
          <a:graphicData uri="http://schemas.openxmlformats.org/drawingml/2006/table">
            <a:tbl>
              <a:tblPr firstRow="1" bandRow="1"/>
              <a:tblGrid>
                <a:gridCol w="1781175"/>
                <a:gridCol w="1847850"/>
                <a:gridCol w="2705100"/>
                <a:gridCol w="17811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mpon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cribi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San Rafael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u dato ____]]></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sión a fin de peri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frase medible, no poét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n Rafael entrega agua 16 horas diarias en todas sus colonias y cobra con padrón confi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____]]></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1-oa01"/>
              </a:rPr>
              <a:t><![CDATA[Primeros cien días: la ventana que no se rea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40]]></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1781175"/>
                <a:gridCol w="1847850"/>
                <a:gridCol w="2705100"/>
                <a:gridCol w="17811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mpon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cribi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San Rafael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u dato ____]]></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jetivos (3-5 máxi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bo + qué cambia + para quié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mentar horas de suministro; formalizar el padrón catastral; profesionalizar la preven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____]]></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1-oa01"/>
              </a:rPr>
              <a:t><![CDATA[Primeros cien días: la ventana que no se rea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40]]></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1781175"/>
                <a:gridCol w="1847850"/>
                <a:gridCol w="2705100"/>
                <a:gridCol w="17811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mpon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cribi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San Rafael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u dato ____]]></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tas con línea b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lor hoy → valor meta +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8 a 16 horas en Ladrillera a diciembre; 20 % de cartera vencida recuperada al mes 18]]></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____]]></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ínculo presupues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bolsa financia cada objetivo (curso 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ISMUN para redes; bolsa libre 27 MDP para fugas; FORTAMUN para cata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____]]></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1-oa01"/>
              </a:rPr>
              <a:t><![CDATA[Primeros cien días: la ventana que no se rea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40]]></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1781175"/>
                <a:gridCol w="1847850"/>
                <a:gridCol w="2705100"/>
                <a:gridCol w="17811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mpon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cribi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San Rafael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u dato ____]]></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 y aprob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de la audiencia, acta de cabildo, gac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diencia pública día 60; aprobación cabildo mes 4; publicado en gaceta con fol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____]]></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u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reporta, cada cuándo, dónde se publ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blero trimestral publicado; la sindicatura revisa contra el acta de aprob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____]]></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plicación práctica: del plan de cien días al Plan Municipal de Desarroll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1-oa01"/>
              </a:rPr>
              <a:t><![CDATA[Primeros cien días: la ventana que no se rea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4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úbrica observable del PMD expres (qué vería un evaluador externo en tus papel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1-oa01"/>
              </a:rPr>
              <a:t><![CDATA[Primeros cien días: la ventana que no se rea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40]]></a:t>
            </a:r>
          </a:p>
        </p:txBody>
      </p:sp>
      <p:graphicFrame>
        <p:nvGraphicFramePr>
          <p:cNvPr id="7" name="" descr=""/>
          <p:cNvGraphicFramePr>
            <a:graphicFrameLocks noGrp="1"/>
          </p:cNvGraphicFramePr>
          <p:nvPr/>
        </p:nvGraphicFramePr>
        <p:xfrm>
          <a:off x="514350" y="1257300"/>
          <a:ext cx="8115300" cy="2362200"/>
        </p:xfrm>
        <a:graphic>
          <a:graphicData uri="http://schemas.openxmlformats.org/drawingml/2006/table">
            <a:tbl>
              <a:tblPr firstRow="1" bandRow="1"/>
              <a:tblGrid>
                <a:gridCol w="1914525"/>
                <a:gridCol w="1790700"/>
                <a:gridCol w="1733550"/>
                <a:gridCol w="2676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Insufici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cept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xcel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agnóst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djetivos sin cifra («muchas quej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fras con fuente pero sin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fras con fuente, fecha y comparación interan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jetiv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sta de deseos sin responsab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jetivos con respons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jetivo-indicador-meta-presupuesto en una sola tab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1-oa01"/>
              </a:rPr>
              <a:t><![CDATA[Primeros cien días: la ventana que no se rea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40]]></a:t>
            </a:r>
          </a:p>
        </p:txBody>
      </p:sp>
      <p:graphicFrame>
        <p:nvGraphicFramePr>
          <p:cNvPr id="7" name="" descr=""/>
          <p:cNvGraphicFramePr>
            <a:graphicFrameLocks noGrp="1"/>
          </p:cNvGraphicFramePr>
          <p:nvPr/>
        </p:nvGraphicFramePr>
        <p:xfrm>
          <a:off x="514350" y="1257300"/>
          <a:ext cx="8115300" cy="2895600"/>
        </p:xfrm>
        <a:graphic>
          <a:graphicData uri="http://schemas.openxmlformats.org/drawingml/2006/table">
            <a:tbl>
              <a:tblPr firstRow="1" bandRow="1"/>
              <a:tblGrid>
                <a:gridCol w="1914525"/>
                <a:gridCol w="1790700"/>
                <a:gridCol w="1733550"/>
                <a:gridCol w="2676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Insufici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cept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xcel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ticip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ro con fotos y sin ac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diencia document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mandas ciudadanas trazadas hasta el objetivo que las recoge (o al porqué 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ga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aprobación de cabildo ni publ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robado y publicado fuera de plazo loc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robado, publicado y vigente según el artículo de tu ley —con copia del texto en el anex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1-oa01"/>
              </a:rPr>
              <a:t><![CDATA[Primeros cien días: la ventana que no se rea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40]]></a:t>
            </a:r>
          </a:p>
        </p:txBody>
      </p:sp>
      <p:graphicFrame>
        <p:nvGraphicFramePr>
          <p:cNvPr id="7" name="" descr=""/>
          <p:cNvGraphicFramePr>
            <a:graphicFrameLocks noGrp="1"/>
          </p:cNvGraphicFramePr>
          <p:nvPr/>
        </p:nvGraphicFramePr>
        <p:xfrm>
          <a:off x="514350" y="1257300"/>
          <a:ext cx="8115300" cy="1400175"/>
        </p:xfrm>
        <a:graphic>
          <a:graphicData uri="http://schemas.openxmlformats.org/drawingml/2006/table">
            <a:tbl>
              <a:tblPr firstRow="1" bandRow="1"/>
              <a:tblGrid>
                <a:gridCol w="1914525"/>
                <a:gridCol w="1790700"/>
                <a:gridCol w="1733550"/>
                <a:gridCol w="2676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Insufici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cept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xcel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u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lan duerme en un caj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ortes internos esporádic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blero público trimestral con desviaciones explic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plicación práctica: del plan de cien días al Plan Municipal de Desarroll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1-oa01"/>
              </a:rPr>
              <a:t><![CDATA[Primeros cien días: la ventana que no se rea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40]]></a:t>
            </a:r>
          </a:p>
        </p:txBody>
      </p:sp>
      <p:sp>
        <p:nvSpPr>
          <p:cNvPr id="7" name="" descr=""/>
          <p:cNvSpPr/>
          <p:nvPr/>
        </p:nvSpPr>
        <p:spPr>
          <a:xfrm>
            <a:off x="514350" y="1219200"/>
            <a:ext cx="8115300" cy="239077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39077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Obligación legal vs recomendación gerencial — la línea para tu PMD]]></a:t>
            </a:r>
          </a:p>
        </p:txBody>
      </p:sp>
      <p:sp>
        <p:nvSpPr>
          <p:cNvPr id="10" name=""/>
          <p:cNvSpPr txBox="1"/>
          <p:nvPr/>
        </p:nvSpPr>
        <p:spPr>
          <a:xfrm>
            <a:off x="685800" y="19621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B2438">
                    <a:alpha val="100000"/>
                  </a:srgbClr>
                </a:solidFill>
                <a:latin typeface="Calibri"/>
              </a:rPr>
              <a:t><![CDATA[Obligació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eg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sig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al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ormul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prob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l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gú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laz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e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c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lane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aliz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sul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is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e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ij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blicar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ace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meter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vis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t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ve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comendació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gerenci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ul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adi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ci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mpl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supues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mesa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plicación práctica: del plan de cien días al Plan Municipal de Desarroll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1-oa01"/>
              </a:rPr>
              <a:t><![CDATA[Primeros cien días: la ventana que no se rea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40]]></a:t>
            </a:r>
          </a:p>
        </p:txBody>
      </p:sp>
      <p:sp>
        <p:nvSpPr>
          <p:cNvPr id="7" name="" descr=""/>
          <p:cNvSpPr/>
          <p:nvPr/>
        </p:nvSpPr>
        <p:spPr>
          <a:xfrm>
            <a:off x="514350" y="1219200"/>
            <a:ext cx="8115300" cy="196215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l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ng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áxi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inc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bjetiv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dicador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íne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íncu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plíci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supues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gres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abl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úblic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guimie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r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2]]></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cord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quí:]]></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M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íncu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supuest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iteratu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supues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M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rúju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p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mb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d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egal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z]]></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p>
        </p:txBody>
      </p:sp>
      <p:sp>
        <p:nvSpPr>
          <p:cNvPr id="10" name=""/>
          <p:cNvSpPr txBox="1"/>
          <p:nvPr/>
        </p:nvSpPr>
        <p:spPr>
          <a:xfrm>
            <a:off x="685800" y="2790825"/>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inútil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1-oa01"/>
              </a:rPr>
              <a:t><![CDATA[Primeros cien días: la ventana que no se rea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4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plicación práctica: del plan de cien días al Plan Municipal de Desarrollo]]></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plan]]></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de]]></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cien]]></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días]]></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en]]></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un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cuartilla]]></a:t>
            </a:r>
            <a:r>
              <a:rPr lang="en-US" strike="noStrike" sz="2200" spc="0" u="none" cap="none">
                <a:solidFill>
                  <a:srgbClr val="1B2438">
                    <a:alpha val="100000"/>
                  </a:srgbClr>
                </a:solidFill>
                <a:latin typeface="Calibri"/>
              </a:rPr>
              <a:t><![CDA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r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gr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erificabl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ndicad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ntes/despué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s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cision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ncómod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undamen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jurídic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ié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ncomoda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iagnóstic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pacidad]]></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cargará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erson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stem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j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las]]></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tres]]></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promesas]]></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que]]></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decid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1-oa01"/>
              </a:rPr>
              <a:t><![CDATA[Primeros cien días: la ventana que no se rea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40]]></a:t>
            </a:r>
          </a:p>
        </p:txBody>
      </p:sp>
      <p:sp>
        <p:nvSpPr>
          <p:cNvPr id="7" name=""/>
          <p:cNvSpPr txBox="1"/>
          <p:nvPr/>
        </p:nvSpPr>
        <p:spPr>
          <a:xfrm>
            <a:off x="514350" y="121920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B2438">
                    <a:alpha val="100000"/>
                  </a:srgbClr>
                </a:solidFill>
                <a:latin typeface="Calibri"/>
              </a:rPr>
              <a:t><![CDATA[no]]></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ejecutar]]></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aú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az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cir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úblic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nl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ech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ime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cis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ncómod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úmer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2]]></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is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í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rrec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nt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40.]]></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artil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ueb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ueg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rs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1]]></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2]]></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junt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ap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de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j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la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se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lendario.]]></a:t>
            </a:r>
          </a:p>
        </p:txBody>
      </p:sp>
      <p:sp>
        <p:nvSpPr>
          <p:cNvPr id="8" name=""/>
          <p:cNvSpPr txBox="1"/>
          <p:nvPr/>
        </p:nvSpPr>
        <p:spPr>
          <a:xfrm>
            <a:off x="514350" y="30575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Pregunta del método: ¿qué puedo terminar y mostrar antes del día 90 con lo que ya tengo?]]></a:t>
            </a:r>
          </a:p>
        </p:txBody>
      </p:sp>
      <p:sp>
        <p:nvSpPr>
          <p:cNvPr id="9" name=""/>
          <p:cNvSpPr txBox="1"/>
          <p:nvPr/>
        </p:nvSpPr>
        <p:spPr>
          <a:xfrm>
            <a:off x="514350" y="3762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plicación práctica: del plan de cien días al Plan Municipal de Desarroll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1-oa01"/>
              </a:rPr>
              <a:t><![CDATA[Primeros cien días: la ventana que no se rea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4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ventana de los cien días es capital de credibilidad prestado: se paga con hechos, no con volumen de anunci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logros terminables y medibles; dos incómodas impostergables; un diagnóstico complet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filtro de recursos reales (caja, votos, capacidad) se aplica antes de anunciar, no después.]]></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decides no hacer también se comunica con fundamento: postergación dicha es criterio; callada, traició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plicación práctica: del plan de cien días al Plan Municipal de Desarroll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1-oa01"/>
              </a:rPr>
              <a:t><![CDATA[Primeros cien días: la ventana que no se rea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4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unca quemar la ventana con reparto de botín ni con guerra a los medios: el arranque define los cinco año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arranque con méto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1-oa01"/>
              </a:rPr>
              <a:t><![CDATA[Primeros cien días: la ventana que no se rea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4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Secuencias el arranque y filtras promesas con recursos reales. Siguiente: el gabinete —dónde acaba tu derecho de nombrar y empieza tu obligación de responder.]]></a:t>
            </a:r>
          </a:p>
        </p:txBody>
      </p:sp>
      <p:sp>
        <p:nvSpPr>
          <p:cNvPr id="10"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visa el caso del paquete de arranque y la secuencia de semanas: el punto a fijar es que lo anunciable debe ser terminable con capacidad conocid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plicación práctica: del plan de cien días al Plan Municipal de Desarroll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1-oa01"/>
              </a:rPr>
              <a:t><![CDATA[Primeros cien días: la ventana que no se rea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4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El gabinete: entre el perfil y la cuota]]></a:t>
            </a:r>
            <a:r>
              <a:rPr lang="en-US" strike="noStrike" sz="2100" spc="0" u="none" cap="none">
                <a:solidFill>
                  <a:srgbClr val="1B2438">
                    <a:alpha val="100000"/>
                  </a:srgbClr>
                </a:solidFill>
                <a:latin typeface="Calibri"/>
              </a:rPr>
              <a:t><![CDATA[ — perfiles evaluables por dirección, los límites reales de tu facultad de nombrar y remover, y cómo responder a la presión de plaza sin romper la ley ni la oper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2026-10-24T04:37:13Z</dcterms:created>
  <dcterms:modified xsi:type="dcterms:W3CDTF">2026-10-24T04:37:13Z</dcterms:modified>
  <dc:title>Primeros cien días: la ventana que no se reabre</dc:title>
  <dc:description>Presentación editable del OA «Primeros cien días: la ventana que no se reabre». Enlace: https://politica.lumbre.lat/object/al-lid-m01-oa01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