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reunido alrededor de una mesa redonda en discusión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gabinete no se reparte: se diseña. Cada silla necesita un perfil antes de necesitar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fCfBsPiAwi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me a quién nombras y te diré qué gobierno tienes» (2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me a quién nombras y te diré qué gobierno tienes» (3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me a quién nombras y te diré qué gobierno tienes» (4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me a quién nombras y te diré qué gobierno tienes»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egociar el paquete: el puesto con reglas —dirección técnica operativa con perfil comprobado debajo, tablero público de avance de obra desde el mes uno, y estimaciones con doble firma—, y ofrecer al propuesto una responsabilidad acorde a su perfil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1 instala el expediente futuro; la 2 pierde la coalición por un solo movimiento; la 4 es la peor: prueba sin condiciones significa daño real durante el mes y sin argumento para remover después. La 3 convierte la presión en institución: el nombrado político queda con vitrina, el trabajo técnico queda con responsable idóneo, y las reglas (tablero, doble firma) hacen que cualquier desvío se vea temprano. Gobernar es diseñar incentivos, no puras leal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egociación de cuota con rediseño de puesto y reglas de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rfil escrito: tres resultados a 90 días, capacidades, restricciones legales del puesto → Búsqueda y corta con evidencia: expediente, antecedentes, declaración patrimonial → Entrevista con caso real del municipio y criterio de evaluación publicado internamente → Nombramiento con acuerdo de expectativas firmado al día uno → Evaluación a los 90 días: cumplir el acuerdo o remover sin reacomodo 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nvierte la práctica común: casi todos empiezan por el nombre (eje b-c) y luego «le buscan el perfil». Poner el perfil primero hace la conversación con los cuotas mucho más fácil: ya no rechazas a la persona, muestras que el puesto ya tiene forma y la persona no encaja en ella —o encaja en otra—. Y el paso (e) es el que da seriedad a todo lo anterior: sin remoción documentada, el proceso de selección es te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ceso de selección: perfil, evidencia, caso, acuerdo,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ropuesto por cuota carece del título que la ley local exige para el puesto → No es negociable: cambiar de puesto al propuesto, el requisito legal es un muro, no una sug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director cumple pero su estilo peina al cabildo completo → Readscribir funciones y encauzar por proceso, no remover por fricción: la remoción se justifica po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tectas que tu tesorera paga a una empresa de su familiar → Conflicto de interés del curso 2 y 6: separación del puesto de inmediato con expediente, sin «arreglo dis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uesto clave queda vacante en semana 40 → Banca de perfiles: tener candidatos evaluados antes de la urgencia, no nombrar en pá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canismos institucionales frente a presiones de nomb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e · evidencia · expect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e, evidencia y expectativas: las tres palabras que separan un gabinete diseñado de un gabinete repartido. Donde se invierten —nombre primero, evidencia tarde, expectativas nunca—, ahí se fabrica el fracaso administrativo con rostro de lea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iezas del método de selección de gabin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no detener la operación, el nuevo director de obras iniciará sin acuerdo de expectativas y lo regularizamo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gularizamos después» es como «lo documentamos cuando se pueda»: en el puesto de mayor riesgo penal del municipio, iniciar sin expectativas escritas borra tu única herramienta de remoción limpia y deja constancia de que el alcalde dejó correr. Las demás líneas son el sistema funcionando: compromisos con fecha, verificación previa y tablero quincenal en las sillas ca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omisión del acuerdo en puesto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programación de personal — la plaza antes que el nombre»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programación de personal — la plaza antes que el nombre»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programación de personal — la plaza antes que el nombr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perfil de los tres puestos de mayor riesgo de tu municipio** (en el orden de tu realidad: normalmente obras, tesorería y seguridad): tres resultados esperables a noventa días, capacidades, restricciones legales locales. Después redacta **tu guion para la conversación de cuota más difícil que tienes pendiente**: qué ofreces, qué no puedes dar y por qué (el muro legal, no tu gusto), y qué regla de transparencia aceptas sobre ese puesto. Por último, define tu criterio público de remoción: ¿qué tendría que pasar para que un director «de mucha confianza» saliera en el mes tres? Si no tienes respuesta, tu gabinete es una lista de amigos con sueldo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flexión»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flexión»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ción práctica: programación de personal — la plaza antes que el nombr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gabinete como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8923" r:id="rId1"/>
    <p:sldLayoutId id="2481838924" r:id="rId2"/>
    <p:sldLayoutId id="2481838925" r:id="rId3"/>
    <p:sldLayoutId id="24818389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9ecdb1c6235fe1adddacab02c642a9e0c8962808ef48d2e1.jpg"/>
  <Relationship Id="rId3" Type="http://schemas.openxmlformats.org/officeDocument/2006/relationships/hyperlink" Target="https://politica.lumbre.lat/object/al-lid-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lid-m02-oa01" TargetMode="External"/>
  <Relationship Id="rId4" Type="http://schemas.openxmlformats.org/officeDocument/2006/relationships/hyperlink" Target="https://politica.lumbre.lat/object/al-lid-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fCfBsPiAwiM3.jpg"/>
  <Relationship Id="rId3" Type="http://schemas.openxmlformats.org/officeDocument/2006/relationships/hyperlink" Target="https://politica.lumbre.lat/object/al-lid-m02-oa01" TargetMode="External"/>
  <Relationship Id="rId4" Type="http://schemas.openxmlformats.org/officeDocument/2006/relationships/hyperlink" Target="https://www.youtube.com/watch?v=fCfBsPiAwiM" TargetMode="External"/>
  <Relationship Id="rId5" Type="http://schemas.openxmlformats.org/officeDocument/2006/relationships/hyperlink" Target="https://www.youtube.com/watch?v=fCfBsPiAwiM"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bine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fi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o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perfiles por dirección, criterios de selección y mecanismos legítimos de remoción, responder a una presión de nombramiento por cuota sin romper la ley ni la operación, y aplicar una plantilla de programación de personal con rúbrica observ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binete es la decisión con más consecuencias tras el presupuesto: veintitantos nombramientos que definen si tu plan se ejecuta o se pierde en direcciones capturadas. Construye el método —perfil evaluable por puesto, selección con evidencia, prueba a noventa días— y entrena la conversación difícil: el cuota que exige la dirección de obras. Cierra con la aplicación de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programación y oficio de vacante —base frente a confianza, derechos laborales y los 14 juicios de San Rafael—.]]></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abinete · perfil-puesto · cuota · remocion · personal · programacion-de-pers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a:t>
            </a:r>
          </a:p>
        </p:txBody>
      </p:sp>
      <p:pic>
        <p:nvPicPr>
          <p:cNvPr id="3" name="" descr="Equipo reunido alrededor de una mesa redonda en discusión de oficina">
            <a:hlinkClick r:id="rId3" tooltip="Equipo reunido alrededor de una mesa redonda en discusión de ofic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gabinete no se reparte: se diseña. Cada silla necesita un perfil antes de necesitar un no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lid-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primer día como jefe: errores típicos del nuevo líder]]></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Vivir en modo compuesto). Lumbre no aloja ni controla el contenido enlazad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n\n]]></a:t>
            </a:r>
            <a:r>
              <a:rPr lang="en-US" b="1" strike="noStrike" sz="2100" spc="0" u="none" cap="none">
                <a:solidFill>
                  <a:srgbClr val="1B2438">
                    <a:alpha val="100000"/>
                  </a:srgbClr>
                </a:solidFill>
                <a:latin typeface="Calibri"/>
              </a:rPr>
              <a:t><![CDATA[Perfi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ri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is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n\n]]></a:t>
            </a:r>
            <a:r>
              <a:rPr lang="en-US" b="1" strike="noStrike" sz="2100" spc="0" u="none" cap="none">
                <a:solidFill>
                  <a:srgbClr val="1B2438">
                    <a:alpha val="100000"/>
                  </a:srgbClr>
                </a:solidFill>
                <a:latin typeface="Calibri"/>
              </a:rPr>
              <a:t><![CDATA[Se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z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D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ce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n\n]]></a:t>
            </a:r>
            <a:r>
              <a:rPr lang="en-US" b="1" strike="noStrike" sz="2100" spc="0" u="none" cap="none">
                <a:solidFill>
                  <a:srgbClr val="1B2438">
                    <a:alpha val="100000"/>
                  </a:srgbClr>
                </a:solidFill>
                <a:latin typeface="Calibri"/>
              </a:rPr>
              <a:t><![CDATA[Remo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ít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o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fr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i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ota no se niega con un portazo: se rediseñ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ha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u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ab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pa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so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e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sarí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7]]></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l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n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écn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í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ordinad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mar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óm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ore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ces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me a quién nombras y te diré qué gobierno tie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illas donde un mal nombramiento no es un problema de gestión: es un problema leg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276475"/>
                <a:gridCol w="3838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de alto ri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ju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indaje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s pú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s, estimaciones, recepción de o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il técnico con título y experiencia comprobable; supervisor externo (curso 2, m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orería / admini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nómina, prove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de pago dual; comité de caja del curso 2; declaración patrimonial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7]]></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000250"/>
                <a:gridCol w="2276475"/>
                <a:gridCol w="3838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de alto ri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ju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indaje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pú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s, carpeta penal, presión del cri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vigente (curso 5); mando con carrera policiaca, no lealtad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rrollo urb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encias, usos de suelo, ATMU]]></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s publicadas; dictámenes por escrito; consejo técnico ope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me a quién nombras y te diré qué gobierno tie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coordinador político exige nombrar director de obras públicas a un ingeniero sin experiencia municipal pero «de toda confianza». La respuesta que mejor protege al municipio y a ti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la confianza política en el arranque vale más que un currículum]]></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garte en público y acusar al coordinador de querer el botí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7]]></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ociar el paquete: el puesto con reglas —dirección técnica operativa con perfil comprobado debajo, tablero público de avance de obra desde el mes uno, y estimaciones con doble firma—, y ofrecer al propuesto una responsabilidad acorde a su perfil real]]></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 al propuesto por un mes «de prueba» sin condiciones para no desgastar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me a quién nombras y te diré qué gobierno tie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de selección de un director municipal de alto riesg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úsqueda y corta con evidencia: expediente, antecedentes, declaración patrimoni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vista con caso real del municipio y criterio de evaluación publicado internamente]]></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miento con acuerdo de expectativas firmado al día u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aluación a los 90 días: cumplir el acuerdo o remover sin reacomodo paga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rfil escrito: tres resultados a 90 días, capacidades, restricciones legales del pues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me a quién nombras y te diré qué gobierno tie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situación de gabinete con el mecanismo institucional que la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puesto por cuota carece del título que la ley local exige para el puesto]]></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director cumple pero su estilo peina al cabildo completo]]></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tectas que tu tesorera paga a una empresa de su familiar]]></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uesto clave queda vacante en semana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adscribir funciones y encauzar por proceso, no remover por fricción: la remoción se justifica por resultados]]></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licto de interés del curso 2 y 6: separación del puesto de inmediato con expediente, sin «arreglo discreto»]]></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nca de perfiles: tener candidatos evaluados antes de la urgencia, no nombrar en pánico]]></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s negociable: cambiar de puesto al propuesto, el requisito legal es un muro, no una sugeren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me a quién nombras y te diré qué gobierno tien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erfil del puesto se escribe antes que el ____, la selección se hace con ____ y el nombramiento arranca con un acuerdo de ____ firmado al día u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me a quién nombras y te diré qué gobierno tie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sumen del primer comité de gabinete admite una práctica que el método de esta lección prohíbe. Señálal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dirección presentó sus tres resultados comprometidos para el trimestre con fecha y responsab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no detener la operación, el nuevo director de obras iniciará sin acuerdo de expectativas y lo regularizamos despué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plazas técnicas se cubrieron con verificación de título y antecedentes previa al nombrami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ablero de direcciones de alto riesgo —obras, tesorería, seguridad— será revisado por el alcalde cada quince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exis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b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t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ue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ri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D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f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b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D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c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ü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x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árt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b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S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S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NAV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0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mend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renci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om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rellenable — programación de personal de San Rafael (columna 5 es tuya; ejemplos ficticios coherentes con el ca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tor de obras pú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sesión de cabildo 2024, acuerdo 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eniero civil con cédula (ley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7]]></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ofer de camión recol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contrato col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categoría J-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güedad por convocatoria del contrato; licencia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7]]></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dor de protección civ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tá creado — requiere acuerdo + re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ción vigente (curso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ista de tesor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categoría 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 de interés declarado antes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mento de policía preven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 régimen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118 plazas autoriz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y exámenes del curso 5; 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7]]></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de 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arentesco hasta cuarto grado con firmantes (curso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19250"/>
                <a:gridCol w="1619250"/>
                <a:gridCol w="1685925"/>
                <a:gridCol w="1685925"/>
                <a:gridCol w="150495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la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ste en plantilla aprobada (cabil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quisito legal a ver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dato ____]]></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ogado externo «por honor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norarios asimi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do: si hay subordinación, es plaza disfra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men de Jurídico antes del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observable de tu programación de personal (lo que vería la auditoría o el nuevo síndi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57350"/>
                <a:gridCol w="2019300"/>
                <a:gridCol w="2000250"/>
                <a:gridCol w="2438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ómina sin documento aprobado en cabi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illa aprobada pero desactu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illa vigente + oficios de vacante por puesto con categoría y sue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a vs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s «de hecho» sin re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as con partida, sin cruce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laza cruzada contra la partida de nómina del presupuesto (curso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657350"/>
                <a:gridCol w="2019300"/>
                <a:gridCol w="2000250"/>
                <a:gridCol w="2438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vs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con derechos de base; base removida «de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inción documentada, sin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aciones y remociones con su procedimiento y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enciones y seg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enciones retenidas y no ente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ro regular sin concil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iliación mensual firmada ISR/IMSS/INFONAVIT disponible al acta (curso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7]]></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657350"/>
                <a:gridCol w="2019300"/>
                <a:gridCol w="2000250"/>
                <a:gridCol w="2438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ufic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ce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lab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gistro de confli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dientes sueltos por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 de juicios (14 / 6 MDP) con estrategia por caso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7]]></a:t>
            </a:r>
          </a:p>
        </p:txBody>
      </p:sp>
      <p:sp>
        <p:nvSpPr>
          <p:cNvPr id="7" name="" descr=""/>
          <p:cNvSpPr/>
          <p:nvPr/>
        </p:nvSpPr>
        <p:spPr>
          <a:xfrm>
            <a:off x="514350" y="1219200"/>
            <a:ext cx="8115300" cy="2705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ligación legal vs recomendación gerencial — la línea para tu personal]]></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Oblig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t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e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bo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ect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en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c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omendació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r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norar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óm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7]]></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88]]></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DP]]></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alu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9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i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ic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bo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ateg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éstr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l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t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licación práctica: programación de personal — la plaza antes que el nombr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erfi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uest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y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iesg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rmalm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ore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u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per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v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pacida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tric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g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guio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versa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uot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fícil]]></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ien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endiente]]></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rec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7]]></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g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u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pa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ep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l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ite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mo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nd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e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li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bine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mig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al.]]></a:t>
            </a:r>
          </a:p>
        </p:txBody>
      </p:sp>
      <p:sp>
        <p:nvSpPr>
          <p:cNvPr id="8" name=""/>
          <p:cNvSpPr txBox="1"/>
          <p:nvPr/>
        </p:nvSpPr>
        <p:spPr>
          <a:xfrm>
            <a:off x="514350" y="3400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l método: si el nombre te fue impuesto antes de escribir el perfil, el perfil se escribe igual —y después se compara con honest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fil antes que nombre: sin resultados escritos a 90 días, la selección es reflejo, no méto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puestos de alto riesgo —obras, tesorería, seguridad, desarrollo urbano— llevan blindaje técnico desde el nombramien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ota se rediseña, no se traga ni se niega a portazo: persona correcta en puesto posible, reglas en el puesto crític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moción limpia: acuerdo de expectativas al día uno y evaluación documentada; sin reacomodo pag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amiento discrecional es legal; sus consecuencias, también tuy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gabinete como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eñas el gabinete con perfil, evidencia y remoción documentada, y rediseñas la cuota sin romper la ley. Siguiente: dirigir sin microgestionar —el tablero, la sesión semanal y el escalamiento.]]></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secuencia de selección y el caso de la negociación de cuota: el punto que no se puede perder de vista es que el perfil se escribe antes del nombre y que el requisito legal es un muro, no una suger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ción práctica: programación de personal — la plaza antes que el nom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2-oa01"/>
              </a:rPr>
              <a:t><![CDATA[El gabinete: entre el perfil y la cuo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irigir sin microgestionar: tu sistema de control]]></a:t>
            </a:r>
            <a:r>
              <a:rPr lang="en-US" strike="noStrike" sz="2100" spc="0" u="none" cap="none">
                <a:solidFill>
                  <a:srgbClr val="1B2438">
                    <a:alpha val="100000"/>
                  </a:srgbClr>
                </a:solidFill>
                <a:latin typeface="Calibri"/>
              </a:rPr>
              <a:t><![CDATA[ — el tablero de indicadores, la sesión semanal con acuerdos con dueño y fecha, y el escalamiento: cómo se mide sin sustituir a tu equip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2026-10-24T06:17:30Z</dcterms:created>
  <dcterms:modified xsi:type="dcterms:W3CDTF">2026-10-24T06:17:30Z</dcterms:modified>
  <dc:title>El gabinete: entre el perfil y la cuota</dc:title>
  <dc:description>Presentación editable del OA «El gabinete: entre el perfil y la cuota». Enlace: https://politica.lumbre.lat/object/al-lid-m02-oa01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