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lid-m03-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lid-m03-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Equipo reunido alrededor de una mesa redonda en discusión de ofic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sesión de gabinete no es un informe de actividades: es una fábrica de acuerdos con dueño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lid-m03-oa01]]></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3zTwcSi_V7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lid-m03-oa01]]></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trolar no es estar en todo: es que todo llegue a tiempo» (2 de 4).]]></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trolar no es estar en todo: es que todo llegue a tiempo» (3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trolar no es estar en todo: es que todo llegue a tiempo» (4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Sesión de revisión con proceso: qué datos explican el rojo (inventario, contrato de mantenimiento, refacciones), acuerdos con fecha de cruce a verde, seguimiento quincenal; si el rojo sigue sin causa atajada, entonces la remoción ya tiene expe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semáforo rojo pide revisión de proceso, no castigo automático ni heroísmo presidencial. La opción 1 te vuelve director de luminarias y lo escribes en la agenda de todo el gabinete: «aquí nadie responde». La 2 remueve sin expediente —y sin lecciones: el siguiente tropezará igual—. La 4 es el cáncer del tablero: mover la luz, no el problema. La 3 usa el indicador para lo que existe: obligar a que el problema suba a tiempo con datos y se resuelva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so del indicador: revisión con proceso antes que sustitución o ejemp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lid-m03-oa01]]></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eer el tablero de quince indicadores cada lunes → Contro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errar la semana con hoja de acuerdos: qué, quién, cuándo → Contro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Auditar el contrato de mantenimiento cuando luminarias prende rojo →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edir el expediente de una licitación señalada en el tablero →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Firmar tú las órdenes de compra de cada dirección → Microgestio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orregir personalmente el boceto de una lona → Microgestio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Atender tú los veintiséis tickets del mes que ya tiene dueño → Microgestio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istinción entre controlar, revisar y sustit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lid-m03-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Clasificar»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unes: actualización del tablero con fuentes verificadas, no con versiones → Martes: sesión de acuerdos noventa minutos, orden del día fijo y hoja de acuerdos → Miércoles-jueves: gira temática sobre los rojos del tablero, con folio de hallazgos → Viernes: revisión de vencimientos de acuerdos de semanas anteriores → Escalamiento: lo que rebasa la semana se sube con hoja de hecho-impacto-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importa: la sesión (b) se alimenta del tablero fresco (a), la gira (c) se agenda sobre los rojos y no sobre la invitación de la semana, y el viernes (d) es lo que vuelve creíble el sistema: si el acuerdo vencido no se revisa, el martes siguiente nadie traerá acuerdos serios. El escalamiento (e) es la válvula que hace el resto soport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ircuito semanal: tablero, acuerdos, gira, vencimientos, escal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lid-m03-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Ordenar la secuencia»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indicador sin fuente verificable es autoevaluación. Cada número del tablero debe salir de un registro que el municipio no pueda maquillar sin dejar rastro —el padrón de luminarias, el folio del reporte ciudadano, el estado de cuenta bancario, la bitácora de obra—, y la verificación cruzada es parte del diseño (curso 6). El director que reporta su propio verde no miente: se admin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uentes verificables como requisito del tabl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lid-m03-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ueño · fecha ·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ueño y fecha convierten la intención en compromiso; la regla de la semana convierte la confianza en control sin microgestión: lo que no se resolvió en su caja natural sube solo, y el alcalde decide a tiempo en lugar de apagar incendios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cánica de acuerdos y escal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lid-m03-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tablero de indicadores se actualizó cada lunes con sus fuentes verific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142 asuntos «atendidos personalmente» no son un logro de cercanía: son la confesión de un sistema roto —142 veces un director no resolvió y el alcalde hizo de director—. Fíjate en el contraste: el tablero, los acuerdos con fecha y la gira sobre los rojos son exactamente el sistema funcionando. Un alcalde con sistema presume vencimientos cumplidos; uno sin sistema presume entrevistas en la ban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tección del alcalde como tapa de fugas del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lid-m03-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Diseña **tu tablero de quince indicadores**: cinco de caja y finanzas (curso 2), cinco de servicios visibles (curso 3), tres de seguridad y respuesta (curso 5), dos de control y transparencia (curso 6). Para cada uno: dueño, fuente verificable y quién lo actualiza. Luego escribe **tu regla de escalamiento en tres renglones**: qué sube solo, en cuánto tiempo, con qué formato. Por último, haz la auditoría incómoda: de todo lo que hiciste la semana pasada, ¿cuántas horas fueron controlar, cuántas revisar y cuántas sustituir a tu equipo? Si sustituir ganó, el problema no es tu equipo: es tu ag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lid-m03-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Reflexión»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trolar no es estar en todo: es que todo llegue a tiempo»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el sistema de di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lid-m03-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el sistema de dir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61002" r:id="rId1"/>
    <p:sldLayoutId id="2481861003" r:id="rId2"/>
    <p:sldLayoutId id="2481861004" r:id="rId3"/>
    <p:sldLayoutId id="248186100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e2c96a21e8b1a7236feef228fc131e86cbb4611466139111.jpg"/>
  <Relationship Id="rId3" Type="http://schemas.openxmlformats.org/officeDocument/2006/relationships/hyperlink" Target="https://politica.lumbre.lat/object/al-lid-m03-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3-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3-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png"/>
  <Relationship Id="rId3" Type="http://schemas.openxmlformats.org/officeDocument/2006/relationships/hyperlink" Target="https://politica.lumbre.lat/object/al-lid-m03-oa01" TargetMode="External"/>
  <Relationship Id="rId4" Type="http://schemas.openxmlformats.org/officeDocument/2006/relationships/hyperlink" Target="https://politica.lumbre.lat/object/al-lid-m03-oa01" TargetMode="External"/>
  <Relationship Id="rId5"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3zTwcSi_V7s3.jpg"/>
  <Relationship Id="rId3" Type="http://schemas.openxmlformats.org/officeDocument/2006/relationships/hyperlink" Target="https://politica.lumbre.lat/object/al-lid-m03-oa01" TargetMode="External"/>
  <Relationship Id="rId4" Type="http://schemas.openxmlformats.org/officeDocument/2006/relationships/hyperlink" Target="https://www.youtube.com/watch?v=3zTwcSi_V7s" TargetMode="External"/>
  <Relationship Id="rId5" Type="http://schemas.openxmlformats.org/officeDocument/2006/relationships/hyperlink" Target="https://www.youtube.com/watch?v=3zTwcSi_V7s" TargetMode="External"/>
  <Relationship Id="rId6"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3-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3-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3-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3-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3-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3-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3-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3-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3-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3-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3-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3-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3-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3-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3-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3-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3-oa01"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3-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3-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3-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3-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irig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icrogestion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u]]></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istem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trol]]></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al-lid-m03-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3-oa01"/>
              </a:rPr>
              <a:t><![CDATA[Dirigir sin microgestionar: tu sistema de contro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ntar la rutina de dirección del alcalde: tablero de indicadores, sesión semanal, acuerdos con responsable y fecha, giras temáticas y mecanismo de escalamient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3-oa01"/>
              </a:rPr>
              <a:t><![CDATA[Dirigir sin microgestionar: tu sistema de contro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lcalde que revisa cada factura es un alcalde que no gobierna; el que no revisa nada es un pasajero. Esta lección monta el sistema personal de dirección: un tablero de quince indicadores, la sesión semanal de acuerdos con dueño y fecha, la gira temática que no es gira de prensa, y las tres reglas del escalamiento para que los problemas suban a tiempo sin que tú bajes a todo.]]></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
        <p:nvSpPr>
          <p:cNvPr id="10" name=""/>
          <p:cNvSpPr txBox="1"/>
          <p:nvPr/>
        </p:nvSpPr>
        <p:spPr>
          <a:xfrm>
            <a:off x="514350" y="40100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tablero · seguimiento · acuerdos · microges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rolar no es estar en todo: es que todo llegue a tiempo]]></a:t>
            </a:r>
          </a:p>
        </p:txBody>
      </p:sp>
      <p:pic>
        <p:nvPicPr>
          <p:cNvPr id="3" name="" descr="Equipo reunido alrededor de una mesa redonda en discusión de oficina">
            <a:hlinkClick r:id="rId3" tooltip="Equipo reunido alrededor de una mesa redonda en discusión de oficina"/>
          </p:cNvPr>
          <p:cNvPicPr>
            <a:picLocks noChangeAspect="1"/>
          </p:cNvPicPr>
          <p:nvPr>
            <p:ph type="pic" idx="1"/>
          </p:nvPr>
        </p:nvPicPr>
        <p:blipFill>
          <a:blip r:embed="rId2"/>
          <a:stretch>
            <a:fillRect/>
          </a:stretch>
        </p:blipFill>
        <p:spPr>
          <a:xfrm>
            <a:off x="3305175" y="1257300"/>
            <a:ext cx="25336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sesión de gabinete no es un informe de actividades: es una fábrica de acuerdos con dueño y fech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olitica.lumbre.lat/object/al-lid-m03-oa01"/>
              </a:rPr>
              <a:t><![CDATA[Ver imagen original en el O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rolar no es estar en todo: es que todo llegue a tiemp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al-lid-m03-oa01"/>
              </a:rPr>
              <a:t><![CDATA[Dirigir sin microgestionar: tu sistema de contro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6]]></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Reuniones efectivas: conducir equipos que deciden]]></a:t>
            </a:r>
          </a:p>
        </p:txBody>
      </p:sp>
      <p:sp>
        <p:nvSpPr>
          <p:cNvPr id="10" name=""/>
          <p:cNvSpPr txBox="1"/>
          <p:nvPr/>
        </p:nvSpPr>
        <p:spPr>
          <a:xfrm>
            <a:off x="4362450" y="2771775"/>
            <a:ext cx="42672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de apoyo en YouTube (tercero: canal Daniel Colombo). Lumbre no aloja ni controla el contenido enlazado.]]></a:t>
            </a:r>
          </a:p>
        </p:txBody>
      </p:sp>
      <p:sp>
        <p:nvSpPr>
          <p:cNvPr id="11" name=""/>
          <p:cNvSpPr txBox="1"/>
          <p:nvPr/>
        </p:nvSpPr>
        <p:spPr>
          <a:xfrm>
            <a:off x="4362450" y="420052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rolar no es estar en todo: es que todo llegue a tiemp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3-oa01"/>
              </a:rPr>
              <a:t><![CDATA[Dirigir sin microgestionar: tu sistema de contro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crogest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id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r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tre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b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cal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cep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s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ruy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s:\n\n]]></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nc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úmer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ie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icad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uz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v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n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minar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or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r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ide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serv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dit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rolar no es estar en todo: es que todo llegue a tiemp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3-oa01"/>
              </a:rPr>
              <a:t><![CDATA[Dirigir sin microgestionar: tu sistema de contro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6)—.]]></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ic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e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ific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áfo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ifi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óx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ic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eo.\n\n]]></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s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man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uerdo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v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u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un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rs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ción.\n\n]]></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i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mát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oli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rr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end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rolar no es estar en todo: es que todo llegue a tiemp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3-oa01"/>
              </a:rPr>
              <a:t><![CDATA[Dirigir sin microgestionar: tu sistema de contro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it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or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van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serv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s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l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ch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nsa.\n\n]]></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calamie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l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í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b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ena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loqu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c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ñal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al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c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me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cal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e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e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rolar no es estar en todo: es que todo llegue a tiemp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3-oa01"/>
              </a:rPr>
              <a:t><![CDATA[Dirigir sin microgestionar: tu sistema de contro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6]]></a:t>
            </a:r>
          </a:p>
        </p:txBody>
      </p:sp>
      <p:sp>
        <p:nvSpPr>
          <p:cNvPr id="7" name="" descr=""/>
          <p:cNvSpPr/>
          <p:nvPr/>
        </p:nvSpPr>
        <p:spPr>
          <a:xfrm>
            <a:off x="514350" y="1219200"/>
            <a:ext cx="8115300" cy="30194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30194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a sustitución: ¿qué harías tú el lunes si tu director faltara?]]></a:t>
            </a:r>
          </a:p>
        </p:txBody>
      </p:sp>
      <p:sp>
        <p:nvSpPr>
          <p:cNvPr id="10" name=""/>
          <p:cNvSpPr txBox="1"/>
          <p:nvPr/>
        </p:nvSpPr>
        <p:spPr>
          <a:xfrm>
            <a:off x="685800" y="19621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la respuesta es «hacer su trabajo», estás microgestionando con buen corazón. Controlar es verificar resultados contra el acuerdo; revisar es auditar el proceso cuando el semáforo prende; ]]></a:t>
            </a:r>
            <a:r>
              <a:rPr lang="en-US" b="1" strike="noStrike" sz="2000" spc="0" u="none" cap="none">
                <a:solidFill>
                  <a:srgbClr val="1B2438">
                    <a:alpha val="100000"/>
                  </a:srgbClr>
                </a:solidFill>
                <a:latin typeface="Calibri"/>
              </a:rPr>
              <a:t><![CDATA[sustituir]]></a:t>
            </a:r>
            <a:r>
              <a:rPr lang="en-US" strike="noStrike" sz="2000" spc="0" u="none" cap="none">
                <a:solidFill>
                  <a:srgbClr val="1B2438">
                    <a:alpha val="100000"/>
                  </a:srgbClr>
                </a:solidFill>
                <a:latin typeface="Calibri"/>
              </a:rPr>
              <a:t><![CDATA[ —ponerte tú a ejecutar— es la excepción que consume tu autoridad y el tiempo de lo único que nadie más puede hacer: decidir, negociar y responder en público. Cada vez que bajas a ejecutar, le enseñas a tu equipo que no necesita madur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3-oa01"/>
              </a:rPr>
              <a:t><![CDATA[Dirigir sin microgestionar: tu sistema de contro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ntrolar no es estar en todo: es que todo llegue a tiempo]]></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tablero muestra luminarias en semáforo rojo tres meses seguidos; el director «está trabajando mucho y ha traído tres cuadrillas nuevas». Tu intervención conforme al sistema de control es:]]></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Bajar tú a encender la gira de luminarias: si no hay resultado, el ejemplo del alcalde empuja]]></a:t>
            </a:r>
          </a:p>
        </p:txBody>
      </p:sp>
      <p:sp>
        <p:nvSpPr>
          <p:cNvPr id="10" name=""/>
          <p:cNvSpPr txBox="1"/>
          <p:nvPr/>
        </p:nvSpPr>
        <p:spPr>
          <a:xfrm>
            <a:off x="666750" y="36766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mbiar al director de inmediato: tres meses rojos son tres meses de incompetenci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3-oa01"/>
              </a:rPr>
              <a:t><![CDATA[Dirigir sin microgestionar: tu sistema de contro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6]]></a:t>
            </a:r>
          </a:p>
        </p:txBody>
      </p:sp>
      <p:sp>
        <p:nvSpPr>
          <p:cNvPr id="7" name=""/>
          <p:cNvSpPr txBox="1"/>
          <p:nvPr/>
        </p:nvSpPr>
        <p:spPr>
          <a:xfrm>
            <a:off x="666750" y="12192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sión de revisión con proceso: qué datos explican el rojo (inventario, contrato de mantenimiento, refacciones), acuerdos con fecha de cruce a verde, seguimiento quincenal; si el rojo sigue sin causa atajada, entonces la remoción ya tiene expediente]]></a:t>
            </a:r>
          </a:p>
        </p:txBody>
      </p:sp>
      <p:sp>
        <p:nvSpPr>
          <p:cNvPr id="8" name=""/>
          <p:cNvSpPr txBox="1"/>
          <p:nvPr/>
        </p:nvSpPr>
        <p:spPr>
          <a:xfrm>
            <a:off x="666750" y="2543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Bajar el indicador del tablero a amarillo para no castigar el esfuerzo del equip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3-oa01"/>
              </a:rPr>
              <a:t><![CDATA[Dirigir sin microgestionar: tu sistema de contro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ntrolar no es estar en todo: es que todo llegue a tiemp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movimiento según el tipo de intervención del alcald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trolar]]></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visar]]></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icrogestionar]]></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eer el tablero de quince indicadores cada lunes]]></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errar la semana con hoja de acuerdos: qué, quién, cuánd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3-oa01"/>
              </a:rPr>
              <a:t><![CDATA[Dirigir sin microgestionar: tu sistema de contro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uditar el contrato de mantenimiento cuando luminarias prende rojo]]></a:t>
            </a:r>
          </a:p>
        </p:txBody>
      </p:sp>
      <p:sp>
        <p:nvSpPr>
          <p:cNvPr id="8" name=""/>
          <p:cNvSpPr txBox="1"/>
          <p:nvPr/>
        </p:nvSpPr>
        <p:spPr>
          <a:xfrm>
            <a:off x="514350" y="18954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edir el expediente de una licitación señalada en el tablero]]></a:t>
            </a:r>
          </a:p>
        </p:txBody>
      </p:sp>
      <p:sp>
        <p:nvSpPr>
          <p:cNvPr id="9" name=""/>
          <p:cNvSpPr txBox="1"/>
          <p:nvPr/>
        </p:nvSpPr>
        <p:spPr>
          <a:xfrm>
            <a:off x="514350" y="2257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Firmar tú las órdenes de compra de cada dirección]]></a:t>
            </a:r>
          </a:p>
        </p:txBody>
      </p:sp>
      <p:sp>
        <p:nvSpPr>
          <p:cNvPr id="10"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orregir personalmente el boceto de una lona]]></a:t>
            </a:r>
          </a:p>
        </p:txBody>
      </p:sp>
      <p:sp>
        <p:nvSpPr>
          <p:cNvPr id="11" name=""/>
          <p:cNvSpPr txBox="1"/>
          <p:nvPr/>
        </p:nvSpPr>
        <p:spPr>
          <a:xfrm>
            <a:off x="514350" y="2981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Atender tú los veintiséis tickets del mes que ya tiene dueño]]></a:t>
            </a:r>
          </a:p>
        </p:txBody>
      </p:sp>
      <p:sp>
        <p:nvSpPr>
          <p:cNvPr id="12" name=""/>
          <p:cNvSpPr txBox="1"/>
          <p:nvPr/>
        </p:nvSpPr>
        <p:spPr>
          <a:xfrm>
            <a:off x="514350" y="3343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3-oa01"/>
              </a:rPr>
              <a:t><![CDATA[Dirigir sin microgestionar: tu sistema de contro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ntrolar no es estar en todo: es que todo llegue a tiemp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circuito semanal del sistema de control:]]></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artes: sesión de acuerdos noventa minutos, orden del día fijo y hoja de acuerdos]]></a:t>
            </a:r>
          </a:p>
        </p:txBody>
      </p:sp>
      <p:sp>
        <p:nvSpPr>
          <p:cNvPr id="10" name=""/>
          <p:cNvSpPr txBox="1"/>
          <p:nvPr/>
        </p:nvSpPr>
        <p:spPr>
          <a:xfrm>
            <a:off x="628650" y="26670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iércoles-jueves: gira temática sobre los rojos del tablero, con folio de hallazgos]]></a:t>
            </a:r>
          </a:p>
        </p:txBody>
      </p:sp>
      <p:sp>
        <p:nvSpPr>
          <p:cNvPr id="11" name=""/>
          <p:cNvSpPr txBox="1"/>
          <p:nvPr/>
        </p:nvSpPr>
        <p:spPr>
          <a:xfrm>
            <a:off x="628650" y="33432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Viernes: revisión de vencimientos de acuerdos de semanas anterior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3-oa01"/>
              </a:rPr>
              <a:t><![CDATA[Dirigir sin microgestionar: tu sistema de contro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calamiento: lo que rebasa la semana se sube con hoja de hecho-impacto-decisión]]></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unes: actualización del tablero con fuentes verificadas, no con version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3-oa01"/>
              </a:rPr>
              <a:t><![CDATA[Dirigir sin microgestionar: tu sistema de contro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ntrolar no es estar en todo: es que todo llegue a tiemp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tablero de dirección creíble se construye con los datos que cada dirección reporta voluntariamente sobre su propio desempeñ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3-oa01"/>
              </a:rPr>
              <a:t><![CDATA[Dirigir sin microgestionar: tu sistema de contro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ntrolar no es estar en todo: es que todo llegue a tiempo]]></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ada acuerdo de la sesión semanal se escribe con qué, con ____ y con ____; y el escalamiento se activa cuando el problema rebasa la ____ del responsab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3-oa01"/>
              </a:rPr>
              <a:t><![CDATA[Dirigir sin microgestionar: tu sistema de contro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ntrolar no es estar en todo: es que todo llegue a tiemp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reporte mensual de «dirección estratégica» esconde el vicio clásico del alcalde que no tiene sistema. Señálalo:]]></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alcalde atendió personalmente 142 asuntos ciudadanos que sus direcciones no resolvieron en el me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tablero de indicadores se actualizó cada lunes con sus fuentes verificadas.»]]></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 los 58 acuerdos del mes, 49 cerraron en su fecha y 9 se reprogramaron con caus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3-oa01"/>
              </a:rPr>
              <a:t><![CDATA[Dirigir sin microgestionar: tu sistema de contro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s giras se programaron sobre los tres semáforos rojos activos del tabler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3-oa01"/>
              </a:rPr>
              <a:t><![CDATA[Dirigir sin microgestionar: tu sistema de contro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ntrolar no es estar en todo: es que todo llegue a tiempo]]></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iseñ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tu]]></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tablero]]></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quinc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indicadores]]></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inc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j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inanz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rs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2),]]></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inc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rvici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isibl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rs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3),]]></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r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guridad]]></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spues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rs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5),]]></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tro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ransparenci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rs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6).]]></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ueñ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uen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erificabl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ié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ctualiz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ueg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crib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tu]]></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regl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escalamiento]]></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en]]></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tr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3-oa01"/>
              </a:rPr>
              <a:t><![CDATA[Dirigir sin microgestionar: tu sistema de contro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6]]></a:t>
            </a:r>
          </a:p>
        </p:txBody>
      </p:sp>
      <p:sp>
        <p:nvSpPr>
          <p:cNvPr id="7" name=""/>
          <p:cNvSpPr txBox="1"/>
          <p:nvPr/>
        </p:nvSpPr>
        <p:spPr>
          <a:xfrm>
            <a:off x="514350" y="121920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B2438">
                    <a:alpha val="100000"/>
                  </a:srgbClr>
                </a:solidFill>
                <a:latin typeface="Calibri"/>
              </a:rPr>
              <a:t><![CDATA[renglones]]></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ub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o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án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iemp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orma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últim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az]]></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uditorí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cómo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o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icis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ma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sa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ánt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or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uer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trol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ánt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vis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ánt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ustitui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quip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ustitui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ganó,]]></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oblem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quip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genda.]]></a:t>
            </a:r>
          </a:p>
        </p:txBody>
      </p:sp>
      <p:sp>
        <p:nvSpPr>
          <p:cNvPr id="8" name=""/>
          <p:cNvSpPr txBox="1"/>
          <p:nvPr/>
        </p:nvSpPr>
        <p:spPr>
          <a:xfrm>
            <a:off x="514350" y="30575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Regla de la hoja de acuerdos: si un acuerdo no tiene nombre propio y fecha, es un deseo con letra de molde.]]></a:t>
            </a:r>
          </a:p>
        </p:txBody>
      </p:sp>
      <p:sp>
        <p:nvSpPr>
          <p:cNvPr id="9" name=""/>
          <p:cNvSpPr txBox="1"/>
          <p:nvPr/>
        </p:nvSpPr>
        <p:spPr>
          <a:xfrm>
            <a:off x="514350" y="3762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rolar no es estar en todo: es que todo llegue a tiemp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3-oa01"/>
              </a:rPr>
              <a:t><![CDATA[Dirigir sin microgestionar: tu sistema de contro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nce indicadores con dueño y fuente verificable: el tablero es el jefe operativo del alcald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sión semanal = fábrica de acuerdos con qué, quién y cuándo; sin hoja escrita, fue conversación.]]></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ira temática sobre los rojos del tablero, con folio: el recorrido alimenta el sistema, no la gacet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alamiento con reglas: lo que rebasa la semana sube solo, con hecho, impacto y decisión pedid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rolar no es estar en todo: es que todo llegue a tiemp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3-oa01"/>
              </a:rPr>
              <a:t><![CDATA[Dirigir sin microgestionar: tu sistema de contro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stituir a tu equipo es la excepción costosa: cada vez que bajas, les enseñas a no madur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el sistema de dir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3-oa01"/>
              </a:rPr>
              <a:t><![CDATA[Dirigir sin microgestionar: tu sistema de contro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Distingues controlar de revisar y de sustituir, y montas la rutina semanal con tablero y escalamiento. Siguiente: la política del municipio —cabildo, estado y poderosos—, donde tu sistema se prueba contra actores que no te report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el sistema de dir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3-oa01"/>
              </a:rPr>
              <a:t><![CDATA[Dirigir sin microgestionar: tu sistema de contro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6]]></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visa el caso del semáforo rojo y la clasificación de intervenciones: el punto que no se pierde de vista es que el indicador dispara revisión de proceso, no castigo automático ni heroísmo presidencia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rolar no es estar en todo: es que todo llegue a tiemp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3-oa01"/>
              </a:rPr>
              <a:t><![CDATA[Dirigir sin microgestionar: tu sistema de contro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2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Cabildo, estado y poderosos: la política del municipio]]></a:t>
            </a:r>
            <a:r>
              <a:rPr lang="en-US" strike="noStrike" sz="2100" spc="0" u="none" cap="none">
                <a:solidFill>
                  <a:srgbClr val="1B2438">
                    <a:alpha val="100000"/>
                  </a:srgbClr>
                </a:solidFill>
                <a:latin typeface="Calibri"/>
              </a:rPr>
              <a:t><![CDATA[ — mapa de actores con capacidad de veto, coaliciones para lo impopular y necesario, y la negociación como método de gobiern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2026-10-24T12:25:29Z</dcterms:created>
  <dcterms:modified xsi:type="dcterms:W3CDTF">2026-10-24T12:25:29Z</dcterms:modified>
  <dc:title>Dirigir sin microgestionar: tu sistema de control</dc:title>
  <dc:description>Presentación editable del OA «Dirigir sin microgestionar: tu sistema de control». Enlace: https://politica.lumbre.lat/object/al-lid-m03-oa01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