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lid-m04-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lid-m04-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p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Equipo reunido alrededor de una mesa redonda en discusión de ofic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cabildo sin mayoría no se administra con enojo: se administra con mapa, agenda y paci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lid-m04-oa01]]></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aFHTaPqC4g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lid-m04-oa01]]></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u mayoría la construyes cada vez, no la ganaste una vez» (2 de 5).]]></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u mayoría la construyes cada vez, no la ganaste una vez» (3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u mayoría la construyes cada vez, no la ganaste una vez» (4 de 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u mayoría la construyes cada vez, no la ganaste una vez» (5 de 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ublicar el estudio de costos, ofrecer a los dudosos el paquete compensatorio institucional —fondo de microobra por colonia votado en la misma sesión, vocería del acuerdo para quien lo acompañe—, negociar uno a uno sus intereses verificables, y llevar a la sesión pública el dictamen ya constru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arifa técnica se sostiene con tres cosas: el estudio publicado (la decisión deja de ser «tuya» y pasa a ser del número), el paquete compensatorio institucional (los dudosos votan con algo que explicar a su base, no con la mano vacía) y la negociación uno a uno antes de la sesión (en el salón se confirman votos, no se fabrican). Sesionar sin votos (1) es perder en público y quedar marcado; esperar (3) es elegir la quiebra del sistema; y la plaza por voto (4) es compra de voluntades con expediente penal pro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uencia de coalición: transparencia técnica, paquete institucional, uno 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lid-m04-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ublicar el estudio de costos antes de la sesión → Capital téc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Tablero de indicadores del curso 3 como evidencia en el debate → Capital téc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anal técnico de tesorería con finanzas del estado → Capital relac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Negociar uno a uno el interés verificable de cada regidor dudoso → Capital relac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Fondo de microobra por colonia aprobado en la misma sesión → Capital relac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Plaza en el DIF a cambio del voto del reglamento → Capital prohib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Comisión» del contratista al líder que mueve la calle → Capital prohib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ipos de capital en la negociación púb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lid-m04-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Clasificar»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apa de actores: posición, interés y capacidad de veto de cada uno → Marco técnico público: el dato que sostiene la decisión se publica antes de negociar → Negociación uno a uno con los dudosos, sobre intereses verificables y paquete institucional → Encauzar a los vetos blandos: explicar a las bases afectadas antes de que se organicen → Sesión pública de cabildo: el dictamen llega con los votos ya con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apa (a) antes que nada: sin saber quién vota y quién vetoa, todo lo demás es improvisación. El marco técnico público (b) es el escudo: la decisión se argumenta con el dato publicado, no con tu palabra contra el enojo. La negociación uno a uno (c) y el encauzamiento de bases (d) van antes de la sesión —no después, donde ya sólo queda la derrota con acta—, y la sesión (e) es la firma pública de lo constru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uta completa de la coalición: mapa, dato, negociación, bases,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lid-m04-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Ordenar la secuencia»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el acta de cabildo es el lugar donde las aprobaciones legales nacen —reglamentos, uso de suelo, presupuesto, concesiones—, y gobernar «por decreto» municipal significa firmar actos sin la mayoría que la ley exige: nulidad a demanda del primer afectado y, según el asunto, responsabilidad directa. El bloqueo real se responde como enseña esta lección: reconstruir la coalición, desnudar el veto con datos públicos y, en el extremo, dejar que el bloqueo se DOCUMENTE —el regidor que bloquea el agua también entra en el expediente del colap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acta como cuna de las aprobaciones leg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lid-m04-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osición · interés · veto · confi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osición, interés, veto y confirmación: la gramática de la negociación pública. Confundir posición con interés es el error de novato —el regidor que «está en contra de las subidas» rara vez lo está: está en contra de ser el rostro de la subida en su próxima campaña—; y llegar a la sesión a fabricar votos es llegar a firmar tu derrota en el a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Gramática del mapa de act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lid-m04-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e sometió simultáneamente el fondo de microobra por colonia con reglas de distribución por reza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Revisar licencias pendientes» a cambio del voto es canje de poder administrativo por voluntad legislativa: aunque nunca se ejecute la amenaza, quedó escrito en el acta y es extorsión simple en expedientes ajenos —y el voto «ganado» así se revierte en la primera denuncia—. Las otras tres líneas son el método limpio y hasta elegante: dato publicado, paquete institucional compensatorio y respeto al voto particular, que es la oposición viva dentro de la le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tección del canje administrativo por voto en el a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al-lid-m04-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Dibuja **tu mapa de actores de las próximas 90 días**: los once votos del cabildo uno por uno (posición, interés que crees que tiene, qué evidencia te falta), más los tres actores externos con veto real en tu municipio (estado, un grupo económico o social, un medio). Elige **la decisión más exigente que tengas que aprobar** y escribe su secuencia de coalición en cinco renglones siguiendo el orden de esta lección. Para cada regidor dudoso define una sola cosa: ¿cuál es su interés verificable y qué paquete institucional —no privado— podrías ofrecerle sin ruborizarte de leerlo en un acta? Si tu única oferta es la plaza o el contrato, no estás negociando: estás comprando, y el curso 6 te lo cobrará.]]></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lid-m04-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Reflexión»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u mayoría la construyes cada vez, no la ganaste una vez»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la política del munici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al-lid-m04-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la política del municipio»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61592" r:id="rId1"/>
    <p:sldLayoutId id="2481861593" r:id="rId2"/>
    <p:sldLayoutId id="2481861594" r:id="rId3"/>
    <p:sldLayoutId id="248186159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305c1fd6302d581704919c87d47b5fd1570091099e5d8d21.jpg"/>
  <Relationship Id="rId3" Type="http://schemas.openxmlformats.org/officeDocument/2006/relationships/hyperlink" Target="https://politica.lumbre.lat/object/al-lid-m04-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4-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4-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4-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png"/>
  <Relationship Id="rId3" Type="http://schemas.openxmlformats.org/officeDocument/2006/relationships/hyperlink" Target="https://politica.lumbre.lat/object/al-lid-m04-oa01" TargetMode="External"/>
  <Relationship Id="rId4" Type="http://schemas.openxmlformats.org/officeDocument/2006/relationships/hyperlink" Target="https://politica.lumbre.lat/object/al-lid-m04-oa01"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aFHTaPqC4gE3.jpg"/>
  <Relationship Id="rId3" Type="http://schemas.openxmlformats.org/officeDocument/2006/relationships/hyperlink" Target="https://politica.lumbre.lat/object/al-lid-m04-oa01" TargetMode="External"/>
  <Relationship Id="rId4" Type="http://schemas.openxmlformats.org/officeDocument/2006/relationships/hyperlink" Target="https://www.youtube.com/watch?v=aFHTaPqC4gE" TargetMode="External"/>
  <Relationship Id="rId5" Type="http://schemas.openxmlformats.org/officeDocument/2006/relationships/hyperlink" Target="https://www.youtube.com/watch?v=aFHTaPqC4gE" TargetMode="External"/>
  <Relationship Id="rId6"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4-oa01"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4-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4-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4-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4-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4-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4-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4-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4-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4-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4-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4-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4-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4-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4-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4-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4-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4-oa01"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4-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4-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4-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al-lid-m04-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abil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ta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oderos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lític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unicipi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al-lid-m04-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4-oa01"/>
              </a:rPr>
              <a:t><![CDATA[Cabildo, estado y poderosos: la política del municip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pear actores con capacidad de veto o de apoyo y diseñar una estrategia de coalición para una decisión impopular pero necesaria, respetando el marco legal de aprobació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4-oa01"/>
              </a:rPr>
              <a:t><![CDATA[Cabildo, estado y poderosos: la política del municip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anar la elección fue la parte fácil: gobernar sin mayoría en el cabildo, con un gobernador que no te invitó a su foto y con los poderosos locales oliendo tu presupuesto es el deporte real. Esta lección construye el mapa de actores —posición, interés, capacidad de veto— y el método de coalición para aprobar una decisión impopular pero necesaria: subir el agua, cerrar el tiradero o reubicar el comercio, sin romper el marco legal de aprobaciones ni vender el municipio.]]></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4-oa01"/>
              </a:rPr>
              <a:t><![CDATA[Cabildo, estado y poderosos: la política del municip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8]]></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abildo · gobernanza · coaliciones · vet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u mayoría la construyes cada vez, no la ganaste una vez]]></a:t>
            </a:r>
          </a:p>
        </p:txBody>
      </p:sp>
      <p:pic>
        <p:nvPicPr>
          <p:cNvPr id="3" name="" descr="Equipo reunido alrededor de una mesa redonda en discusión de oficina">
            <a:hlinkClick r:id="rId3" tooltip="Equipo reunido alrededor de una mesa redonda en discusión de oficina"/>
          </p:cNvPr>
          <p:cNvPicPr>
            <a:picLocks noChangeAspect="1"/>
          </p:cNvPicPr>
          <p:nvPr>
            <p:ph type="pic" idx="1"/>
          </p:nvPr>
        </p:nvPicPr>
        <p:blipFill>
          <a:blip r:embed="rId2"/>
          <a:stretch>
            <a:fillRect/>
          </a:stretch>
        </p:blipFill>
        <p:spPr>
          <a:xfrm>
            <a:off x="3305175" y="1257300"/>
            <a:ext cx="253365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cabildo sin mayoría no se administra con enojo: se administra con mapa, agenda y pacienci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olitica.lumbre.lat/object/al-lid-m04-oa01"/>
              </a:rPr>
              <a:t><![CDATA[Ver imagen original en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u mayoría la construyes cada vez, no la ganaste una vez]]></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al-lid-m04-oa01"/>
              </a:rPr>
              <a:t><![CDATA[Cabildo, estado y poderosos: la política del municip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8]]></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2858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El papel de las y los regidores en el cabildo municipal]]></a:t>
            </a:r>
          </a:p>
        </p:txBody>
      </p:sp>
      <p:sp>
        <p:nvSpPr>
          <p:cNvPr id="10" name=""/>
          <p:cNvSpPr txBox="1"/>
          <p:nvPr/>
        </p:nvSpPr>
        <p:spPr>
          <a:xfrm>
            <a:off x="4362450" y="2771775"/>
            <a:ext cx="42672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de apoyo en YouTube (tercero: canal Oliver Mendoza). Lumbre no aloja ni controla el contenido enlazado.]]></a:t>
            </a:r>
          </a:p>
        </p:txBody>
      </p:sp>
      <p:sp>
        <p:nvSpPr>
          <p:cNvPr id="11" name=""/>
          <p:cNvSpPr txBox="1"/>
          <p:nvPr/>
        </p:nvSpPr>
        <p:spPr>
          <a:xfrm>
            <a:off x="4362450" y="420052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u mayoría la construyes cada vez, no la ganaste una vez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4-oa01"/>
              </a:rPr>
              <a:t><![CDATA[Cabildo, estado y poderosos: la política del municip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íc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1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itu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gán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íni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y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mp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y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c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m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e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minist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é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os:\n\n]]></a:t>
            </a:r>
            <a:r>
              <a:rPr lang="en-US" b="1" strike="noStrike" sz="2100" spc="0" u="none" cap="none">
                <a:solidFill>
                  <a:srgbClr val="1B2438">
                    <a:alpha val="100000"/>
                  </a:srgbClr>
                </a:solidFill>
                <a:latin typeface="Calibri"/>
              </a:rPr>
              <a:t><![CDATA[Map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tor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pu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r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bern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eg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id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erci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ci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z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fec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o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u mayoría la construyes cada vez, no la ganaste una vez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4-oa01"/>
              </a:rPr>
              <a:t><![CDATA[Cabildo, estado y poderosos: la política del municip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lumn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s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ter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e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tique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le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un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pac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rras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a.\n\n]]></a:t>
            </a:r>
            <a:r>
              <a:rPr lang="en-US" b="1" strike="noStrike" sz="2100" spc="0" u="none" cap="none">
                <a:solidFill>
                  <a:srgbClr val="1B2438">
                    <a:alpha val="100000"/>
                  </a:srgbClr>
                </a:solidFill>
                <a:latin typeface="Calibri"/>
              </a:rPr>
              <a:t><![CDATA[Secuen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sió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tam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i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il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ó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rm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ruye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i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lan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li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fec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gan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es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uza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u mayoría la construyes cada vez, no la ganaste una vez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4-oa01"/>
              </a:rPr>
              <a:t><![CDATA[Cabildo, estado y poderosos: la política del municip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u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r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un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ado.\n\n]]></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c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rrect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al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titu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tique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é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r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icia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u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r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ce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n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v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i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v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ar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ar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dit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ñ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scal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xen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u mayoría la construyes cada vez, no la ganaste una vez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4-oa01"/>
              </a:rPr>
              <a:t><![CDATA[Cabildo, estado y poderosos: la política del municip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8]]></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 el estado no se negocia como con el cabild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obernad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posi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an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licí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árbi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simetrí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d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ig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a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pervivenci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unc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lega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edi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i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habe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nstruid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nt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ana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écni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sor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cretarí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nanz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ó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cal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obernado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ocumenta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cuerd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ofic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u mayoría la construyes cada vez, no la ganaste una vez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4-oa01"/>
              </a:rPr>
              <a:t><![CDATA[Cabildo, estado y poderosos: la política del municip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8]]></a:t>
            </a:r>
          </a:p>
        </p:txBody>
      </p:sp>
      <p:sp>
        <p:nvSpPr>
          <p:cNvPr id="7" name="" descr=""/>
          <p:cNvSpPr/>
          <p:nvPr/>
        </p:nvSpPr>
        <p:spPr>
          <a:xfrm>
            <a:off x="514350" y="1219200"/>
            <a:ext cx="8115300" cy="16478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ye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uncionar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at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pare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ingú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ped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mb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uida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utonomía]]></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ept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ordin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áli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ept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dminist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gu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gur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mporalm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treg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unicip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r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o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dero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a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n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ven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vis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Jurídic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4-oa01"/>
              </a:rPr>
              <a:t><![CDATA[Cabildo, estado y poderosos: la política del municip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Tu mayoría la construyes cada vez, no la ganaste una vez]]></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ecesitas dos tercios del cabildo (8 de 11) para aprobar la tarifa técnica del agua que evita el colapso del sistema. Tienes 5 seguros; los 3 dudosos temen «el costo político de votar subidas». La secuencia de coalición más sólida es:]]></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sionar primero y negociar en el receso con quien falte: el agua no espe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4-oa01"/>
              </a:rPr>
              <a:t><![CDATA[Cabildo, estado y poderosos: la política del municip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8]]></a:t>
            </a:r>
          </a:p>
        </p:txBody>
      </p:sp>
      <p:sp>
        <p:nvSpPr>
          <p:cNvPr id="7" name=""/>
          <p:cNvSpPr txBox="1"/>
          <p:nvPr/>
        </p:nvSpPr>
        <p:spPr>
          <a:xfrm>
            <a:off x="666750" y="1219200"/>
            <a:ext cx="79629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ublicar el estudio de costos, ofrecer a los dudosos el paquete compensatorio institucional —fondo de microobra por colonia votado en la misma sesión, vocería del acuerdo para quien lo acompañe—, negociar uno a uno sus intereses verificables, y llevar a la sesión pública el dictamen ya construido]]></a:t>
            </a:r>
          </a:p>
        </p:txBody>
      </p:sp>
      <p:sp>
        <p:nvSpPr>
          <p:cNvPr id="8" name=""/>
          <p:cNvSpPr txBox="1"/>
          <p:nvPr/>
        </p:nvSpPr>
        <p:spPr>
          <a:xfrm>
            <a:off x="666750" y="2857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perar un año a que baje la temperatura política: mejor agua mala que capital gastado]]></a:t>
            </a:r>
          </a:p>
        </p:txBody>
      </p:sp>
      <p:sp>
        <p:nvSpPr>
          <p:cNvPr id="9" name=""/>
          <p:cNvSpPr txBox="1"/>
          <p:nvPr/>
        </p:nvSpPr>
        <p:spPr>
          <a:xfrm>
            <a:off x="666750" y="35528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Ofrecer a los tres dudosos una plaza de confianza en el DIF para cada qui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4-oa01"/>
              </a:rPr>
              <a:t><![CDATA[Cabildo, estado y poderosos: la política del municip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Tu mayoría la construyes cada vez, no la ganaste una vez]]></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movimiento según el tipo de capital político que us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apital técnic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apital relacional]]></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apital prohibido]]></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ublicar el estudio de costos antes de la sesión]]></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ablero de indicadores del curso 3 como evidencia en el deba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4-oa01"/>
              </a:rPr>
              <a:t><![CDATA[Cabildo, estado y poderosos: la política del municip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anal técnico de tesorería con finanzas del estad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Negociar uno a uno el interés verificable de cada regidor dudos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Fondo de microobra por colonia aprobado en la misma sesión]]></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laza en el DIF a cambio del voto del reglamento]]></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Comisión» del contratista al líder que mueve la calle]]></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4-oa01"/>
              </a:rPr>
              <a:t><![CDATA[Cabildo, estado y poderosos: la política del municip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Tu mayoría la construyes cada vez, no la ganaste una vez]]></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secuencia de construcción de coalición para una decisión exigente:]]></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arco técnico público: el dato que sostiene la decisión se publica antes de negociar]]></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egociación uno a uno con los dudosos, sobre intereses verificables y paquete institucional]]></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ncauzar a los vetos blandos: explicar a las bases afectadas antes de que se organic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4-oa01"/>
              </a:rPr>
              <a:t><![CDATA[Cabildo, estado y poderosos: la política del municip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sión pública de cabildo: el dictamen llega con los votos ya contados]]></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Mapa de actores: posición, interés y capacidad de veto de cada un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4-oa01"/>
              </a:rPr>
              <a:t><![CDATA[Cabildo, estado y poderosos: la política del municip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Tu mayoría la construyes cada vez, no la ganaste una vez]]></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l cabildo se niega sistemáticamente a dos tercios de tus asuntos, el alcalde puede gobernar por decreto ejecutivo hasta que recapaciten.]]></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4-oa01"/>
              </a:rPr>
              <a:t><![CDATA[Cabildo, estado y poderosos: la política del municip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Tu mayoría la construyes cada vez, no la ganaste una vez]]></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el mapa de actores se anota la ____ pública, el ____ real y la capacidad de ____ de cada actor; la sesión de cabildo sólo ____ los votos que se construyeron ant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4-oa01"/>
              </a:rPr>
              <a:t><![CDATA[Cabildo, estado y poderosos: la política del municip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Tu mayoría la construyes cada vez, no la ganaste una vez]]></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acta de la sesión donde se aprobó la tarifa describe una práctica que esta lección marca como capital prohibido. Señálala:]]></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vio a la sesión se publicó en el portal el estudio de costos del organismo operador.»]]></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 sometió simultáneamente el fondo de microobra por colonia con reglas de distribución por rezago.»]]></a:t>
            </a:r>
          </a:p>
        </p:txBody>
      </p:sp>
      <p:sp>
        <p:nvSpPr>
          <p:cNvPr id="11" name=""/>
          <p:cNvSpPr txBox="1"/>
          <p:nvPr/>
        </p:nvSpPr>
        <p:spPr>
          <a:xfrm>
            <a:off x="628650" y="3667125"/>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presidencia ofreció a los regidores opositores la revisión de sus licencias de construcción pendientes para después de la votació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4-oa01"/>
              </a:rPr>
              <a:t><![CDATA[Cabildo, estado y poderosos: la política del municip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acuerdo quedó asentado con el voto particular de dos regidores, con su exposición complet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4-oa01"/>
              </a:rPr>
              <a:t><![CDATA[Cabildo, estado y poderosos: la política del municip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Tu mayoría la construyes cada vez, no la ganaste una vez]]></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ibuj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tu]]></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map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d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actores]]></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d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las]]></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próximas]]></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90]]></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días]]></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nc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ot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bil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sic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teré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re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ien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videnci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al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á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r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ctor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xtern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e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unicipi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ta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grup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conómic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oci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edi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ig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l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decisión]]></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más]]></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exigent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qu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tengas]]></a:t>
            </a:r>
            <a:r>
              <a:rPr lang="en-US"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qu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aprob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crib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cuenci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alic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inc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4-oa01"/>
              </a:rPr>
              <a:t><![CDATA[Cabildo, estado y poderosos: la política del municip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8]]></a:t>
            </a:r>
          </a:p>
        </p:txBody>
      </p:sp>
      <p:sp>
        <p:nvSpPr>
          <p:cNvPr id="7" name=""/>
          <p:cNvSpPr txBox="1"/>
          <p:nvPr/>
        </p:nvSpPr>
        <p:spPr>
          <a:xfrm>
            <a:off x="514350" y="121920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nglon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guien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rd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ecc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gid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udos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fin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o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s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á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teré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erificabl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que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stitucion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iva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drí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frecerl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uborizar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eer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c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únic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fer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laz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tra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tá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egocian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tá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mpran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rs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6]]></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brará.]]></a:t>
            </a:r>
          </a:p>
        </p:txBody>
      </p:sp>
      <p:sp>
        <p:nvSpPr>
          <p:cNvPr id="8" name=""/>
          <p:cNvSpPr txBox="1"/>
          <p:nvPr/>
        </p:nvSpPr>
        <p:spPr>
          <a:xfrm>
            <a:off x="514350" y="3400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Prueba del acta: si tu acuerdo no se puede leer en voz alta sin sonrojarte, no es un acuerdo: es un expediente.]]></a:t>
            </a:r>
          </a:p>
        </p:txBody>
      </p:sp>
      <p:sp>
        <p:nvSpPr>
          <p:cNvPr id="9" name=""/>
          <p:cNvSpPr txBox="1"/>
          <p:nvPr/>
        </p:nvSpPr>
        <p:spPr>
          <a:xfrm>
            <a:off x="514350" y="4105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u mayoría la construyes cada vez, no la ganaste una vez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4-oa01"/>
              </a:rPr>
              <a:t><![CDATA[Cabildo, estado y poderosos: la política del municip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yoría se construye cada vez: el mapa de posición, interés y veto es trabajo de escritorio, no de discurs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ato publicado antes de la negociación convierte «tu» decisión en la decisión del númer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salón de cabildos se confirman votos; los votos se fabrican uno a uno, antes.]]></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cio de la coalición debe ser institucional: si no se puede leer en el acta, es precio privad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u mayoría la construyes cada vez, no la ganaste una vez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4-oa01"/>
              </a:rPr>
              <a:t><![CDATA[Cabildo, estado y poderosos: la política del municip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2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l estado: canal técnico, convenio revisado y autonomía intacta; la foto no firma por t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la política del municip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4-oa01"/>
              </a:rPr>
              <a:t><![CDATA[Cabildo, estado y poderosos: la política del municip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2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Construyes coaliciones con mapa de actores, dato público y paquete institucional, y distingues coordinación con el estado de entrega del municipio. Siguiente: participación ciudadana —cómo abrir la decisión sin que el proceso sea teatro ni secuestr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la política del municip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4-oa01"/>
              </a:rPr>
              <a:t><![CDATA[Cabildo, estado y poderosos: la política del municip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28]]></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visa el caso de la tarifa del agua y la clasificación de capitales: el punto que no se pierde de vista es que los votos se construyen uno a uno antes de la sesión, con precio institucional que pueda leerse en el act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u mayoría la construyes cada vez, no la ganaste una vez]]></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al-lid-m04-oa01"/>
              </a:rPr>
              <a:t><![CDATA[Cabildo, estado y poderosos: la política del municip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2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Participación ciudadana que no es teatro]]></a:t>
            </a:r>
            <a:r>
              <a:rPr lang="en-US" strike="noStrike" sz="2100" spc="0" u="none" cap="none">
                <a:solidFill>
                  <a:srgbClr val="1B2438">
                    <a:alpha val="100000"/>
                  </a:srgbClr>
                </a:solidFill>
                <a:latin typeface="Calibri"/>
              </a:rPr>
              <a:t><![CDATA[ — presupuestos participativos, consultas con bases reales y los vicios que vacían los procesos: cuándo participa la ciudadanía y cuándo sólo aplaud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2026-10-24T12:35:19Z</dcterms:created>
  <dcterms:modified xsi:type="dcterms:W3CDTF">2026-10-24T12:35:19Z</dcterms:modified>
  <dc:title>Cabildo, estado y poderosos: la política del municipio</dc:title>
  <dc:description>Presentación editable del OA «Cabildo, estado y poderosos: la política del municipio». Enlace: https://politica.lumbre.lat/object/al-lid-m04-oa01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