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camp-fun-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camp-fun-r01-oa05]]></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gente no vota a un discurso; vota a quien la hace sentir escuchad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4xvVFM30h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camp-fun-r01-oa0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Ilustración cálida de una voluntaria escuchando atentamente a una adulta mayor en la puerta de su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cuchar es el primer discurso de un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camp-fun-r01-oa0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pa mental: Mapa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camp-fun-r01-oa0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mental»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adie nos ha hecho caso nunca! → Te escucho; voy a anotar tu caso con nombre y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dos los políticos son iguales → Entiendo el desengaño; prefiero que me juzgues por lo que h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me interesa su campaña → Está bien, gracias por tu tiempo; aquí queda el dato por si 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 ver, demuéstrenme que son distintos → Con gusto: esta es nuestra propuesta concreta y este nuestro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la molestia, no tomarse el enojo como personal y ofrecer un siguiente paso concreto son técnicas para desescalar una conversación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camp-fun-r01-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jar la voz, mantener la calma y dejar que se expre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ajar la voz invita a hacer lo mismo y evita un espectáculo; escuchar no es perder, es recuperar el control d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el enojo se recomienda bajar la voz, hablar despacio y reconocer la molestia sin tomársel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camp-fun-r01-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objetivo del contacto no es convertir a todos en el primer saludo, sino tratar bien y dejar la puer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pedirse con gratitud, aunque la persona no esté de acuerdo contigo, es parte de un buen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camp-fun-r01-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pasa después del trat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onversación difícil que tuviste "por la campaña". ¿Qué gesto de los que viste te habría ayudado? Escribe qué harás distinto la próxima vez que alguien llegue eno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camp-fun-r01-oa0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229" r:id="rId1"/>
    <p:sldLayoutId id="2481943230" r:id="rId2"/>
    <p:sldLayoutId id="2481943231" r:id="rId3"/>
    <p:sldLayoutId id="24819432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5cd57edfb4bacdd39bd406ef3624a430635a13a3af83bf1.jpg"/>
  <Relationship Id="rId3" Type="http://schemas.openxmlformats.org/officeDocument/2006/relationships/hyperlink" Target="https://politica.lumbre.lat/object/camp-fun-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4xvVFM30hg2.jpg"/>
  <Relationship Id="rId3" Type="http://schemas.openxmlformats.org/officeDocument/2006/relationships/hyperlink" Target="https://politica.lumbre.lat/object/camp-fun-r01-oa05" TargetMode="External"/>
  <Relationship Id="rId4" Type="http://schemas.openxmlformats.org/officeDocument/2006/relationships/hyperlink" Target="https://www.youtube.com/watch?v=u4xvVFM30hg" TargetMode="External"/>
  <Relationship Id="rId5" Type="http://schemas.openxmlformats.org/officeDocument/2006/relationships/hyperlink" Target="https://www.youtube.com/watch?v=u4xvVFM30hg"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3.png"/>
  <Relationship Id="rId3" Type="http://schemas.openxmlformats.org/officeDocument/2006/relationships/hyperlink" Target="https://politica.lumbre.lat/object/camp-fun-r01-oa05" TargetMode="External"/>
  <Relationship Id="rId4" Type="http://schemas.openxmlformats.org/officeDocument/2006/relationships/hyperlink" Target="https://politica.lumbre.lat/object/camp-fun-r01-oa05"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camp-fun-r01-oa0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uch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pat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oj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camp-fun-r01-oa05"/>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rollar la base humana de la campaña: escuchar de verdad, empatizar y mantener la calma ante personas molesta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vencer hay que conectar. Esta cápsula entrena el trato que deja a la gente mejor de como la encontramos.]]></a:t>
            </a:r>
          </a:p>
        </p:txBody>
      </p:sp>
      <p:sp>
        <p:nvSpPr>
          <p:cNvPr id="11" name=""/>
          <p:cNvSpPr txBox="1"/>
          <p:nvPr/>
        </p:nvSpPr>
        <p:spPr>
          <a:xfrm>
            <a:off x="514350" y="3381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2" name=""/>
          <p:cNvSpPr txBox="1"/>
          <p:nvPr/>
        </p:nvSpPr>
        <p:spPr>
          <a:xfrm>
            <a:off x="514350" y="37719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patía · escucha · trato · person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ente no vota a un discurso; vota a quien la hace sentir escuch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saber todas las propuestas de memoria y aun así perder a alguien en treinta segundos si miras el reloj mientras te quejas.]]></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bien a la gente tiene tres gestos simples: ]]></a:t>
            </a:r>
            <a:r>
              <a:rPr lang="en-US" b="1" strike="noStrike" sz="2100" spc="0" u="none" cap="none">
                <a:solidFill>
                  <a:srgbClr val="1B2438">
                    <a:alpha val="100000"/>
                  </a:srgbClr>
                </a:solidFill>
                <a:latin typeface="Calibri"/>
              </a:rPr>
              <a:t><![CDATA[mirar y saludar por su nombre]]></a:t>
            </a:r>
            <a:r>
              <a:rPr lang="en-US" strike="noStrike" sz="2100" spc="0" u="none" cap="none">
                <a:solidFill>
                  <a:srgbClr val="1B2438">
                    <a:alpha val="100000"/>
                  </a:srgbClr>
                </a:solidFill>
                <a:latin typeface="Calibri"/>
              </a:rPr>
              <a:t><![CDATA[ cuando lo sabes, ]]></a:t>
            </a:r>
            <a:r>
              <a:rPr lang="en-US" b="1" strike="noStrike" sz="2100" spc="0" u="none" cap="none">
                <a:solidFill>
                  <a:srgbClr val="1B2438">
                    <a:alpha val="100000"/>
                  </a:srgbClr>
                </a:solidFill>
                <a:latin typeface="Calibri"/>
              </a:rPr>
              <a:t><![CDATA[escuchar de verdad]]></a:t>
            </a:r>
            <a:r>
              <a:rPr lang="en-US" strike="noStrike" sz="2100" spc="0" u="none" cap="none">
                <a:solidFill>
                  <a:srgbClr val="1B2438">
                    <a:alpha val="100000"/>
                  </a:srgbClr>
                </a:solidFill>
                <a:latin typeface="Calibri"/>
              </a:rPr>
              <a:t><![CDATA[ lo que le preocupa y ]]></a:t>
            </a:r>
            <a:r>
              <a:rPr lang="en-US" b="1" strike="noStrike" sz="2100" spc="0" u="none" cap="none">
                <a:solidFill>
                  <a:srgbClr val="1B2438">
                    <a:alpha val="100000"/>
                  </a:srgbClr>
                </a:solidFill>
                <a:latin typeface="Calibri"/>
              </a:rPr>
              <a:t><![CDATA[despedirse con gratitud]]></a:t>
            </a:r>
            <a:r>
              <a:rPr lang="en-US" strike="noStrike" sz="2100" spc="0" u="none" cap="none">
                <a:solidFill>
                  <a:srgbClr val="1B2438">
                    <a:alpha val="100000"/>
                  </a:srgbClr>
                </a:solidFill>
                <a:latin typeface="Calibri"/>
              </a:rPr>
              <a:t><![CDATA[, aunque no esté de acuerdo contigo. Así de fácil y así de difíc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ente no vota a un discurso; vota a quien la hace sentir escuch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descr=""/>
          <p:cNvSpPr/>
          <p:nvPr/>
        </p:nvSpPr>
        <p:spPr>
          <a:xfrm>
            <a:off x="514350" y="2867025"/>
            <a:ext cx="8115300" cy="11811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1811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la última vez que alguien te escuchó de verdad un problema: seguro recuerdas a esa persona. Ahora piensa en la última vez que te ofrecieron un volante sin decir nada: casi seguro ni recuerdas el nombre. ]]></a:t>
            </a:r>
            <a:r>
              <a:rPr lang="en-US" i="1" strike="noStrike" sz="2100" spc="0" u="none" cap="none">
                <a:solidFill>
                  <a:srgbClr val="1B2438">
                    <a:alpha val="100000"/>
                  </a:srgbClr>
                </a:solidFill>
                <a:latin typeface="Calibri"/>
              </a:rPr>
              <a:t><![CDATA[Un mismo rostro puede ganarte un aliado o perderte diez]]></a:t>
            </a:r>
            <a:r>
              <a:rPr lang="en-US" strike="noStrike" sz="2100" spc="0" u="none" cap="none">
                <a:solidFill>
                  <a:srgbClr val="1B2438">
                    <a:alpha val="100000"/>
                  </a:srgbClr>
                </a:solidFill>
                <a:latin typeface="Calibri"/>
              </a:rPr>
              <a:t><![CDATA[, porque el buen trato se cuent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racticar]]></a:t>
            </a:r>
          </a:p>
        </p:txBody>
      </p:sp>
      <p:sp>
        <p:nvSpPr>
          <p:cNvPr id="11" name=""/>
          <p:cNvSpPr txBox="1"/>
          <p:nvPr/>
        </p:nvSpPr>
        <p:spPr>
          <a:xfrm>
            <a:off x="685800" y="3343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ucha activa, empatía sin estar de acuerdo, y cómo bajar la temperatura cuando alguien llega enoj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ente no vota a un discurso; vota a quien la hace sentir escu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arte de escuchar: Desarrollando empatía en las conversaciones]]></a:t>
            </a:r>
          </a:p>
        </p:txBody>
      </p:sp>
      <p:sp>
        <p:nvSpPr>
          <p:cNvPr id="10" name=""/>
          <p:cNvSpPr txBox="1"/>
          <p:nvPr/>
        </p:nvSpPr>
        <p:spPr>
          <a:xfrm>
            <a:off x="4362450" y="2771775"/>
            <a:ext cx="42672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en YouTube. Lumbre no aloja ni controla el contenido enlazado.]]></a:t>
            </a:r>
          </a:p>
        </p:txBody>
      </p:sp>
      <p:sp>
        <p:nvSpPr>
          <p:cNvPr id="11" name=""/>
          <p:cNvSpPr txBox="1"/>
          <p:nvPr/>
        </p:nvSpPr>
        <p:spPr>
          <a:xfrm>
            <a:off x="4362450" y="38862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gente no vota a un discurso; vota a quien la hace sentir escuchada]]></a:t>
            </a:r>
          </a:p>
        </p:txBody>
      </p:sp>
      <p:pic>
        <p:nvPicPr>
          <p:cNvPr id="3" name="" descr="Ilustración cálida de una voluntaria escuchando atentamente a una adulta mayor en la puerta de su casa.">
            <a:hlinkClick r:id="rId3" tooltip="Ilustración cálida de una voluntaria escuchando atentamente a una adulta mayor en la puerta de su casa."/>
          </p:cNvPr>
          <p:cNvPicPr>
            <a:picLocks noChangeAspect="1"/>
          </p:cNvPicPr>
          <p:nvPr>
            <p:ph type="pic" idx="1"/>
          </p:nvPr>
        </p:nvPicPr>
        <p:blipFill>
          <a:blip r:embed="rId2"/>
          <a:stretch>
            <a:fillRect/>
          </a:stretch>
        </p:blipFill>
        <p:spPr>
          <a:xfrm>
            <a:off x="3514725" y="1257300"/>
            <a:ext cx="2105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cuchar es el primer discurso de una campañ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camp-fun-r01-oa05"/>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de verdad (no esperar tu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la persona termine sin interrumpir.]]></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con tus palabras lo que entendiste: "entonces lo que te preocupa es...".]]></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pregunta genuina sobre su situación.]]></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adece el tiempo antes de ofrecer tu propu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mpatizar no es estar de acuer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validar la emoción sin ceder el hecho. ]]></a:t>
            </a:r>
            <a:r>
              <a:rPr lang="en-US" b="1" strike="noStrike" sz="2100" spc="0" u="none" cap="none">
                <a:solidFill>
                  <a:srgbClr val="1B2438">
                    <a:alpha val="100000"/>
                  </a:srgbClr>
                </a:solidFill>
                <a:latin typeface="Calibri"/>
              </a:rPr>
              <a:t><![CDATA[Entiendo tu enojo, a mí también me frustraría]]></a:t>
            </a:r>
            <a:r>
              <a:rPr lang="en-US" strike="noStrike" sz="2100" spc="0" u="none" cap="none">
                <a:solidFill>
                  <a:srgbClr val="1B2438">
                    <a:alpha val="100000"/>
                  </a:srgbClr>
                </a:solidFill>
                <a:latin typeface="Calibri"/>
              </a:rPr>
              <a:t><![CDATA[ no es una derrota: es un puente. Después del puente sí puedes invitar al otro lado: contar tu propuesta sin imponerla.]]></a:t>
            </a:r>
          </a:p>
        </p:txBody>
      </p:sp>
      <p:sp>
        <p:nvSpPr>
          <p:cNvPr id="8" name="" descr=""/>
          <p:cNvSpPr/>
          <p:nvPr/>
        </p:nvSpPr>
        <p:spPr>
          <a:xfrm>
            <a:off x="514350" y="26289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6098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ente olvidará lo que dijiste, pero no cómo la hiciste sentir.]]></a:t>
            </a:r>
          </a:p>
        </p:txBody>
      </p:sp>
      <p:sp>
        <p:nvSpPr>
          <p:cNvPr id="10" name="" descr=""/>
          <p:cNvSpPr/>
          <p:nvPr/>
        </p:nvSpPr>
        <p:spPr>
          <a:xfrm>
            <a:off x="514350" y="340042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38137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Sabiduría de campañ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m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ejar el enojo]]></a:t>
            </a:r>
          </a:p>
        </p:txBody>
      </p:sp>
      <p:sp>
        <p:nvSpPr>
          <p:cNvPr id="8" name=""/>
          <p:cNvSpPr txBox="1"/>
          <p:nvPr/>
        </p:nvSpPr>
        <p:spPr>
          <a:xfrm>
            <a:off x="628650" y="1638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ja la voz]]></a:t>
            </a:r>
          </a:p>
        </p:txBody>
      </p:sp>
      <p:sp>
        <p:nvSpPr>
          <p:cNvPr id="9" name=""/>
          <p:cNvSpPr txBox="1"/>
          <p:nvPr/>
        </p:nvSpPr>
        <p:spPr>
          <a:xfrm>
            <a:off x="838200" y="199072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Habla despacio]]></a:t>
            </a:r>
          </a:p>
        </p:txBody>
      </p:sp>
      <p:sp>
        <p:nvSpPr>
          <p:cNvPr id="10" name=""/>
          <p:cNvSpPr txBox="1"/>
          <p:nvPr/>
        </p:nvSpPr>
        <p:spPr>
          <a:xfrm>
            <a:off x="838200" y="231457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Sin brazos cruzado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noce]]></a:t>
            </a:r>
          </a:p>
        </p:txBody>
      </p:sp>
      <p:sp>
        <p:nvSpPr>
          <p:cNvPr id="12" name=""/>
          <p:cNvSpPr txBox="1"/>
          <p:nvPr/>
        </p:nvSpPr>
        <p:spPr>
          <a:xfrm>
            <a:off x="838200" y="298132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Entiendo tu molestia]]></a:t>
            </a:r>
          </a:p>
        </p:txBody>
      </p:sp>
      <p:sp>
        <p:nvSpPr>
          <p:cNvPr id="13" name=""/>
          <p:cNvSpPr txBox="1"/>
          <p:nvPr/>
        </p:nvSpPr>
        <p:spPr>
          <a:xfrm>
            <a:off x="838200" y="330517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Cuéntame más]]></a:t>
            </a:r>
          </a:p>
        </p:txBody>
      </p:sp>
      <p:sp>
        <p:nvSpPr>
          <p:cNvPr id="14"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te lo tomes]]></a:t>
            </a:r>
          </a:p>
        </p:txBody>
      </p:sp>
      <p:sp>
        <p:nvSpPr>
          <p:cNvPr id="15" name=""/>
          <p:cNvSpPr txBox="1"/>
          <p:nvPr/>
        </p:nvSpPr>
        <p:spPr>
          <a:xfrm>
            <a:off x="838200" y="3981450"/>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Es el enojo]]></a:t>
            </a:r>
          </a:p>
        </p:txBody>
      </p:sp>
      <p:sp>
        <p:nvSpPr>
          <p:cNvPr id="16" name=""/>
          <p:cNvSpPr txBox="1"/>
          <p:nvPr/>
        </p:nvSpPr>
        <p:spPr>
          <a:xfrm>
            <a:off x="838200" y="429577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No eres tú]]></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m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frece]]></a:t>
            </a:r>
          </a:p>
        </p:txBody>
      </p:sp>
      <p:sp>
        <p:nvSpPr>
          <p:cNvPr id="8" name=""/>
          <p:cNvSpPr txBox="1"/>
          <p:nvPr/>
        </p:nvSpPr>
        <p:spPr>
          <a:xfrm>
            <a:off x="838200" y="157162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Anoto tu caso]]></a:t>
            </a:r>
          </a:p>
        </p:txBody>
      </p:sp>
      <p:sp>
        <p:nvSpPr>
          <p:cNvPr id="9" name=""/>
          <p:cNvSpPr txBox="1"/>
          <p:nvPr/>
        </p:nvSpPr>
        <p:spPr>
          <a:xfrm>
            <a:off x="838200" y="189547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Te contactam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alguien llega enoj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de una persona enojada con la mejor respuesta de un voluntar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adie nos ha hecho caso nunc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dos los políticos son iguale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me interesa su campañ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 ver, demuéstrenme que son distintos]]></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iendo el desengaño; prefiero que me juzgues por lo que ha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á bien, gracias por tu tiempo; aquí queda el dato por si acas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gusto: esta es nuestra propuesta concreta y este nuestro pla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 escucho; voy a anotar tu caso con nombre y direc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alguien llega enoj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te interrumpe y sube la voz frente a vecinos. Lo más eficaz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la voz para que no te gane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la voz, mantener la calma y dejar que se expres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onder con un chiste para relaj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arte sin decir n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alguien llega enoj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no está de acuerdo contigo, la conversación fracas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pasa después del tra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bien vale la mitad; la otra mitad es ]]></a:t>
            </a:r>
            <a:r>
              <a:rPr lang="en-US" b="1" strike="noStrike" sz="2100" spc="0" u="none" cap="none">
                <a:solidFill>
                  <a:srgbClr val="1B2438">
                    <a:alpha val="100000"/>
                  </a:srgbClr>
                </a:solidFill>
                <a:latin typeface="Calibri"/>
              </a:rPr>
              <a:t><![CDATA[cumplir lo que anotaste]]></a:t>
            </a:r>
            <a:r>
              <a:rPr lang="en-US" strike="noStrike" sz="2100" spc="0" u="none" cap="none">
                <a:solidFill>
                  <a:srgbClr val="1B2438">
                    <a:alpha val="100000"/>
                  </a:srgbClr>
                </a:solidFill>
                <a:latin typeface="Calibri"/>
              </a:rPr>
              <a:t><![CDATA[. Si prometiste "te contactamos", alguien del equipo debe contactar. Si tomaste el dato de una fuga de agua o una calle mal iluminada, regresa con novedades, aunque sean pequeñas. La gente no mide una campaña por grandes promesas: la mide por si la persona que volvió ]]></a:t>
            </a:r>
            <a:r>
              <a:rPr lang="en-US" b="1" strike="noStrike" sz="2100" spc="0" u="none" cap="none">
                <a:solidFill>
                  <a:srgbClr val="1B2438">
                    <a:alpha val="100000"/>
                  </a:srgbClr>
                </a:solidFill>
                <a:latin typeface="Calibri"/>
              </a:rPr>
              <a:t><![CDATA[fue la misma que escuchó]]></a:t>
            </a:r>
            <a:r>
              <a:rPr lang="en-US" strike="noStrike" sz="2100" spc="0" u="none" cap="none">
                <a:solidFill>
                  <a:srgbClr val="1B2438">
                    <a:alpha val="100000"/>
                  </a:srgbClr>
                </a:solidFill>
                <a:latin typeface="Calibri"/>
              </a:rPr>
              <a:t><![CDA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pasa después del tra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mpas que queman confianz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meter lo que no depende de ti, pedir datos de contacto "para tu base" sin decir para qué, tocar una puerta ya atendida por otra brigada, o hablar mal de un vecino delante de otro. Una sola de estas rompe semanas de buen tra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pasa después del trat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onversación difícil que tuviste "por la campaña". ¿Qué gesto de los que viste te habría ayudado? Escribe qué harás distinto la próxima vez que alguien llegue enojad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objetivo pequeño: en tu próximo contacto, escucha completa antes de ofrecer tu propuesta.]]></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pasa después del tr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camp-fun-r01-oa05"/>
              </a:rPr>
              <a:t><![CDATA[Cómo tratar a la gente: escucha, empatía y eno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completado los ]]></a:t>
            </a:r>
            <a:r>
              <a:rPr lang="en-US" b="1" strike="noStrike" sz="2100" spc="0" u="none" cap="none">
                <a:solidFill>
                  <a:srgbClr val="1B2438">
                    <a:alpha val="100000"/>
                  </a:srgbClr>
                </a:solidFill>
                <a:latin typeface="Calibri"/>
              </a:rPr>
              <a:t><![CDATA[Fundamentos]]></a:t>
            </a:r>
            <a:r>
              <a:rPr lang="en-US" strike="noStrike" sz="2100" spc="0" u="none" cap="none">
                <a:solidFill>
                  <a:srgbClr val="1B2438">
                    <a:alpha val="100000"/>
                  </a:srgbClr>
                </a:solidFill>
                <a:latin typeface="Calibri"/>
              </a:rPr>
              <a:t><![CDATA[. Con esta base común, el equipo ya habla el mismo idioma. Elige ahora el curso de tu rol: líder y candidato, dirección, comunicación o equipo territor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2026-10-25T11:15:56Z</dcterms:created>
  <dcterms:modified xsi:type="dcterms:W3CDTF">2026-10-25T11:15:56Z</dcterms:modified>
  <dc:title>Cómo tratar a la gente: escucha, empatía y enojo</dc:title>
  <dc:description>Presentación editable del OA «Cómo tratar a la gente: escucha, empatía y enojo». Enlace: https://politica.lumbre.lat/object/camp-fun-r01-oa05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