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el-die-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el-die-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el termómetro, después la medicina» (2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el termómetro, después la medicina» (3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el termómetro, después la medicina»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eel-die-r01-oa0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 participación: casi la mitad no votó; recuperar el voto propio ausente y persuadir al enojo sin bando decide más barato que convencer al núcleo duro riv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buena es la 2. El diagnóstico se lee como un médico lee signos vitales: **48% de no-votantes + base histórica 30% que suele salir 20%** = hay votos «tuyos» durmiendo, y despertar cuesta menos que cambiar voluntades. La 1 gasta el presupuesto en la colina más empinada: el 48% del rival no se gana con debate, se pierde con tiempo. La 3 es la excusa del que teme al diagnóstico: las encuestas propias afinan números, pero **el tipo de contienda ya se puede leer con datos públicos** —esa lectura decide si contratas encuesta de seguimiento o de terreno. La 4 confunde hartazgo con transferencia automática: el voto huérfano no es tu voto; es un segmento a conquistar con mensaje y estructura, que es exactamente lo que el diagnóstico obliga a planear. (Y todo esto dentro de la ley: tiempos y topes de la elección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ÉCNICA de campañas (buena práctica profesional): con participación baja y base propia ausente, la palanca de menor costo es mover votantes propios inactivos y enojados sin bando; la persuasión del núcleo rival es la vía más cara y de menor rendimiento marg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el-die-r01-oa0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DADERO, y es la disciplina que separa al equipo que ajusta del que se estrella. Un diagnóstico que termina en «vamos arriba, hay que mantenerse» **describe una foto y no lee una situación**; uno honesto puede terminar en «estamos abajo en preferencia pero el terreno real está en la participación baja del sureste: el juego es otro». Fíjate en qué cambia cada conclusión: la primera produce campaña defensiva y mensaje tibio; la segunda produce una renuncia (soltar el debate nacional) y una apuesta (sureste, movilización). Eso es estrategia naciendo del diagnóstico, no de la corazonada. Nota de método: los datos públicos del INE y del instituto local —resultados por sección y listado de secciones— permiten casi todo el primer diagnóstico **sin gastar un peso en encuesta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ÉCNICA + PRINCIPIO profesional: el sesgo de confirmación es el modo de falla típico de campañas que planifican sobre datos halagadores; el diagnóstico útil incluye deliberadamente la evidencia que incomoda y define cómo se refuta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el-die-r01-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n encuesta contratada no se puede leer siquiera el tipo de contienda in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2 es el error —y es la comodidad favorita del equipo que no quiere diagnosticar todavía. Con resultados de la elección previa por sección, datos censales y encuestas públicas ya se puede responder de dónde salimos y qué clase de juego es; **la encuesta propia no crea el diagnóstico: lo corrige**. Las demás frases describen bien el método: el tipo de contienda es la decisión de gasto estratégico madre; el terreno se lee por sección (de ahí sale la renuncia inteligente); y el calendario —veda, debates, momentos locales— fija cuándo cada mensaje tiene eco. El diagnóstico incompleto y a tiempo le gana al diagnóstico perfecto y tarde: a la semana cuatro de campaña, cualquier foto vieja ya no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UENTE + TÉCNICA: los resultados por sección, el censo y las encuestas publicadas permiten leer posiciones y tipo de contienda ANTES de la encuesta propia; esperar el dato «perfecto» es el costo oculto de arrancar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el-die-r01-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la última elección de tu municipio o distrito (los resultados por sección están en datos abiertos del INE o del organismo local). Responde en media cuartilla: posiciones de salida de las tres primeras fuerzas, si la participación subió o bajó respecto al proceso anterior, y DOS secciones o colonias donde crees que estuvo la diferencia real. Termina con tu lectura del tipo de contienda para quien aspire a ganarla la próxim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el-die-r01-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6321" r:id="rId1"/>
    <p:sldLayoutId id="2481856322" r:id="rId2"/>
    <p:sldLayoutId id="2481856323" r:id="rId3"/>
    <p:sldLayoutId id="248185632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a2b443aa177c5743b858bde549923b86e7895cc9e1dea271.jpg"/>
  <Relationship Id="rId3" Type="http://schemas.openxmlformats.org/officeDocument/2006/relationships/hyperlink" Target="https://politica.lumbre.lat/object/eel-die-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2" TargetMode="External"/>
  <Relationship Id="rId3" Type="http://schemas.openxmlformats.org/officeDocument/2006/relationships/notesSlide" Target="../notesSlides/notesSlide1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agnósti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ien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sicion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erre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oment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eel-die-r01-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2"/>
              </a:rPr>
              <a:t><![CDATA[Diagnóstico de la contienda: posiciones, terreno y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agnosticar una elección antes de decidir: posiciones de salida, tipo de contienda, campo de batalla y calendario de momentos, para que la estrategia parta de la realidad y no del dese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2"/>
              </a:rPr>
              <a:t><![CDATA[Diagnóstico de la contienda: posiciones, terreno y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estrategia vale más que el diagnóstico en que cree. Antes del eslogan, la campaña responde ]]></a:t>
            </a:r>
            <a:r>
              <a:rPr lang="en-US" b="1" strike="noStrike" sz="2100" spc="0" u="none" cap="none">
                <a:solidFill>
                  <a:srgbClr val="1B2438">
                    <a:alpha val="100000"/>
                  </a:srgbClr>
                </a:solidFill>
                <a:latin typeface="Calibri"/>
              </a:rPr>
              <a:t><![CDATA[cuatro preguntas]]></a:t>
            </a:r>
            <a:r>
              <a:rPr lang="en-US" strike="noStrike" sz="2100" spc="0" u="none" cap="none">
                <a:solidFill>
                  <a:srgbClr val="1B2438">
                    <a:alpha val="100000"/>
                  </a:srgbClr>
                </a:solidFill>
                <a:latin typeface="Calibri"/>
              </a:rPr>
              <a:t><![CDATA[: ¿de dónde sale cada quien?, ¿se decide por preferencia o por participación?, ¿dónde está el campo de batalla?, ¿qué calendario juega a favor y en contra? Se corren con datos disponibles —resultados, encuestas públicas, censo— ]]></a:t>
            </a:r>
            <a:r>
              <a:rPr lang="en-US" b="1" strike="noStrike" sz="2100" spc="0" u="none" cap="none">
                <a:solidFill>
                  <a:srgbClr val="1B2438">
                    <a:alpha val="100000"/>
                  </a:srgbClr>
                </a:solidFill>
                <a:latin typeface="Calibri"/>
              </a:rPr>
              <a:t><![CDATA[sin esperar la encuesta propia]]></a:t>
            </a:r>
            <a:r>
              <a:rPr lang="en-US" strike="noStrike" sz="2100" spc="0" u="none" cap="none">
                <a:solidFill>
                  <a:srgbClr val="1B2438">
                    <a:alpha val="100000"/>
                  </a:srgbClr>
                </a:solidFill>
                <a:latin typeface="Calibri"/>
              </a:rPr>
              <a:t><![CDATA[ y sin engañarse con el dato que halag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2"/>
              </a:rPr>
              <a:t><![CDATA[Diagnóstico de la contienda: posiciones, terreno y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iagnóstico electoral · tipo de contienda · posiciones de salida · calendario · campo de batal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el termómetro, después la medicin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2"/>
              </a:rPr>
              <a:t><![CDATA[Diagnóstico de la contienda: posiciones, terreno y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gnós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si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id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éb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i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as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e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gan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d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i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e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ferenc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ua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a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unt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el termómetro, después la medicin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2"/>
              </a:rPr>
              <a:t><![CDATA[Diagnóstico de la contienda: posiciones, terreno y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icip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y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n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v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icio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ien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rc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ómo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ina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ateg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nz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el termómetro, después la medicin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2"/>
              </a:rPr>
              <a:t><![CDATA[Diagnóstico de la contienda: posiciones, terreno y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tu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rre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t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b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v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ip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a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el termómetro, después la medicin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2"/>
              </a:rPr>
              <a:t><![CDATA[Diagnóstico de la contienda: posiciones, terreno y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ec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s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ratég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ó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e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gnós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dig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gnostic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rc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óme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eb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lecturas del diagnóst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2"/>
              </a:rPr>
              <a:t><![CDATA[Diagnóstico de la contienda: posiciones, terreno y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Posiciones, tipo de contienda, terreno y calendario: el diagnóstico se escribe antes del mensaje.]]></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tro lecturas. Uno: posiciones —de dónde parte cada quien. Dos: tipo de contienda —¿preferencia o participación? Tres: terreno —dónde la diferencia se mueve. Cuatro: calendario —los momentos que mandan. Sin esas cuatro páginas, no hay plan: hay dese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2"/>
              </a:rPr>
              <a:t><![CDATA[Diagnóstico de la contienda: posiciones, terreno y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imero el termómetro, después la medicin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tu municipio, la última elección: el rival ganó 48-34 pero con participación del 52%. Tu fuerza partidista histórica es 30% y la candidatura opositora es débil y conflictiva. Sin encuesta propia aún, ¿qué tipo de contienda sugiere el DIAGNÓSTIC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 preferencia: hay que ganar el debate, instalar mensaje nacional y convencer al 48% rival.]]></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 participación: casi la mitad no votó; recuperar el voto propio ausente y persuadir al enojo sin bando decide más barato que convencer al núcleo duro riv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2"/>
              </a:rPr>
              <a:t><![CDATA[Diagnóstico de la contienda: posiciones, terreno y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mposible diagnosticar sin contratar encuesta: cualquier lectura previa es especulación.]]></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 tercero: el 34% perdedor te va a votar por hartazgo del ganador, no hace falta estrateg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2"/>
              </a:rPr>
              <a:t><![CDATA[Diagnóstico de la contienda: posiciones, terreno y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imero el termómetro, después la medicin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diagnóstico de contienda debe escribirse de forma que CONTRADIGA a la campaña: si solo se consultan los datos que animan, el ejercicio deja de ser diagnóstic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2"/>
              </a:rPr>
              <a:t><![CDATA[Diagnóstico de la contienda: posiciones, terreno y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diagnosticar una contienda.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tipo de contienda —preferencia o participación— decide dónde se gasta la estrategi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n encuesta contratada no se puede leer siquiera el tipo de contienda inicial.]]></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ampo de batalla se identifica en resultados históricos por sección, no en «todo el esta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2"/>
              </a:rPr>
              <a:t><![CDATA[Diagnóstico de la contienda: posiciones, terreno y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momentos del calendario electoral y local mandan sobre la agenda de actividad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2"/>
              </a:rPr>
              <a:t><![CDATA[Diagnóstico de la contienda: posiciones, terreno y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la última elección de tu municipio o distrito (los resultados por sección están en datos abiertos del INE o del organismo local). Responde en media cuartilla: posiciones de salida de las tres primeras fuerzas, si la participación subió o bajó respecto al proceso anterior, y DOS secciones o colonias donde crees que estuvo la diferencia real. Termina con tu lectura del tipo de contienda para quien aspire a ganarla la próxima vez.]]></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2"/>
              </a:rPr>
              <a:t><![CDATA[Diagnóstico de la contienda: posiciones, terreno y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6]]></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descubres que la diferencia de la elección pasada fue de 8 puntos pero dos colonias del sureste cambiaron 2,000 votos de participación, tu «diagnóstico» acaba de volverse una predicción de terreno. Eso es exactamente lo que el war room usará tres meses después.]]></a:t>
            </a:r>
          </a:p>
        </p:txBody>
      </p:sp>
      <p:sp>
        <p:nvSpPr>
          <p:cNvPr id="8"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2026-10-24T11:07:28Z</dcterms:created>
  <dcterms:modified xsi:type="dcterms:W3CDTF">2026-10-24T11:07:28Z</dcterms:modified>
  <dc:title>Diagnóstico de la contienda: posiciones, terreno y momentos</dc:title>
  <dc:description>Presentación editable del OA «Diagnóstico de la contienda: posiciones, terreno y momentos». Enlace: https://politica.lumbre.lat/object/eel-die-r01-oa02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