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die-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ensaje es un argumento, no un adjetivo»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ensaje es un argumento, no un adjetivo»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ensaje es un argumento, no un adjetivo»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eel-die-r02-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Mercados y rutas seguros: botón de alerta vecinal con la policía; yo abro mi local a las 5 de la mañana todos los días, sé lo que es» — problema local, mecanismo concreto y credencial vi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nombra **el problema del diagnóstico** (inseguridad de día, no «la violencia»), ofrece **mecanismo verificable** (botón, acuerdo con policía, lo puedes cuestionar y defiendes), y usa **credencial vivida** (comerciante que sufre lo que promete resolver). Es defendible en debate porque se puede enseñar, no solo afirmar. La 1 viaja al país equivocado: honestidad nacional no mueve al sureste que no sale a votar por el mercado inseguro; además regala el contraataque («¿y tu cuenta de 2021?»). La 2 es la trampa de la contundencia: «mano dura sin preguntas» suena a mensaje pero no tiene pieza de propuesta ni de identidad, **promete lo que un municipio no puede cumplir**, y roza la línea que la ley y la ética marcan: incitar a la fuerza sin marco institucional es responsabilidad, no estilo. La 4 es el «anti-mensaje»: incluye a tanto nadie que no sign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de campañas (buena práctica profesional): el mensaje central eficaz cruza problema dominante del segmento + mecanismo verificable + identidad creíble; los mensajes abstractos o nacionales pierden contra el ruid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2-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la literalidad, y el matiz es lo que vale. Lo que no se cambia es **la estructura**: problema-causa-propuesta-identidad del segmento objetivo. Lo que sí se actualiza es **el problema**: si una inundación o un feminicidio voltean la agenda del territorio, seguir con el spot viejo dice «no estamos viendo lo que ustedes viven» —y ese día el mensaje, aunque brillante, queda sordo. El arte es el reajuste sin voltereta: **el mismo argumento madre con el oído pegado al suelo**; no desertar del tema que creíste cierto ni inventar un candidato nuevo cada semana. En la práctica del war room esto se decide en la reunión diaria: qué tan fuerte cambió la señal para mover el mensaje sin perder el rumbo (lección de este mismo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 BUENA PRÁCTICA: la disciplina es mantener el argumento madre, no la fórmula; cuando el problema dominante se desplaza, el mensaje se reajusta sin traicionar la narrativa —rigidez es suicidio, volatilidad es ina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mensaje central es la frase creativa más pegajosa que apruebe el comité de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como se destruyen mensajes desde adentro: el «equipo creativo» puliendo una frase hasta que brilla y no dice nada, o dice lo que el comité quería oír. **La frase pegajosa es la última milla del mensaje, no el mensaje**: primero el argumento (¿qué problema, qué causa, qué propuesta, qué credencial?), después la creatividad que lo empaqueta. Las frases 1, 2 y 4 describen el método bien: el problema lo elige el votante a través del diagnóstico; la propuesta verificable es la que sobrevive al «muéstralo»; y la identidad solo suma cuando biografía y afirmación no se contradicen. Práctica sugerida: toma tu último eslogan y escríbele atrás las cuatro piezas; si no caben, no era un mensaje: era una calcoman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de campañas (buena práctica profesional): el mensaje central es un argumento de cuatro piezas atado al diagnóstico; reducirlo a la frase pegajosa aprobada por comité es publicidad sin sustrato el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mensaje central de tu contienda (o de una que conozcas) en la fórmula de cuatro piezas: «el problema es ___; la causa es ___; la propuesta es ___; y quien lo dice ___». Luego pásalo por las tres pruebas en dos renglones cada una: ¿corresponde al diagnóstico?, ¿es verificable y creíble?, ¿en qué se distingue del rival? Termina con la prueba del votante: ¿lo puede terminar alguien de tu segmento co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die-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160" r:id="rId1"/>
    <p:sldLayoutId id="2481950161" r:id="rId2"/>
    <p:sldLayoutId id="2481950162" r:id="rId3"/>
    <p:sldLayoutId id="24819501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67c26b0347a13b39021214deb7a41bc266c43d77ba535951.jpg"/>
  <Relationship Id="rId3" Type="http://schemas.openxmlformats.org/officeDocument/2006/relationships/hyperlink" Target="https://politica.lumbre.lat/object/eel-die-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2-oa01"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nsaj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entr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arrati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ien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pañ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el-die-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mensaje central y su narrativa —problema del votante, causa, propuesta y identidad— defendible con hechos y atada al diagnóstico de la conti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nsaje central no es una frase bonita: es ]]></a:t>
            </a:r>
            <a:r>
              <a:rPr lang="en-US" b="1" strike="noStrike" sz="2100" spc="0" u="none" cap="none">
                <a:solidFill>
                  <a:srgbClr val="1B2438">
                    <a:alpha val="100000"/>
                  </a:srgbClr>
                </a:solidFill>
                <a:latin typeface="Calibri"/>
              </a:rPr>
              <a:t><![CDATA[la respuesta al problema que el votante ya tiene]]></a:t>
            </a:r>
            <a:r>
              <a:rPr lang="en-US" strike="noStrike" sz="2100" spc="0" u="none" cap="none">
                <a:solidFill>
                  <a:srgbClr val="1B2438">
                    <a:alpha val="100000"/>
                  </a:srgbClr>
                </a:solidFill>
                <a:latin typeface="Calibri"/>
              </a:rPr>
              <a:t><![CDATA[. Se construye con cuatro piezas —el problema que reconoce, la causa que nombra, la propuesta y la identidad del candidato— y se somete a tres pruebas: ¿responde al ]]></a:t>
            </a:r>
            <a:r>
              <a:rPr lang="en-US" b="1" strike="noStrike" sz="2100" spc="0" u="none" cap="none">
                <a:solidFill>
                  <a:srgbClr val="1B2438">
                    <a:alpha val="100000"/>
                  </a:srgbClr>
                </a:solidFill>
                <a:latin typeface="Calibri"/>
              </a:rPr>
              <a:t><![CDATA[problema dominante]]></a:t>
            </a:r>
            <a:r>
              <a:rPr lang="en-US" strike="noStrike" sz="2100" spc="0" u="none" cap="none">
                <a:solidFill>
                  <a:srgbClr val="1B2438">
                    <a:alpha val="100000"/>
                  </a:srgbClr>
                </a:solidFill>
                <a:latin typeface="Calibri"/>
              </a:rPr>
              <a:t><![CDATA[ del segmento?, ¿es ]]></a:t>
            </a:r>
            <a:r>
              <a:rPr lang="en-US" b="1" strike="noStrike" sz="2100" spc="0" u="none" cap="none">
                <a:solidFill>
                  <a:srgbClr val="1B2438">
                    <a:alpha val="100000"/>
                  </a:srgbClr>
                </a:solidFill>
                <a:latin typeface="Calibri"/>
              </a:rPr>
              <a:t><![CDATA[creíble]]></a:t>
            </a:r>
            <a:r>
              <a:rPr lang="en-US" strike="noStrike" sz="2100" spc="0" u="none" cap="none">
                <a:solidFill>
                  <a:srgbClr val="1B2438">
                    <a:alpha val="100000"/>
                  </a:srgbClr>
                </a:solidFill>
                <a:latin typeface="Calibri"/>
              </a:rPr>
              <a:t><![CDATA[ con sus hechos?, ¿es ]]></a:t>
            </a:r>
            <a:r>
              <a:rPr lang="en-US" b="1" strike="noStrike" sz="2100" spc="0" u="none" cap="none">
                <a:solidFill>
                  <a:srgbClr val="1B2438">
                    <a:alpha val="100000"/>
                  </a:srgbClr>
                </a:solidFill>
                <a:latin typeface="Calibri"/>
              </a:rPr>
              <a:t><![CDATA[diferente]]></a:t>
            </a:r>
            <a:r>
              <a:rPr lang="en-US" strike="noStrike" sz="2100" spc="0" u="none" cap="none">
                <a:solidFill>
                  <a:srgbClr val="1B2438">
                    <a:alpha val="100000"/>
                  </a:srgbClr>
                </a:solidFill>
                <a:latin typeface="Calibri"/>
              </a:rPr>
              <a:t><![CDATA[ al del rival? Defendible es el que repites sin cambiar una coma bajo el fueg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nsaje central · narrativa · creibilidad · propuesta · deb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es un argumento, no un adjetiv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X;]]></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í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á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es un argumento, no un adjetiv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di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gnos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u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ó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es un argumento, no un adjetiv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spond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t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me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timon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es un argumento, no un adjetiv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gr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ad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erenci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u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br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emig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ue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es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im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iezas y las tres prueb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roblema, causa, propuesta, identidad: el mensaje central se construye y se prueba antes de imprimirse.]]></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ábrica del mensaje. Piezas: el problema que detecta, la causa que nombra, la propuesta, la identidad creíble. Pruebas: corresponde al diagnóstico, credibilidad con los hechos, diferencia contra el rival. Un mensaje que pasa las tres aguanta seis semanas de martillaz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nsaje es un argumento, no un adjetiv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diagnóstico dice: contienda de participación en el sureste; el problema dominante es la inseguridad de día (mercados y rutas); tu candidato es comerciante sin cargo previo. ¿Cuál mensaje central está mejor construi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sta de corrupción! Con honestidad recuperaremos el país» — un valor nacional alto y reconocible.]]></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que golpea, golpea primero: mano dura sin preguntas» — contundencia para el problema de segur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rcados y rutas seguros: botón de alerta vecinal con la policía; yo abro mi local a las 5 de la mañana todos los días, sé lo que es» — problema local, mecanismo concreto y credencial vivida.]]></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ndidato de todos, con todos» — mensaje inclusivo que no deja a nadie fu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nsaje es un argumento, no un adjetiv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ensaje central bien construido debe poder repetirse durante toda la campaña sin modificarse, aunque un hecho nuevo y masivo cambie lo que le preocupa al vota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construir el mensaje central.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oblema que nombra el mensaje debe salir del diagnóstico, no de la preferencia del candida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puesta del mensaje debe ser verificable: si no se puede mostrar, no se puede defende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nsaje central es la frase creativa más pegajosa que apruebe el comité de comunic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dentidad del candidato funciona cuando es congruente con lo que afirma el mensaj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mensaje central de tu contienda (o de una que conozcas) en la fórmula de cuatro piezas: «el problema es ___; la causa es ___; la propuesta es ___; y quien lo dice ___». Luego pásalo por las tres pruebas en dos renglones cada una: ¿corresponde al diagnóstico?, ¿es verificable y creíble?, ¿en qué se distingue del rival? Termina con la prueba del votante: ¿lo puede terminar alguien de tu segmento con sus palabr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2-oa01"/>
              </a:rPr>
              <a:t><![CDATA[El mensaje central: la narrativa que sostiene una campa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propuesta no cabe en «muéstralo» —un documento, un hecho, una lista de acciones—, todavía es wishful: el debate la convierte en ceniza. Y si el diferenciador es adjetivo («más honesto»), cámbialo por verbo («hizo X, muestra Y»).]]></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2026-10-25T13:11:27Z</dcterms:created>
  <dcterms:modified xsi:type="dcterms:W3CDTF">2026-10-25T13:11:27Z</dcterms:modified>
  <dc:title>El mensaje central: la narrativa que sostiene una campaña</dc:title>
  <dc:description>Presentación editable del OA «El mensaje central: la narrativa que sostiene una campaña». Enlace: https://politica.lumbre.lat/object/eel-die-r02-oa01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