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el-ter-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ter-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ocer antes de prometer»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ocer antes de prometer»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ocer antes de prometer»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eel-ter-r01-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las reproducciones y los comentarios provienen de tu municipio y tu sección —y si el tema coincide con el problema dominante que registró el diagnóstico de terreno—, porque la audiencia de la plataforma no es el electo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2: antes de mover la estrategia, **pregunta a la métrica por su procedencia**: ¿quién comentó —vecinos del mercado o granja de cuentas falsas y gente de otra entidad?—, y ¿ese enojo digital coincide con lo que dicen los que sí fueron a la asamblea del sureste? Si las dos respuestas son sí, tienes señal; si no, tienes tendencia ajena y campaña desviada. La 1 es la falacia del volumen: tamaño de audiencia ≠ tamaño de electorado, y una sección de 1,200 votos reales pesa más que 300,000 reproducciones anónimas. La 3 confunde costo-eficiencia con dirección: un video barato que te lleva a un tema equivocado es carísimo. La 4 es la leyenda urbana del «hackeo del algoritmo»: el algoritmo premia reacción, la urna premia convicción, y no son el mismo ju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ÉTODO + TÉCNICA: las métricas de plataformas miden alcance y reacción de una audiencia autoseleccionada por el algoritmo; para volverse evidencia electoral deben cruzarse con territorio y segmento —de dónde son, qué pregunta responde el tema—; sin ese cruce, «pivotear» es seguir al 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ter-r01-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y conviene decirlo fuerte porque es dinero y tiempo: **la foto estructural del territorio ya es pública** —quién votó qué en 2021, cuántas secciones tiene tu municipio, cómo creció la mancha urbana, qué obra se prometió y en qué colonia se concentra la abstención. Lo que la encuesta propia agrega es **la película de hoy**: intención de voto, imagen de candidaturas, el tema dominante de la semana —y por eso se contrata con el diagnóstico público ya leído, para preguntarle a la encuesta lo que los datos no dicen. Campaña que paga encuesta sin haber hecho la tarea pública dos veces paga dos veces: primero al encuestador y después al tiempo perdido. Y una precisión de honestidad: las redes y los grupos de WhatsApp sí son una fuente más —de clima y de lenguaje—, siempre que se les trate como **testimonio parcial**, no como ce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UENTE: INE e institutos locales publican resultados y geografía electoral por sección, el INEGI publica el censo y los municipios sus cuentas públicas; el campo y la escucha completan lo que esos datos no registran: la opinión d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ter-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volumen de comentarios en un video es suficiente para reorientar el mensaje de la ca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es la puerta por la que las campañas se suben al tema equivocado: los comentarios los escriben cuatrocientos anónimos entusiasmados —o cuatrocientas cuentas coordinadas—, mientras los doce mil votantes de tu sección están en su trabajo, sin cuenta ni clave. Reorientar con esa evidencia es dirigir por el espejo retrovisor del algoritmo. Las frases 1, 2 y 4 nombran bien las fuentes duras y abiertas: la sección electoral es la unidad donde el voto deja huella pública; la cuenta pública es el expediente de promesas ajenas; el censo es la radiografía de quién será tu electorado dentro de diez años —y de quién ya lo es—. Y recuerda el orden de esta colección: primero se recorre la biblioteca de fuentes, después se baja al campo: quien llega al territorio sin haber leído nada, llega a que le expliquen lo que ya podía sab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ÉTODO de investigación electoral: reorientar el mensaje exige evidencia de territorio y segmento; los comentarios de plataforma son muestra autoseleccionada y amplificada por algoritmo —útiles para lenguaje y clima, insuficientes para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ter-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tu municipio (o uno que conozcas) y arma su inventario de fuentes en media cuartilla: ¿qué resultados por sección puedes descargar del organismo electoral?, ¿qué dice el censo de tus tres colonias más grandes?, ¿dónde está la cuenta pública del último año?, ¿qué promesa de 2021 puedes verificar en campo? Cierra con una pregunta que ninguna de esas fuentes responde y que sí tendrás que salir a preguntar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el-ter-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9269" r:id="rId1"/>
    <p:sldLayoutId id="2481849270" r:id="rId2"/>
    <p:sldLayoutId id="2481849271" r:id="rId3"/>
    <p:sldLayoutId id="248184927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3e1be98ca049e4444ef1f17fdf8a4b490a6fd5894f5cc7e1.jpg"/>
  <Relationship Id="rId3" Type="http://schemas.openxmlformats.org/officeDocument/2006/relationships/hyperlink" Target="https://politica.lumbre.lat/object/eel-ter-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ter-r01-oa01" TargetMode="External"/>
  <Relationship Id="rId3"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ecesi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b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rrito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rá]]></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ik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eel-ter-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1-oa01"/>
              </a:rPr>
              <a:t><![CDATA[Qué necesitas saber del territorio (y qué no te dirá un lik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fuentes de información del territorio —electorales, demográficas, administrativas, hemerográficas y de campo— y saber qué pregunta responde cada una y cuál 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1-oa01"/>
              </a:rPr>
              <a:t><![CDATA[Qué necesitas saber del territorio (y qué no te dirá un lik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rometer nada, la campaña tiene que ]]></a:t>
            </a:r>
            <a:r>
              <a:rPr lang="en-US" b="1"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quién vive en su terreno, cómo votó, qué le duele y qué recuerda de sus gobernantes. Recorre las fuentes: ]]></a:t>
            </a:r>
            <a:r>
              <a:rPr lang="en-US" b="1" strike="noStrike" sz="2100" spc="0" u="none" cap="none">
                <a:solidFill>
                  <a:srgbClr val="1B2438">
                    <a:alpha val="100000"/>
                  </a:srgbClr>
                </a:solidFill>
                <a:latin typeface="Calibri"/>
              </a:rPr>
              <a:t><![CDATA[datos electorales]]></a:t>
            </a:r>
            <a:r>
              <a:rPr lang="en-US" strike="noStrike" sz="2100" spc="0" u="none" cap="none">
                <a:solidFill>
                  <a:srgbClr val="1B2438">
                    <a:alpha val="100000"/>
                  </a:srgbClr>
                </a:solidFill>
                <a:latin typeface="Calibri"/>
              </a:rPr>
              <a:t><![CDATA[ (secciones y resultados), ]]></a:t>
            </a:r>
            <a:r>
              <a:rPr lang="en-US" b="1" strike="noStrike" sz="2100" spc="0" u="none" cap="none">
                <a:solidFill>
                  <a:srgbClr val="1B2438">
                    <a:alpha val="100000"/>
                  </a:srgbClr>
                </a:solidFill>
                <a:latin typeface="Calibri"/>
              </a:rPr>
              <a:t><![CDATA[demográficos]]></a:t>
            </a:r>
            <a:r>
              <a:rPr lang="en-US" strike="noStrike" sz="2100" spc="0" u="none" cap="none">
                <a:solidFill>
                  <a:srgbClr val="1B2438">
                    <a:alpha val="100000"/>
                  </a:srgbClr>
                </a:solidFill>
                <a:latin typeface="Calibri"/>
              </a:rPr>
              <a:t><![CDATA[ (censo), ]]></a:t>
            </a:r>
            <a:r>
              <a:rPr lang="en-US" b="1" strike="noStrike" sz="2100" spc="0" u="none" cap="none">
                <a:solidFill>
                  <a:srgbClr val="1B2438">
                    <a:alpha val="100000"/>
                  </a:srgbClr>
                </a:solidFill>
                <a:latin typeface="Calibri"/>
              </a:rPr>
              <a:t><![CDATA[administrativos y públicos]]></a:t>
            </a:r>
            <a:r>
              <a:rPr lang="en-US" strike="noStrike" sz="2100" spc="0" u="none" cap="none">
                <a:solidFill>
                  <a:srgbClr val="1B2438">
                    <a:alpha val="100000"/>
                  </a:srgbClr>
                </a:solidFill>
                <a:latin typeface="Calibri"/>
              </a:rPr>
              <a:t><![CDATA[ (servicios, obras, presupuesto), la ]]></a:t>
            </a:r>
            <a:r>
              <a:rPr lang="en-US" b="1" strike="noStrike" sz="2100" spc="0" u="none" cap="none">
                <a:solidFill>
                  <a:srgbClr val="1B2438">
                    <a:alpha val="100000"/>
                  </a:srgbClr>
                </a:solidFill>
                <a:latin typeface="Calibri"/>
              </a:rPr>
              <a:t><![CDATA[hemeroteca]]></a:t>
            </a:r>
            <a:r>
              <a:rPr lang="en-US" strike="noStrike" sz="2100" spc="0" u="none" cap="none">
                <a:solidFill>
                  <a:srgbClr val="1B2438">
                    <a:alpha val="100000"/>
                  </a:srgbClr>
                </a:solidFill>
                <a:latin typeface="Calibri"/>
              </a:rPr>
              <a:t><![CDATA[ (promesas antiguas) y el ]]></a:t>
            </a:r>
            <a:r>
              <a:rPr lang="en-US" b="1" strike="noStrike" sz="2100" spc="0" u="none" cap="none">
                <a:solidFill>
                  <a:srgbClr val="1B2438">
                    <a:alpha val="100000"/>
                  </a:srgbClr>
                </a:solidFill>
                <a:latin typeface="Calibri"/>
              </a:rPr>
              <a:t><![CDATA[campo]]></a:t>
            </a:r>
            <a:r>
              <a:rPr lang="en-US" strike="noStrike" sz="2100" spc="0" u="none" cap="none">
                <a:solidFill>
                  <a:srgbClr val="1B2438">
                    <a:alpha val="100000"/>
                  </a:srgbClr>
                </a:solidFill>
                <a:latin typeface="Calibri"/>
              </a:rPr>
              <a:t><![CDATA[, donde los números cobran rostro. Las redes ]]></a:t>
            </a:r>
            <a:r>
              <a:rPr lang="en-US" b="1" strike="noStrike" sz="2100" spc="0" u="none" cap="none">
                <a:solidFill>
                  <a:srgbClr val="1B2438">
                    <a:alpha val="100000"/>
                  </a:srgbClr>
                </a:solidFill>
                <a:latin typeface="Calibri"/>
              </a:rPr>
              <a:t><![CDATA[no son el electorado]]></a:t>
            </a:r>
            <a:r>
              <a:rPr lang="en-US" strike="noStrike" sz="2100" spc="0" u="none" cap="none">
                <a:solidFill>
                  <a:srgbClr val="1B2438">
                    <a:alpha val="100000"/>
                  </a:srgbClr>
                </a:solidFill>
                <a:latin typeface="Calibri"/>
              </a:rPr>
              <a:t><![CDATA[: informan el ambiente, no deciden la estrategi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1-oa01"/>
              </a:rPr>
              <a:t><![CDATA[Qué necesitas saber del territorio (y qué no te dirá un lik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uentes de información · datos del territorio · trabajo de campo · redes sociales · evidenc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ocer antes de promete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1-oa01"/>
              </a:rPr>
              <a:t><![CDATA[Qué necesitas saber del territorio (y qué no te dirá un lik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u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re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ch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c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ier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rat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ografí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ocer antes de promete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1-oa01"/>
              </a:rPr>
              <a:t><![CDATA[Qué necesitas saber del territorio (y qué no te dirá un lik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ien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G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ód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d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ocer antes de promete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1-oa01"/>
              </a:rPr>
              <a:t><![CDATA[Qué necesitas saber del territorio (y qué no te dirá un lik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rit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c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o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au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uch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rc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ocer antes de promete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1-oa01"/>
              </a:rPr>
              <a:t><![CDATA[Qué necesitas saber del territorio (y qué no te dirá un lik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ber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fra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e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éfo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íc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fuentes del territo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1-oa01"/>
              </a:rPr>
              <a:t><![CDATA[Qué necesitas saber del territorio (y qué no te dirá un lik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lectoral, demográfica, pública, hemeroteca y campo: cada fuente responde su pregunta.]]></a:t>
            </a:r>
          </a:p>
        </p:txBody>
      </p:sp>
      <p:sp>
        <p:nvSpPr>
          <p:cNvPr id="9" name=""/>
          <p:cNvSpPr txBox="1"/>
          <p:nvPr/>
        </p:nvSpPr>
        <p:spPr>
          <a:xfrm>
            <a:off x="514350" y="22002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nco preguntas, cinco fuentes. ¿Cómo votó? Resultados por sección. ¿Quiénes son? Censo. ¿Qué les sirve y qué les deben? Cuentas públicas. ¿Qué prometieron antes? Hemeroteca. ¿Qué sienten hoy? El campo. Las redes solo asoman la punta: informan el ruido, no decid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1-oa01"/>
              </a:rPr>
              <a:t><![CDATA[Qué necesitas saber del territorio (y qué no te dirá un lik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ocer antes de prometer]]></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equipo de redes reporta: «el video del candidato sobre el mercado tiene 300,000 reproducciones y muchísimos comentarios exigiendo mano dura; hay que pivotear la campaña a seguridad nacional». ¿Qué le falta verificar a esa recomendación antes de decidir?]]></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300,000 reproducciones son una muestra enorme y los comentarios son la voz del puebl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1-oa01"/>
              </a:rPr>
              <a:t><![CDATA[Qué necesitas saber del territorio (y qué no te dirá un lik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6]]></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las reproducciones y los comentarios provienen de tu municipio y tu sección —y si el tema coincide con el problema dominante que registró el diagnóstico de terreno—, porque la audiencia de la plataforma no es el electorad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o costó el video: si fue barato, el alcance ya es ganancia y la estrategia se justifica sola.]]></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candidato aparezca más veces en el video: el algoritmo premia la repetición y eso se convierte en vot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1-oa01"/>
              </a:rPr>
              <a:t><![CDATA[Qué necesitas saber del territorio (y qué no te dirá un lik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ocer antes de promete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el diagnóstico inicial del territorio, los resultados electorales por sección, el censo y las cuentas públicas bastan para arrancar sin contratar encuesta propi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1-oa01"/>
              </a:rPr>
              <a:t><![CDATA[Qué necesitas saber del territorio (y qué no te dirá un lik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fuentes de información del territorio.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resultados por sección permiten reconstruir cómo votó cada colonia en procesos pasad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uenta pública y la transparencia documentan obras prometidas y servicios reales del municipi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volumen de comentarios en un video es suficiente para reorientar el mensaje de la campañ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1-oa01"/>
              </a:rPr>
              <a:t><![CDATA[Qué necesitas saber del territorio (y qué no te dirá un lik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enso describe quién vive en el territorio: edades, viviendas y crecimiento por colon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1-oa01"/>
              </a:rPr>
              <a:t><![CDATA[Qué necesitas saber del territorio (y qué no te dirá un lik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tu municipio (o uno que conozcas) y arma su inventario de fuentes en media cuartilla: ¿qué resultados por sección puedes descargar del organismo electoral?, ¿qué dice el censo de tus tres colonias más grandes?, ¿dónde está la cuenta pública del último año?, ¿qué promesa de 2021 puedes verificar en campo? Cierra con una pregunta que ninguna de esas fuentes responde y que sí tendrás que salir a preguntar tú.]]></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ter-r01-oa01"/>
              </a:rPr>
              <a:t><![CDATA[Qué necesitas saber del territorio (y qué no te dirá un lik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6]]></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descubres que no sabes dónde descargar los resultados por sección, ese es tu primer trabajo de la semana: están en los portales del INE y del organismo local. Y si la pregunta que «ninguna fuente responde» es «¿a esta gente qué le duele hoy?», ya entendiste por qué la colección sigue con trabajo de campo.]]></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2026-10-24T09:09:56Z</dcterms:created>
  <dcterms:modified xsi:type="dcterms:W3CDTF">2026-10-24T09:09:56Z</dcterms:modified>
  <dc:title>Qué necesitas saber del territorio (y qué no te dirá un like)</dc:title>
  <dc:description>Presentación editable del OA «Qué necesitas saber del territorio (y qué no te dirá un like)». Enlace: https://politica.lumbre.lat/object/eel-ter-r01-oa01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