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el-ter-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ter-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instrumentos, tres mediciones» (2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instrumentos, tres mediciones» (3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instrumentos, tres mediciones»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eel-ter-r02-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Un barrido casa por casa con pregunta fija y registro: «¿votó en 2021?, ¿por quién?, ¿piensa salir en junio?» —individual, sin testigos, con cuad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es la 3: tu pregunta es **sensible e individual** —quién se quedó en casa y por qué—, y la única forma de que esa persona lo diga es sin testigos y con una pregunta fija que permita sumar respuestas después; «con cuaderno» es lo que separa el barrido útil de la anécdota simpática. La 1 es un termómetro con fiebre propia: el mitin lo llena tu maquinaria, y un lleno no prueba que los dormidos despertaron —lo prueba la urna—. La 2 insiste en el instrumento ciego: la asamblea ya te mostró su techo —la cortesía al poder—; volver en el mismo formato es preguntar dos veces a la misma sombra. La 4 es el error de la lección anterior en traje moderno: el grupo de WhatsApp de la colonia son veinte líderes de opinión parlanchines, y el dormido típico ni siquiera está en el gru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ÉCNICA de campo (buena práctica profesional): cuando la presión del entorno silencia la opinión —asamblea capturada—, la pregunta sensible exige formato individual y privado con registro estandarizado; el mitin mide convocatoria propia, el grupo de WhatsApp mide lo que ya sabía el algorit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ter-r02-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como se pudre el formato: cuando casa por casa se usa para «echar volantes y sacarse la foto», la campaña paga la gasolina y regresa con cero conocimiento; el volante no pregunta y la foto no registra. El diseño correcto es simple: **una o dos preguntas fijas** —las mismas en cada puerta, para poder sumar—, escuchar sin discutir, anotar en el cuaderno y dejar el material **si la conversación lo pidió**. ¿Por qué fija y no libre? Porque mil conversaciones libres son mil anécdotas; mil respuestas a la misma pregunta son un dato. Y una nota de trato que no es adorno: el promotor que escucha de verdad —«¿a usted qué le preocupa?» dicho con interés real— hace por la imagen de la campaña más que cualquier spot, porque la mayoría del electorado no pide propuestas: **pide que alguien la oiga**, y esa experiencia se recuerda el día de la u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ÉCNICA de campo: la visita domiciliaria de investigación es un instrumento de escucha con pregunta fija y registro; convertida en reparto de propaganda pierde su único producto —la información— y el esfuerzo se vuelve puro ga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ter-r02-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o que la gente dice en una asamblea es la opinión mayoritaria real de esa com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y es la trampa que corona candidatos antes de tiempo: el delegado que «levantó el ánimo del pueblo» en la asamblea repite lo que conviene decirle al poder local, no lo que piensa su cuñada. En reunión pública mandan la jerarquía, el miedo y la cortesía; **la asamblea es teatro social y fuente de estructura, no de opinión**. Las frases 1, 2 y 4 asignan bien cada instrumento: asamblea para mapas de poder y agendas, recorrido para clima y lenguaje, casa por casa para la verdad individual. Regla de bolsillo para el equipo: ante cualquier hallazgo de campo, pregúntate «¿esto lo dijo la gente **con testigos** o **sin testigos**?»; la misma persona responde distinto, y tu estrategia se ha de construir sobre la versión correcta para la pregunta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ÉTODO de observación participante: lo dicho en reunión pública está filtrado por jerarquías y cortesías del grupo —la «voz de la asamblea» es la voz de los que hablan con permiso—; la opinión mayoritaria real se estima con formatos individuales o instrumentos estadíst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ter-r0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a pregunta de diagnóstico que tengas pendiente en tu terreno (real o imaginado) y diseña cómo la responderías: ¿qué formato —recorrido, asamblea, casa por casa—, en qué sección de tu matriz, con qué pregunta fija y qué anotarías en el registro? Justifica en dos líneas por qué los otros dos formatos no sirven para es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el-ter-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4852" r:id="rId1"/>
    <p:sldLayoutId id="2481854853" r:id="rId2"/>
    <p:sldLayoutId id="2481854854" r:id="rId3"/>
    <p:sldLayoutId id="248185485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51985a7c141f2d667fe745ca7c5f2a302186c480d8960d61.jpg"/>
  <Relationship Id="rId3" Type="http://schemas.openxmlformats.org/officeDocument/2006/relationships/hyperlink" Target="https://politica.lumbre.lat/object/eel-ter-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2-oa01" TargetMode="External"/>
  <Relationship Id="rId3" Type="http://schemas.openxmlformats.org/officeDocument/2006/relationships/notesSlide" Target="../notesSlides/notesSlide1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orri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samble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s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s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pren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eel-ter-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2-oa01"/>
              </a:rPr>
              <a:t><![CDATA[Recorrido, asamblea, casa por casa: qué aprende cada u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qué información produce cada formato de trabajo de campo —recorrido, asamblea y visita domiciliaria— y diseñar cada uno con una pregunta explícita que justifique el gas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2-oa01"/>
              </a:rPr>
              <a:t><![CDATA[Recorrido, asamblea, casa por casa: qué aprende cada u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mpo no es «echar porras»: son ]]></a:t>
            </a:r>
            <a:r>
              <a:rPr lang="en-US" b="1" strike="noStrike" sz="2100" spc="0" u="none" cap="none">
                <a:solidFill>
                  <a:srgbClr val="1B2438">
                    <a:alpha val="100000"/>
                  </a:srgbClr>
                </a:solidFill>
                <a:latin typeface="Calibri"/>
              </a:rPr>
              <a:t><![CDATA[tres instrumentos que miden cosas distintas]]></a:t>
            </a:r>
            <a:r>
              <a:rPr lang="en-US" strike="noStrike" sz="2100" spc="0" u="none" cap="none">
                <a:solidFill>
                  <a:srgbClr val="1B2438">
                    <a:alpha val="100000"/>
                  </a:srgbClr>
                </a:solidFill>
                <a:latin typeface="Calibri"/>
              </a:rPr>
              <a:t><![CDATA[. El ]]></a:t>
            </a:r>
            <a:r>
              <a:rPr lang="en-US" b="1" strike="noStrike" sz="2100" spc="0" u="none" cap="none">
                <a:solidFill>
                  <a:srgbClr val="1B2438">
                    <a:alpha val="100000"/>
                  </a:srgbClr>
                </a:solidFill>
                <a:latin typeface="Calibri"/>
              </a:rPr>
              <a:t><![CDATA[recorrido]]></a:t>
            </a:r>
            <a:r>
              <a:rPr lang="en-US" strike="noStrike" sz="2100" spc="0" u="none" cap="none">
                <a:solidFill>
                  <a:srgbClr val="1B2438">
                    <a:alpha val="100000"/>
                  </a:srgbClr>
                </a:solidFill>
                <a:latin typeface="Calibri"/>
              </a:rPr>
              <a:t><![CDATA[ —mercado, feria, avenida— da clima, lenguaje y visibilidad. La ]]></a:t>
            </a:r>
            <a:r>
              <a:rPr lang="en-US" b="1" strike="noStrike" sz="2100" spc="0" u="none" cap="none">
                <a:solidFill>
                  <a:srgbClr val="1B2438">
                    <a:alpha val="100000"/>
                  </a:srgbClr>
                </a:solidFill>
                <a:latin typeface="Calibri"/>
              </a:rPr>
              <a:t><![CDATA[asamblea]]></a:t>
            </a:r>
            <a:r>
              <a:rPr lang="en-US" strike="noStrike" sz="2100" spc="0" u="none" cap="none">
                <a:solidFill>
                  <a:srgbClr val="1B2438">
                    <a:alpha val="100000"/>
                  </a:srgbClr>
                </a:solidFill>
                <a:latin typeface="Calibri"/>
              </a:rPr>
              <a:t><![CDATA[ revela la estructura viva del territorio: quién manda de verdad. La ]]></a:t>
            </a:r>
            <a:r>
              <a:rPr lang="en-US" b="1" strike="noStrike" sz="2100" spc="0" u="none" cap="none">
                <a:solidFill>
                  <a:srgbClr val="1B2438">
                    <a:alpha val="100000"/>
                  </a:srgbClr>
                </a:solidFill>
                <a:latin typeface="Calibri"/>
              </a:rPr>
              <a:t><![CDATA[casa por casa]]></a:t>
            </a:r>
            <a:r>
              <a:rPr lang="en-US" strike="noStrike" sz="2100" spc="0" u="none" cap="none">
                <a:solidFill>
                  <a:srgbClr val="1B2438">
                    <a:alpha val="100000"/>
                  </a:srgbClr>
                </a:solidFill>
                <a:latin typeface="Calibri"/>
              </a:rPr>
              <a:t><![CDATA[ es la única que da opinión individual en tema sensible: ahí alguien te dice si no te va a votar y por qué. Elige el formato según la pregunta y haz que cada bajada al terreno vuelva ]]></a:t>
            </a:r>
            <a:r>
              <a:rPr lang="en-US" b="1" strike="noStrike" sz="2100" spc="0" u="none" cap="none">
                <a:solidFill>
                  <a:srgbClr val="1B2438">
                    <a:alpha val="100000"/>
                  </a:srgbClr>
                </a:solidFill>
                <a:latin typeface="Calibri"/>
              </a:rPr>
              <a:t><![CDATA[con una respuesta, no con fotografías]]></a:t>
            </a:r>
            <a:r>
              <a:rPr lang="en-US" strike="noStrike" sz="2100" spc="0" u="none" cap="none">
                <a:solidFill>
                  <a:srgbClr val="1B2438">
                    <a:alpha val="100000"/>
                  </a:srgbClr>
                </a:solidFill>
                <a:latin typeface="Calibri"/>
              </a:rPr>
              <a:t><![CDAT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2-oa01"/>
              </a:rPr>
              <a:t><![CDATA[Recorrido, asamblea, casa por casa: qué aprende cada u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rabajo de campo · recorrido · asamblea · casa por casa · escucha activ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instrumentos, tres medicion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2-oa01"/>
              </a:rPr>
              <a:t><![CDATA[Recorrido, asamblea, casa por casa: qué aprende cada u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orri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qu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i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lu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ngu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e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nguaj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rad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óme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llaz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r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instrumentos, tres medicion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2-oa01"/>
              </a:rPr>
              <a:t><![CDATA[Recorrido, asamblea, casa por casa: qué aprende cada u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ach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ez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amble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u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t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d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mil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er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end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ed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ambl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y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aniz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n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l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v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es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si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orsio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instrumentos, tres medicion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2-oa01"/>
              </a:rPr>
              <a:t><![CDATA[Recorrido, asamblea, casa por casa: qué aprende cada u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s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o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dividu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stig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ñ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ambl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au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o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r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si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o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ntific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rm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ri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léf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instrumentos, tres medicion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2-oa01"/>
              </a:rPr>
              <a:t><![CDATA[Recorrido, asamblea, casa por casa: qué aprende cada u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cipl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art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lant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ch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i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on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ngu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r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ambl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vid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f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mide y qué oculta cada forma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2-oa01"/>
              </a:rPr>
              <a:t><![CDATA[Recorrido, asamblea, casa por casa: qué aprende cada u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Recorrido da clima, asamblea da estructura, casa por casa da verdad individual: elegir por pregunta.]]></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instrumento, su medición y su sombra. Recorrido: clima y lenguaje —pero habla el que grita—. Asamblea: estructura y agendas —pero manda la cortesía—. Casa por casa: tema sensible —pero exige registro—. La pregunta del diagnóstico escoge el instrumen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2-oa01"/>
              </a:rPr>
              <a:t><![CDATA[Recorrido, asamblea, casa por casa: qué aprende cada u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instrumentos, tres mediciones]]></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matriz marca la sección 022 como «voto propio dormido», pero en las asambleas locales todos saludan al candidato del partido en el poder y nadie discrepa en público. ¿Qué diseño de campo responde mejor la pregunta pendiente —cuántos de los tuyos de verdad no salieron y por qué—?]]></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mitin grande en la sección: si la gente llena la plaza, el voto dormido está despierto.]]></a:t>
            </a:r>
          </a:p>
        </p:txBody>
      </p:sp>
      <p:sp>
        <p:nvSpPr>
          <p:cNvPr id="10" name=""/>
          <p:cNvSpPr txBox="1"/>
          <p:nvPr/>
        </p:nvSpPr>
        <p:spPr>
          <a:xfrm>
            <a:off x="666750" y="4000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ás asambleas en la misma sección: si todos apoyan al puntero, hay que seguir escuchando esa voz ofici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2-oa01"/>
              </a:rPr>
              <a:t><![CDATA[Recorrido, asamblea, casa por casa: qué aprende cada u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6]]></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barrido casa por casa con pregunta fija y registro: «¿votó en 2021?, ¿por quién?, ¿piensa salir en junio?» —individual, sin testigos, con cuaderno.]]></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edir el clima con los comentarios del grupo de WhatsApp de la colonia: ahí se dice to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2-oa01"/>
              </a:rPr>
              <a:t><![CDATA[Recorrido, asamblea, casa por casa: qué aprende cada u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instrumentos, tres medicion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casa por casa, la tarea principal del promotor es entregar el material de campaña y tomarse la fotografía; escuchar es un extr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2-oa01"/>
              </a:rPr>
              <a:t><![CDATA[Recorrido, asamblea, casa por casa: qué aprende cada u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trabajo de campo electoral.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asamblea revela quién conduce de verdad la política local y qué agendas ya venían caminand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recorrido muestra el clima y las palabras con que la gente nombra sus problema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que la gente dice en una asamblea es la opinión mayoritaria real de esa comunid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2-oa01"/>
              </a:rPr>
              <a:t><![CDATA[Recorrido, asamblea, casa por casa: qué aprende cada u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visita casa por casa es el formato donde la preferencia sensible se dice sin testig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2-oa01"/>
              </a:rPr>
              <a:t><![CDATA[Recorrido, asamblea, casa por casa: qué aprende cada u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a pregunta de diagnóstico que tengas pendiente en tu terreno (real o imaginado) y diseña cómo la responderías: ¿qué formato —recorrido, asamblea, casa por casa—, en qué sección de tu matriz, con qué pregunta fija y qué anotarías en el registro? Justifica en dos líneas por qué los otros dos formatos no sirven para esa pregun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2-oa01"/>
              </a:rPr>
              <a:t><![CDATA[Recorrido, asamblea, casa por casa: qué aprende cada u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6]]></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pregunta es «¿de plano me van a votar o me aguantan?», ya sabes que la respuesta no está en la plaza ni en la asamblea: está detrás de mil puertas, y alguien tiene que anotarlas.]]></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2026-10-24T10:42:59Z</dcterms:created>
  <dcterms:modified xsi:type="dcterms:W3CDTF">2026-10-24T10:42:59Z</dcterms:modified>
  <dc:title>Recorrido, asamblea, casa por casa: qué aprende cada uno</dc:title>
  <dc:description>Presentación editable del OA «Recorrido, asamblea, casa por casa: qué aprende cada uno». Enlace: https://politica.lumbre.lat/object/eel-ter-r02-oa01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