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eel-war-r03-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el-war-r03-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omingo se gana en logística, no en mensajes» (2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omingo se gana en logística, no en mensajes» (3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omingo se gana en logística, no en mensajes» (4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eel-war-r03-oa01]]></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ruzar las quejas con el parte de cobertura —¿qué casillas exactas, sin representante o sin funcionarios?, ¿confirmado por el coordinador distrital?—, y si se confirman, reportarlas por la vía legal con evidencia mientras se atiende el resto del m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puesta buena es la 3: **tres quejas sueltas no son un diagnóstico**, son una señal a confirmar contra el parte de cobertura. Si son reales, tienen nombre de casilla y se atienden por la vía que repara —la autoridad electoral con evidencia y a tiempo—; el war room sigue operando el resto del mapa. La 1 es el error caro: denunciar fraude sin expediente quema credibilidad propia y le regala al rival el relato de «el mal perdedor». La 2 es el error gemelo: descartar sin verificar; si eran doce casillas y no 3, perdiste una elección por desidia. La 4 confunde solidaridad con estrategia: vaciar otros frentes agranda el problema. La jornada se gana con **verificación + vía legal + cobertura completa**, no con reflejos emoci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ÉTODO operativo + MARCO LEGAL: la incidencia electoral se verifica contra la fuente y se documenta para la vía institucional (queja o solicitud ante la autoridad competente dentro de su plazo); la denuncia pública sin evidencia quita credibilidad y no reabre ninguna cas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el-war-r03-oa01]]></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ERDADERO, y es la parte más infravalorada del día. La jornada no es solo defender que el proceso corra: es **ganar la participación que ya tenías asegurada en lista** y que el calor, la fila o el turno de trabajo se están comiendo. El parte horario de casillas permite ver dónde tu votante histórico no está saliendo y actuar: ruta de transporte, llamada al listado de compromiso, mensaje al que anda lejos de su sección. Todo dentro de la ley —facilitar, nunca presionar ni impedir al otro—. Cuidado con dos deslices: acercarse a la casilla a «orientar» con listas en mano puede ser acto anticipado o presión; y usar la información para asustar («vámonos que vamos perdiendo») es desmovilizar con disfraz. El war room maduro usa el dato para **mover a los propios con servicios**, no para meter miedo a nad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INCIPIO de movilización + BUENA PRÁCTICA: medir la participación durante la jornada y facilitar el voto de los propios (información, transporte, acompañamiento) es democracia activa; la línea ilegal está en interferir el voto de los demás, no en sacar al pro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el-war-r03-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Si una queja de casilla suena grave, la respuesta eficaz es denunciarla público de inmedi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3 es el error, y describe la tentación exacta del día: una queja grave y el dedo temblando sobre el botón de «denunciar ya». Pero la casilla no se abre con tuits: se defiende con **verificación, evidencia y la ventanilla legal abierta en plazo**. Salir a denunciar sin expediente quema el crédito para cuando sí lo tengas —y lo necesitas toda la noche—. Las frases 1, 2 y 4 son la operación correcta: cobertura en cada casilla, incidencias por su cauce con papeles, y el parte de participación convertido en movilidad y llamadas. La fórmula del domingo: **frío en el war room, calor en la base**. La dirección que se exalta pierde; la que documenta y repone, gana el a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FINICIÓN + MÉTODO: la denuncia pública prematura y sin verificación no repara ninguna incidencia y destruye credibilidad; la vía eficaz documenta el hecho, lo reporta a la autoridad competente en tiempo y sigue operando el resto de la jor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el-war-r03-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Diseña el parte horario de tu war room para el día de la jornada: qué tres o cuatro cifras reporta cada distrito cada hora (casillas abiertas, incidencias por semáforo, participación estimada vs. expectativa), quién lo consolida y qué decisiones dispara cada color. Cierra con tu plan de voto propio: ¿cómo detectas a las dos de la tarde qué casillas van abajo y qué mueves antes del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eel-war-r03-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56306" r:id="rId1"/>
    <p:sldLayoutId id="2481856307" r:id="rId2"/>
    <p:sldLayoutId id="2481856308" r:id="rId3"/>
    <p:sldLayoutId id="248185630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bbc3944306a85c2797d78b140a50b45fe258addfd423e741.jpg"/>
  <Relationship Id="rId3" Type="http://schemas.openxmlformats.org/officeDocument/2006/relationships/hyperlink" Target="https://politica.lumbre.lat/object/eel-war-r03-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war-r03-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war-r03-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war-r03-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war-r03-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war-r03-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war-r03-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war-r03-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war-r03-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war-r03-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war-r03-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war-r03-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war-r03-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war-r03-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war-r03-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war-r03-oa01" TargetMode="External"/>
  <Relationship Id="rId3" Type="http://schemas.openxmlformats.org/officeDocument/2006/relationships/notesSlide" Target="../notesSlides/notesSlide1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jornad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m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oper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sill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estig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cidenci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eel-war-r03-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war-r03-oa01"/>
              </a:rPr>
              <a:t><![CDATA[La jornada como operación: casillas, testigos, incid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perar el día de la elección como una operación militar y legal a la vez: cobertura de casillas, red de testigos y representantes, flujo de incidencias y vigilancia del voto propio, todo coordinado desde el war ro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war-r03-oa01"/>
              </a:rPr>
              <a:t><![CDATA[La jornada como operación: casillas, testigos, incid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ía de la jornada ]]></a:t>
            </a:r>
            <a:r>
              <a:rPr lang="en-US" b="1" strike="noStrike" sz="2100" spc="0" u="none" cap="none">
                <a:solidFill>
                  <a:srgbClr val="1B2438">
                    <a:alpha val="100000"/>
                  </a:srgbClr>
                </a:solidFill>
                <a:latin typeface="Calibri"/>
              </a:rPr>
              <a:t><![CDATA[no se improvisa: se ejecuta]]></a:t>
            </a:r>
            <a:r>
              <a:rPr lang="en-US" strike="noStrike" sz="2100" spc="0" u="none" cap="none">
                <a:solidFill>
                  <a:srgbClr val="1B2438">
                    <a:alpha val="100000"/>
                  </a:srgbClr>
                </a:solidFill>
                <a:latin typeface="Calibri"/>
              </a:rPr>
              <a:t><![CDATA[. Meses de estrategia aterrizan en casillas, horarios, testigos y actas. Esta lección convierte la jornada en operación: ]]></a:t>
            </a:r>
            <a:r>
              <a:rPr lang="en-US" b="1" strike="noStrike" sz="2100" spc="0" u="none" cap="none">
                <a:solidFill>
                  <a:srgbClr val="1B2438">
                    <a:alpha val="100000"/>
                  </a:srgbClr>
                </a:solidFill>
                <a:latin typeface="Calibri"/>
              </a:rPr>
              <a:t><![CDATA[cobertura total de casillas]]></a:t>
            </a:r>
            <a:r>
              <a:rPr lang="en-US" strike="noStrike" sz="2100" spc="0" u="none" cap="none">
                <a:solidFill>
                  <a:srgbClr val="1B2438">
                    <a:alpha val="100000"/>
                  </a:srgbClr>
                </a:solidFill>
                <a:latin typeface="Calibri"/>
              </a:rPr>
              <a:t><![CDATA[ con representantes, ]]></a:t>
            </a:r>
            <a:r>
              <a:rPr lang="en-US" b="1" strike="noStrike" sz="2100" spc="0" u="none" cap="none">
                <a:solidFill>
                  <a:srgbClr val="1B2438">
                    <a:alpha val="100000"/>
                  </a:srgbClr>
                </a:solidFill>
                <a:latin typeface="Calibri"/>
              </a:rPr>
              <a:t><![CDATA[red de testigos]]></a:t>
            </a:r>
            <a:r>
              <a:rPr lang="en-US" strike="noStrike" sz="2100" spc="0" u="none" cap="none">
                <a:solidFill>
                  <a:srgbClr val="1B2438">
                    <a:alpha val="100000"/>
                  </a:srgbClr>
                </a:solidFill>
                <a:latin typeface="Calibri"/>
              </a:rPr>
              <a:t><![CDATA[ entrenada y abastecida, ]]></a:t>
            </a:r>
            <a:r>
              <a:rPr lang="en-US" b="1" strike="noStrike" sz="2100" spc="0" u="none" cap="none">
                <a:solidFill>
                  <a:srgbClr val="1B2438">
                    <a:alpha val="100000"/>
                  </a:srgbClr>
                </a:solidFill>
                <a:latin typeface="Calibri"/>
              </a:rPr>
              <a:t><![CDATA[flujo de incidencias]]></a:t>
            </a:r>
            <a:r>
              <a:rPr lang="en-US" strike="noStrike" sz="2100" spc="0" u="none" cap="none">
                <a:solidFill>
                  <a:srgbClr val="1B2438">
                    <a:alpha val="100000"/>
                  </a:srgbClr>
                </a:solidFill>
                <a:latin typeface="Calibri"/>
              </a:rPr>
              <a:t><![CDATA[ con semáforo al war room, y ]]></a:t>
            </a:r>
            <a:r>
              <a:rPr lang="en-US" b="1" strike="noStrike" sz="2100" spc="0" u="none" cap="none">
                <a:solidFill>
                  <a:srgbClr val="1B2438">
                    <a:alpha val="100000"/>
                  </a:srgbClr>
                </a:solidFill>
                <a:latin typeface="Calibri"/>
              </a:rPr>
              <a:t><![CDATA[movilización del voto propio]]></a:t>
            </a:r>
            <a:r>
              <a:rPr lang="en-US" strike="noStrike" sz="2100" spc="0" u="none" cap="none">
                <a:solidFill>
                  <a:srgbClr val="1B2438">
                    <a:alpha val="100000"/>
                  </a:srgbClr>
                </a:solidFill>
                <a:latin typeface="Calibri"/>
              </a:rPr>
              <a:t><![CDATA[ medida casilla por casilla. La campaña que gana el domingo es la que el domingo a las 8:00 ya sabe dónde va mal y a dónde manda la camionet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war-r03-oa01"/>
              </a:rPr>
              <a:t><![CDATA[La jornada como operación: casillas, testigos, incid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6]]></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jornada electoral · casillas · testigos · incidencias · operación del dí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omingo se gana en logística, no en mensaje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war-r03-oa01"/>
              </a:rPr>
              <a:t><![CDATA[La jornada como operación: casillas, testigos, incid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or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to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n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añ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jueg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un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ísic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l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i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w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om]]></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or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gi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di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gi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at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rent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perativos]]></a:t>
            </a:r>
            <a:r>
              <a:rPr lang="en-US"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sill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er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l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resent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es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stig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er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al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omingo se gana en logística, no en mensaje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war-r03-oa01"/>
              </a:rPr>
              <a:t><![CDATA[La jornada como operación: casillas, testigos, incid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o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utin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ági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astec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r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cidenci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lu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r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w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om]]></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áfo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aril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ta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al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ru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o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pi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cip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ó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i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po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am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omingo se gana en logística, no en mensaje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war-r03-oa01"/>
              </a:rPr>
              <a:t><![CDATA[La jornada como operación: casillas, testigos, incid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ent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r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it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t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ordin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ri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o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l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ier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id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cip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im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w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om]]></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ol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mp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lt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écd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nora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nt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resent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omingo se gana en logística, no en mensaje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war-r03-oa01"/>
              </a:rPr>
              <a:t><![CDATA[La jornada como operación: casillas, testigos, incid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sti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erv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i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tituy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to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fier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cument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emp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rrig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o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s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dí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ug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p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it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ign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la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i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ch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uatro frentes del día y su semáfo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war-r03-oa01"/>
              </a:rPr>
              <a:t><![CDATA[La jornada como operación: casillas, testigos, incid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Casillas, testigos, incidencias y voto propio: cuatro frentes, un solo parte horario.]]></a:t>
            </a:r>
          </a:p>
        </p:txBody>
      </p:sp>
      <p:sp>
        <p:nvSpPr>
          <p:cNvPr id="9" name=""/>
          <p:cNvSpPr txBox="1"/>
          <p:nvPr/>
        </p:nvSpPr>
        <p:spPr>
          <a:xfrm>
            <a:off x="514350" y="220027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cuatro frentes. Cobertura de casillas: dónde abre y dónde no. Red de testigos: observar y documentar. Incidencias con semáforo: amarillo retardo, rojo no abre. Voto propio: parte de participación para mover transporte. Todos reportan con el mismo formato cada ho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war-r03-oa01"/>
              </a:rPr>
              <a:t><![CDATA[La jornada como operación: casillas, testigos, incid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domingo se gana en logística, no en mensaje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 las 10:30, el war room recibe por WhatsApp tres quejas de «casillas que no abren» en un distrito de 200. No hay más datos. ¿Cuál es la acción correcta?]]></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vocar de inmediato una rueda de prensa denunciando que el proceso está viciado.]]></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Ignorar las quejas: seguro son exageraciones de voluntarios impacient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war-r03-oa01"/>
              </a:rPr>
              <a:t><![CDATA[La jornada como operación: casillas, testigos, incid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6]]></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ruzar las quejas con el parte de cobertura —¿qué casillas exactas, sin representante o sin funcionarios?, ¿confirmado por el coordinador distrital?—, y si se confirman, reportarlas por la vía legal con evidencia mientras se atiende el resto del mapa.]]></a:t>
            </a:r>
          </a:p>
        </p:txBody>
      </p:sp>
      <p:sp>
        <p:nvSpPr>
          <p:cNvPr id="8" name=""/>
          <p:cNvSpPr txBox="1"/>
          <p:nvPr/>
        </p:nvSpPr>
        <p:spPr>
          <a:xfrm>
            <a:off x="666750" y="2543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andar a todo el equipo de movilización a ese distrito hasta cerrar las otras casill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war-r03-oa01"/>
              </a:rPr>
              <a:t><![CDATA[La jornada como operación: casillas, testigos, incid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domingo se gana en logística, no en mensaje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vigilancia del voto propio durante la jornada —detectar casillas donde la participación está por debajo de lo esperado y activar transporte y llamadas— es una tarea legítima del war room.]]></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war-r03-oa01"/>
              </a:rPr>
              <a:t><![CDATA[La jornada como operación: casillas, testigos, incid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frases sobre la operación de jornada. En cuál se coló el error:]]></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ada casilla debe tener cobertura propia: representante o testigo que observe y documente.]]></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s incidencias se reportan con evidencia por la vía legal y dentro de su plaz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una queja de casilla suena grave, la respuesta eficaz es denunciarla público de inmediat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war-r03-oa01"/>
              </a:rPr>
              <a:t><![CDATA[La jornada como operación: casillas, testigos, incid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parte horario de participación permite mover transporte y llamadas por el voto propi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war-r03-oa01"/>
              </a:rPr>
              <a:t><![CDATA[La jornada como operación: casillas, testigos, incid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iseña el parte horario de tu war room para el día de la jornada: qué tres o cuatro cifras reporta cada distrito cada hora (casillas abiertas, incidencias por semáforo, participación estimada vs. expectativa), quién lo consolida y qué decisiones dispara cada color. Cierra con tu plan de voto propio: ¿cómo detectas a las dos de la tarde qué casillas van abajo y qué mueves antes del cier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war-r03-oa01"/>
              </a:rPr>
              <a:t><![CDATA[La jornada como operación: casillas, testigos, incid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6]]></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tu plan de jornada cabe en la frase «estar atentos al WhatsApp», no tienes plan: tienes esperanza. El parte horario es el plan.]]></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2026-10-24T11:07:13Z</dcterms:created>
  <dcterms:modified xsi:type="dcterms:W3CDTF">2026-10-24T11:07:13Z</dcterms:modified>
  <dc:title>La jornada como operación: casillas, testigos, incidencias</dc:title>
  <dc:description>Presentación editable del OA «La jornada como operación: casillas, testigos, incidencias». Enlace: https://politica.lumbre.lat/object/eel-war-r03-oa01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