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Eduardo Becerra M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esp-jor-r01-oa02]]></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esp-jor-r01-oa02]]></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paquete electoral: la fe pública en una caja» (2 de 8).]]></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paquete electoral: la fe pública en una caja» (3 de 8).]]></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paquete electoral: la fe pública en una caja» (4 de 8).]]></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paquete electoral: la fe pública en una caja» (5 de 8).]]></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paquete electoral: la fe pública en una caja» (6 de 8).]]></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paquete electoral: la fe pública en una caja» (7 de 8).]]></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paquete electoral: la fe pública en una caja» (8 de 8).]]></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Hacer constar de inmediato el desbalance en el libro y el acta, con la firma de los representantes presentes, y reportar al consejo distrital para determinar si se puede instalar con las boletas disponibles o debe corregirse antes de abr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opción dos protege la cadena: deja constancia firmada (base de cualquier decisión posterior) y escala al consejo, que es la autoridad para autorizar o corregir. Iniciar y «ver al final» (uno) esconde el problema y puede anular la casilla. Usar boletas de los partidos (tres) es introducir material no foliado ni seguro —una ilegalidad grave que invalida todo—. Retocar la lista nominal (cuatro) falsea el padrón. El principio rector del curso se repite: lo que no se documenta, no se puede defend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Un desbalance de boletas es una causal técnica que debe documentarse y reportarse antes de votar; no se improvisa ni se completa con material aje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esp-jor-r01-oa02]]></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Presidente de casilla → Dirige la sesión, mantiene el orden y firma el acta: autoridad de la me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presentante de partido → Defiende los votos de su fuerza y obtiene copia del acta de resulta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servador electoral → Vigila la legalidad e imparcialmente, informa sin intervenir en el conte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Función de dirigir, de defender un interés partidario y de certificar limpieza sin filiación: tres roles distin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esp-jor-r01-oa02]]></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2 · Relacionar» (2 de 2).]]></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Falso y gravísimo. La boleta es un documento de seguridad: su folio y sus marcas la autentican y la vinculan al paquete y a la sección. Una «equivalente» aportada por un partido —aunque se parezca— es material no autorizado que abre la puerta a la falsificación y al fraude, y anularía la casilla completa. Si las boletas oficiales se agotan, la solución pasa por el **consejo distrital** (que puede reponer del número de seguridad o determinar el cierre), nunca por la improvisación partidaria. Por eso el conteo de boletas al abrir (lección anterior) es tan crítico: previene que el faltante se convierta en tentación de sustitu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olo valen las boletas oficiales foliadas y con medidas de seguridad del paquete; introducir material ajeno falsifica la votación y la anu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esp-jor-r01-oa02]]></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Diseña la «lista de verificación» (checklist) que un representante de partido usaría en los primeros 15 minutos de la casilla, desde la apertura del paquete: ¿qué cuenta, qué revisa, qué hace constar y qué copia se queda? Redáctala en máximo cinco pasos accionab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esp-jor-r01-oa02]]></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paquete electoral: la fe pública en una caja» (2 de 2).]]></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ckpoint: material y despliegue huma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6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esp-jor-r01-oa0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35232" r:id="rId1"/>
    <p:sldLayoutId id="2481835233" r:id="rId2"/>
    <p:sldLayoutId id="2481835234" r:id="rId3"/>
    <p:sldLayoutId id="2481835235"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518277ee874322f6e8db1a2e2c4aebe391a0d7174fe34aa61.jpg"/>
  <Relationship Id="rId3" Type="http://schemas.openxmlformats.org/officeDocument/2006/relationships/hyperlink" Target="https://politica.lumbre.lat/object/esp-jor-r01-oa02"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sp-jor-r01-oa02"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sp-jor-r01-oa02"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sp-jor-r01-oa02"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sp-jor-r01-oa02"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sp-jor-r01-oa02"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sp-jor-r01-oa02"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sp-jor-r01-oa02"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sp-jor-r01-oa02"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sp-jor-r01-oa02"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sp-jor-r01-oa02"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sp-jor-r01-oa02"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sp-jor-r01-oa02"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sp-jor-r01-oa02"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sp-jor-r01-oa02"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sp-jor-r01-oa02"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sp-jor-r01-oa02"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sp-jor-r01-oa02"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sp-jor-r01-oa02" TargetMode="Externa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sp-jor-r01-oa02"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sp-jor-r01-oa02"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sp-jor-r01-oa02"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Materia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testigo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observador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l]]></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despliegu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ía]]></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Eduardo Becerra Mor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olitica.lumbre.lat/object/esp-jor-r01-oa02"/>
              </a:rPr>
              <a:t><![CDATA[Ver el OA en politica.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sp-jor-r01-oa02"/>
              </a:rPr>
              <a:t><![CDATA[Material, testigos y observadores: el despliegue del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2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pear el material electoral, las acreditaciones de representantes y testigos, y la función de los observadores en la vigilancia ciudadan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sp-jor-r01-oa02"/>
              </a:rPr>
              <a:t><![CDATA[Material, testigos y observadores: el despliegue del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2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casilla es un pequeño almacén de fe pública: boletas foliadas, urnas transparentes, tinta indeleble, lista nominal, actas. Alrededor de esa mesa opera un ecosistema de personas acreditadas —representantes de partido, testigos y observadores— que vigilan y dan credibilidad. Esta lección te da el mapa del despliegue: qué contiene el paquete electoral y por qué se verifica, quién puede estar dentro y con qué facultades, y qué distingue a representante, testigo y observador.]]></a:t>
            </a:r>
          </a:p>
        </p:txBody>
      </p:sp>
      <p:sp>
        <p:nvSpPr>
          <p:cNvPr id="9" name=""/>
          <p:cNvSpPr txBox="1"/>
          <p:nvPr/>
        </p:nvSpPr>
        <p:spPr>
          <a:xfrm>
            <a:off x="514350" y="42767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Eduardo Becerra Mor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sp-jor-r01-oa02"/>
              </a:rPr>
              <a:t><![CDATA[Material, testigos y observadores: el despliegue del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22]]></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material electoral · paquete · testigos · observadores · representant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paquete electoral: la fe pública en una caja · 1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sp-jor-r01-oa02"/>
              </a:rPr>
              <a:t><![CDATA[Material, testigos y observadores: el despliegue del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22]]></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aquet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ector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ened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ll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le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sil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b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brirs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úblic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tars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rent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presentantes]]></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en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ste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ervio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otación:\n\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Bole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p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mpre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pcion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oliadas]]></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edid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gur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rc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bril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vit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lsific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úm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b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dr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i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minal.\n•]]></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is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mina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ecto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dr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c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e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paquete electoral: la fe pública en una caja · 2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sp-jor-r01-oa02"/>
              </a:rPr>
              <a:t><![CDATA[Material, testigos y observadores: el despliegue del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22]]></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pare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justif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galm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ot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lav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o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últip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funtos.\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Urn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ranspar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mi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á]]></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c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stal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er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nd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nal.\n•]]></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ampar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ase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arantiz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vot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creto]]></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ect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r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ole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servado.\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in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ndeleb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l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lg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arc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ot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vit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votación.\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ct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orma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c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jorn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hoj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sult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paquete electoral: la fe pública en una caja · 3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sp-jor-r01-oa02"/>
              </a:rPr>
              <a:t><![CDATA[Material, testigos y observadores: el despliegue del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22]]></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lenará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er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cumen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ficia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olio.\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uadernillo]]></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opera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struc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ncionari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e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ía.\n\n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rific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ámi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om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lqui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lta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bra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ole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tec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st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balan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ole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incip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u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écn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ul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en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ot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uelv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err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paquete electoral: la fe pública en una caja · 4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sp-jor-r01-oa02"/>
              </a:rPr>
              <a:t><![CDATA[Material, testigos y observadores: el despliegue del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22]]></a:t>
            </a:r>
          </a:p>
        </p:txBody>
      </p:sp>
      <p:sp>
        <p:nvSpPr>
          <p:cNvPr id="7" name="" descr=""/>
          <p:cNvSpPr/>
          <p:nvPr/>
        </p:nvSpPr>
        <p:spPr>
          <a:xfrm>
            <a:off x="514350" y="1219200"/>
            <a:ext cx="8115300" cy="299085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299085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ién puede estar dentro: tres figuras que no son lo mismo]]></a:t>
            </a:r>
          </a:p>
        </p:txBody>
      </p:sp>
      <p:sp>
        <p:nvSpPr>
          <p:cNvPr id="10" name=""/>
          <p:cNvSpPr txBox="1"/>
          <p:nvPr/>
        </p:nvSpPr>
        <p:spPr>
          <a:xfrm>
            <a:off x="685800" y="1619250"/>
            <a:ext cx="7772400" cy="2552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sil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úblic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u]]></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cces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tá]]></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gula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viv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r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igur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igilanci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facultade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istintas]]></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fundirl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gener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ricc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inúti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í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n\n•]]></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Representant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partido]]></a:t>
            </a:r>
            <a:r>
              <a:rPr lang="en-US"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ant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casil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credita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o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arti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ndidatur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tá]]></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ara]]></a:t>
            </a:r>
            <a:r>
              <a:rPr lang="en-US"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efender]]></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lo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voto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su]]></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fuerza]]></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igi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gistr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esenci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crutini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obr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od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obtener]]></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copi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el]]></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act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resultad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om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c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ue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bjet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hace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star.\n•]]></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Testig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casil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igur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á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brev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rmalmen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signad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ar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paquete electoral: la fe pública en una caja · 5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sp-jor-r01-oa02"/>
              </a:rPr>
              <a:t><![CDATA[Material, testigos y observadores: el despliegue del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22]]></a:t>
            </a:r>
          </a:p>
        </p:txBody>
      </p:sp>
      <p:sp>
        <p:nvSpPr>
          <p:cNvPr id="7" name="" descr=""/>
          <p:cNvSpPr/>
          <p:nvPr/>
        </p:nvSpPr>
        <p:spPr>
          <a:xfrm>
            <a:off x="514350" y="1219200"/>
            <a:ext cx="8115300" cy="289560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289560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2552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000" spc="0" u="none" cap="none">
                <a:solidFill>
                  <a:srgbClr val="1B2438">
                    <a:alpha val="100000"/>
                  </a:srgbClr>
                </a:solidFill>
                <a:latin typeface="Calibri"/>
              </a:rPr>
              <a:t><![CDATA[documentar]]></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un]]></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act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concre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instalac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te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portarl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u]]></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rganizac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esencia.\n•]]></a:t>
            </a:r>
            <a:r>
              <a:rPr lang="en-US"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Observador]]></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elector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iudad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rganism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acreditad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e]]></a:t>
            </a:r>
            <a:r>
              <a:rPr lang="en-US"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imparci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iliac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arti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igi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egalidad]]></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luidez]]></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jornad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sin]]></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intervenir]]></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mi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inform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comendacion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fien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adie.\n\n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uncionari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irig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presentan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fien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u]]></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o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estig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c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bservado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ertific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impiez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oces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uatr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ol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a:t>
            </a:r>
          </a:p>
        </p:txBody>
      </p:sp>
      <p:sp>
        <p:nvSpPr>
          <p:cNvPr id="10" name=""/>
          <p:cNvSpPr txBox="1"/>
          <p:nvPr/>
        </p:nvSpPr>
        <p:spPr>
          <a:xfrm>
            <a:off x="685800" y="3724275"/>
            <a:ext cx="77724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mism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sill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paquete electoral: la fe pública en una caja · 6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sp-jor-r01-oa02"/>
              </a:rPr>
              <a:t><![CDATA[Material, testigos y observadores: el despliegue del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22]]></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óm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garantiz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ateria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vigilanci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uncionen:]]></a:t>
            </a:r>
            <a:r>
              <a:rPr lang="en-US" strike="noStrike" sz="2100" spc="0" u="none" cap="none">
                <a:solidFill>
                  <a:srgbClr val="1B2438">
                    <a:alpha val="100000"/>
                  </a:srgbClr>
                </a:solidFill>
                <a:latin typeface="Calibri"/>
              </a:rPr>
              <a:t><![CDATA[\n\n1.]]></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aden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ustodi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s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sej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que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ll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sej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strit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aj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stodi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le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c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trega-recepción]]></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spa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sej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ncionar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sil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crutin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uev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ll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sl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uel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cume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omp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l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sta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otiv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vestigación.\n2.]]></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creditacion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verificad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adi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paquete electoral: la fe pública en una caja · 7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sp-jor-r01-oa02"/>
              </a:rPr>
              <a:t><![CDATA[Material, testigos y observadores: el despliegue del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22]]></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presenta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servad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gafet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mbramiento]]></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sid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vi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redita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tru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redenci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per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pur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vi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presenta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ntas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timid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mulan.\n3.]]></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esenci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ínim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umul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u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án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presenta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t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b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multáneam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orpec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gila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ten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rdenada.\n4.]]></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ocumenta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o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rregular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teria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paquete electoral: la fe pública en una caja · 8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sp-jor-r01-oa02"/>
              </a:rPr>
              <a:t><![CDATA[Material, testigos y observadores: el despliegue del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22]]></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bole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o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l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ol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i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mi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comple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o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ibr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cta]]></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r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e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á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se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cume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pué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mpugnar.\n\n]]></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valor]]></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vigilanci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iudada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stig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servado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n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t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o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senci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ev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st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ramp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cumentaci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ortalec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egitim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ult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ce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ch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j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mparcia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fíci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calificar]]></a:t>
            </a:r>
          </a:p>
        </p:txBody>
      </p:sp>
      <p:sp>
        <p:nvSpPr>
          <p:cNvPr id="8" name=""/>
          <p:cNvSpPr txBox="1"/>
          <p:nvPr/>
        </p:nvSpPr>
        <p:spPr>
          <a:xfrm>
            <a:off x="514350" y="35242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spué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áci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fend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gui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te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obarl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sp-jor-r01-oa02"/>
              </a:rPr>
              <a:t><![CDATA[Material, testigos y observadores: el despliegue del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2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paquete electoral: la fe pública en una caja]]></a:t>
            </a:r>
          </a:p>
        </p:txBody>
      </p:sp>
      <p:sp>
        <p:nvSpPr>
          <p:cNvPr id="8" name=""/>
          <p:cNvSpPr txBox="1"/>
          <p:nvPr/>
        </p:nvSpPr>
        <p:spPr>
          <a:xfrm>
            <a:off x="514350" y="15430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l abrir el paquete frente a los representantes, estos detectan que el número de boletas no cuadra con el de la lista nominal (hay un faltante relevante). ¿Cuál es el procedimiento correcto del funcionario de casilla?]]></a:t>
            </a:r>
          </a:p>
        </p:txBody>
      </p:sp>
      <p:sp>
        <p:nvSpPr>
          <p:cNvPr id="9" name=""/>
          <p:cNvSpPr txBox="1"/>
          <p:nvPr/>
        </p:nvSpPr>
        <p:spPr>
          <a:xfrm>
            <a:off x="666750" y="29813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Iniciar la votación igualmente y resolver el faltante al final del dí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sp-jor-r01-oa02"/>
              </a:rPr>
              <a:t><![CDATA[Material, testigos y observadores: el despliegue del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22]]></a:t>
            </a:r>
          </a:p>
        </p:txBody>
      </p:sp>
      <p:sp>
        <p:nvSpPr>
          <p:cNvPr id="7" name=""/>
          <p:cNvSpPr txBox="1"/>
          <p:nvPr/>
        </p:nvSpPr>
        <p:spPr>
          <a:xfrm>
            <a:off x="666750" y="1219200"/>
            <a:ext cx="79629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Hacer constar de inmediato el desbalance en el libro y el acta, con la firma de los representantes presentes, y reportar al consejo distrital para determinar si se puede instalar con las boletas disponibles o debe corregirse antes de abrir.]]></a:t>
            </a:r>
          </a:p>
        </p:txBody>
      </p:sp>
      <p:sp>
        <p:nvSpPr>
          <p:cNvPr id="8" name=""/>
          <p:cNvSpPr txBox="1"/>
          <p:nvPr/>
        </p:nvSpPr>
        <p:spPr>
          <a:xfrm>
            <a:off x="666750" y="25431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Repartir boletas propias de respaldo traídas por los partidos para completar.]]></a:t>
            </a:r>
          </a:p>
        </p:txBody>
      </p:sp>
      <p:sp>
        <p:nvSpPr>
          <p:cNvPr id="9" name=""/>
          <p:cNvSpPr txBox="1"/>
          <p:nvPr/>
        </p:nvSpPr>
        <p:spPr>
          <a:xfrm>
            <a:off x="666750" y="32385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Restar las boletas faltantes de la lista nominal para que cuadre y abri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sp-jor-r01-oa02"/>
              </a:rPr>
              <a:t><![CDATA[Material, testigos y observadores: el despliegue del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2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paquete electoral: la fe pública en una caja]]></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figura de la casilla con su función distintiv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Presidente de casilla]]></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Representante de partido]]></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Observador electoral]]></a:t>
            </a:r>
          </a:p>
        </p:txBody>
      </p:sp>
      <p:sp>
        <p:nvSpPr>
          <p:cNvPr id="13" name=""/>
          <p:cNvSpPr txBox="1"/>
          <p:nvPr/>
        </p:nvSpPr>
        <p:spPr>
          <a:xfrm>
            <a:off x="514350" y="33242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4" name=""/>
          <p:cNvSpPr txBox="1"/>
          <p:nvPr/>
        </p:nvSpPr>
        <p:spPr>
          <a:xfrm>
            <a:off x="628650" y="36004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Defiende los votos de su fuerza y obtiene copia del acta de resultado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sp-jor-r01-oa02"/>
              </a:rPr>
              <a:t><![CDATA[Material, testigos y observadores: el despliegue del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22]]></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Vigila la legalidad e imparcialmente, informa sin intervenir en el conteo]]></a:t>
            </a:r>
          </a:p>
        </p:txBody>
      </p:sp>
      <p:sp>
        <p:nvSpPr>
          <p:cNvPr id="8" name=""/>
          <p:cNvSpPr txBox="1"/>
          <p:nvPr/>
        </p:nvSpPr>
        <p:spPr>
          <a:xfrm>
            <a:off x="628650" y="18859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Dirige la sesión, mantiene el orden y firma el acta: autoridad de la mes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sp-jor-r01-oa02"/>
              </a:rPr>
              <a:t><![CDATA[Material, testigos y observadores: el despliegue del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2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paquete electoral: la fe pública en una caj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s boletas pueden reponerse durante el día con material equivalente que aporten los partidos, si las oficiales se agotan.]]></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sp-jor-r01-oa02"/>
              </a:rPr>
              <a:t><![CDATA[Material, testigos y observadores: el despliegue del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2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paquete electoral: la fe pública en una caja]]></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iseña la «lista de verificación» (checklist) que un representante de partido usaría en los primeros 15 minutos de la casilla, desde la apertura del paquete: ¿qué cuenta, qué revisa, qué hace constar y qué copia se queda? Redáctala en máximo cinco pasos accionables.]]></a:t>
            </a:r>
          </a:p>
        </p:txBody>
      </p:sp>
      <p:sp>
        <p:nvSpPr>
          <p:cNvPr id="9" name=""/>
          <p:cNvSpPr txBox="1"/>
          <p:nvPr/>
        </p:nvSpPr>
        <p:spPr>
          <a:xfrm>
            <a:off x="514350" y="33813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El buen representante documenta y se queda con copia del acta; no interviene, certifica.]]></a:t>
            </a:r>
          </a:p>
        </p:txBody>
      </p:sp>
      <p:sp>
        <p:nvSpPr>
          <p:cNvPr id="10" name=""/>
          <p:cNvSpPr txBox="1"/>
          <p:nvPr/>
        </p:nvSpPr>
        <p:spPr>
          <a:xfrm>
            <a:off x="514350" y="40862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paquete electoral: la fe pública en una caj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sp-jor-r01-oa02"/>
              </a:rPr>
              <a:t><![CDATA[Material, testigos y observadores: el despliegue del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22]]></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aquete electoral (boletas foliadas, lista nominal, urna, mampara, tinta, actas, cuadernillo) se abre y se cuenta en público.]]></a:t>
            </a:r>
          </a:p>
        </p:txBody>
      </p:sp>
      <p:sp>
        <p:nvSpPr>
          <p:cNvPr id="9" name=""/>
          <p:cNvSpPr txBox="1"/>
          <p:nvPr/>
        </p:nvSpPr>
        <p:spPr>
          <a:xfrm>
            <a:off x="514350" y="22764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22764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balance boletas-lista nominal se verifica antes de votar: un desbalance se documenta y se reporta al consejo.]]></a:t>
            </a:r>
          </a:p>
        </p:txBody>
      </p:sp>
      <p:sp>
        <p:nvSpPr>
          <p:cNvPr id="11" name=""/>
          <p:cNvSpPr txBox="1"/>
          <p:nvPr/>
        </p:nvSpPr>
        <p:spPr>
          <a:xfrm>
            <a:off x="514350" y="30003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30003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es figuras de vigilancia con funciones distintas: representante (defiende su voto), testigo (da fe de un acto), observador (certifica imparcial).]]></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paquete electoral: la fe pública en una caj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sp-jor-r01-oa02"/>
              </a:rPr>
              <a:t><![CDATA[Material, testigos y observadores: el despliegue del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22]]></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adena de custodia se documenta en cada traspaso; romper sellos sin constancia es causal de investigación.]]></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vigilancia ciudadana eleva el costo de la trampa y da legitimidad al resultado: lo que se ve, se puede defende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ckpoint: material y despliegue human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sp-jor-r01-oa02"/>
              </a:rPr>
              <a:t><![CDATA[Material, testigos y observadores: el despliegue del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2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60% de acierto agregado en las actividades cubiertas.]]></a:t>
            </a:r>
          </a:p>
        </p:txBody>
      </p:sp>
      <p:sp>
        <p:nvSpPr>
          <p:cNvPr id="9" name=""/>
          <p:cNvSpPr txBox="1"/>
          <p:nvPr/>
        </p:nvSpPr>
        <p:spPr>
          <a:xfrm>
            <a:off x="514350" y="22860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Ya dominas la preparación: mesa completa, material verificado y vigilancia acreditada. La ruta 2 abre la casilla y desarrolla la votación.]]></a:t>
            </a:r>
          </a:p>
        </p:txBody>
      </p:sp>
      <p:sp>
        <p:nvSpPr>
          <p:cNvPr id="10" name=""/>
          <p:cNvSpPr txBox="1"/>
          <p:nvPr/>
        </p:nvSpPr>
        <p:spPr>
          <a:xfrm>
            <a:off x="514350" y="32766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cuerda: solo valen boletas oficiales foliadas; el desbalance se reporta al consejo, nunca se repone con material de partid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paquete electoral: la fe pública en una caj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sp-jor-r01-oa02"/>
              </a:rPr>
              <a:t><![CDATA[Material, testigos y observadores: el despliegue del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22]]></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 el material y la gente en su lugar, la siguiente lección entra al desarrollo de la jornada: cómo se verifica la identidad, se emite y deposita el voto, y se resguarda el secreto y la libertad del elector hora tras hor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2026-10-24T05:15:59Z</dcterms:created>
  <dcterms:modified xsi:type="dcterms:W3CDTF">2026-10-24T05:15:59Z</dcterms:modified>
  <dc:title>Material, testigos y observadores: el despliegue del día</dc:title>
  <dc:description>Presentación editable del OA «Material, testigos y observadores: el despliegue del día». Enlace: https://politica.lumbre.lat/object/esp-jor-r01-oa02</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