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opi-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opi-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co no adorna el hecho: lo vuelve interpretable»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co no adorna el hecho: lo vuelve interpretable»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co no adorna el hecho: lo vuelve interpretable»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co no adorna el hecho: lo vuelve interpretable»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co no adorna el hecho: lo vuelve interpretable»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stituir el marco: hablar de «la conexión que acerca a la gente a su trabajo» y de «inversión en tiempo y dignidad», reiterando ese encuadre con valor (no gasto) en cada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es la correcta: desplaza la conversación de «gasto» a «inversión en tiempo y dignidad», cambiando el lente moral. Detallar el presupuesto (uno) es discutir en el marco «gasto», aceptando el encuadre rival. La contraacusación (tres) baja al fango sin ofrecer marco propio y contamina. Evitar (cuatro) deja que el marco del rival se fije sin oposición. La técnica clave es la reiteración consistente del nuevo encuadre, no el argumento una so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futar un marco con datos dentro de su propio marco suele perder; la jugada es imponer un encuadre alternativo anclado en un valor y reite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opi-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os estudios de lingüística cognitiva (y el famoso caso de Lakoff sobre «tax cut» vs. «tax relief») muestran que al negar un frame dentro de su propio lenguaje se activa ese frame una y otra vez. El ciudadano termina recordando «¿robo?» aunque la frase dijera «no es verdad». La defensa decente: no repetir la acusación; cambiar de marco, afirmar el propio y, si se debe refutar, hacerlo con hechos en un encuadre alternativo y una so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negación reiterada reactiva y fija el marco ajeno: al repetir la frase se refuerza la noción que se quiere negar; se recordará la acusación, no la neg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opi-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baja» en lugar de «recorte» → Asocia la acción con ganancia del ciudadano, no con pérdida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versión con deuda» en lugar de «gasto» → Permite leer el dinero público como herramienta que regresa, no como fu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documentados» en lugar de «ilegales» → Desplaza el juicio de criminalidad a una situación administrativa hu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biar la palabra por la que enmarca desplaza el veredicto moral antes del arg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opi-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 tema polémico de tu ámbito. Escribe el marco con que lo enmarcan tus adversarios y luego diseña TU marco en una sola frase que ancle a un valor, use una metáfora simple y asigne a tu lado el rol de quien resuelve. ¿Cómo lo reiterarías de forma consist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opi-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el poder del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opi-r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4851" r:id="rId1"/>
    <p:sldLayoutId id="2481854852" r:id="rId2"/>
    <p:sldLayoutId id="2481854853" r:id="rId3"/>
    <p:sldLayoutId id="248185485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59f286dd9476e7e9fb3cf0aa51a930bab02f01ef83be9661.jpg"/>
  <Relationship Id="rId3" Type="http://schemas.openxmlformats.org/officeDocument/2006/relationships/hyperlink" Target="https://politica.lumbre.lat/object/esp-opi-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opi-r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aming:]]></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rc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uici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sp-opi-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marcos interpretativos y construir encuadres que condicionen el juicio ciudadano sin falsear los hech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ismo hecho, contado dentro de un marco distinto, produce un veredicto distinto. «Un impuesto» frente a «una contribución a la comunidad»; «ilegales» frente a «indocumentados»; «gasto» frente a «inversión». El framing es el poder de elegir el lente con que el ciudadano mira la realidad, y es el terreno donde se libra casi toda batalla narrativa. Esta lección te enseña qué es un marco, cómo funciona, cómo se detecta el marco del rival y cómo construir uno propio sin menti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aming · encuadre · narrativa · metáfora · juic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co no adorna el hecho: lo vuelve interpretable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ad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pre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lec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p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ev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ov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al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ger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que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irse.\n\n]]></a:t>
            </a:r>
            <a:r>
              <a:rPr lang="en-US" b="1" strike="noStrike" sz="2100" spc="0" u="none" cap="none">
                <a:solidFill>
                  <a:srgbClr val="1B2438">
                    <a:alpha val="100000"/>
                  </a:srgbClr>
                </a:solidFill>
                <a:latin typeface="Calibri"/>
              </a:rPr>
              <a:t><![CDATA[Ejemp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íni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v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ibuy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co no adorna el hecho: lo vuelve interpretable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ifest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ánd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a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ed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éfici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u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rtud.\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nt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co no adorna el hecho: lo vuelve interpretable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pelees dentro del marco del rival: cámbial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aceptas discutir los méritos de una acusación planteada en un marco que te daña, pierdes aunque ganes el dato. Si te preguntan «¿por qué gastaste tanto en X?» y respondes con el monto detallado, acabas de jugar en su marco de «gasto».]]></a:t>
            </a:r>
          </a:p>
        </p:txBody>
      </p:sp>
      <p:sp>
        <p:nvSpPr>
          <p:cNvPr id="11" name=""/>
          <p:cNvSpPr txBox="1"/>
          <p:nvPr/>
        </p:nvSpPr>
        <p:spPr>
          <a:xfrm>
            <a:off x="685800" y="28765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spuesta de marco: desplazar la conversación a otro encuadre («no es un gasto, es la obra que evita que el agua se pierda; cada peso regresa en servicio»). El manual dice: refuta el marco, no el hecho; o rechaza el marco y ofrece el tuy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co no adorna el hecho: lo vuelve interpretable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descr=""/>
          <p:cNvSpPr/>
          <p:nvPr/>
        </p:nvSpPr>
        <p:spPr>
          <a:xfrm>
            <a:off x="514350" y="1219200"/>
            <a:ext cx="8115300" cy="1019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negación repetida («no es cierto que...») además refuerza el marco ajeno, porque lo que se repite es la acusación, no tu defen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co no adorna el hecho: lo vuelve interpretable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y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n\n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c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s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fuer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liza.\n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táfo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m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áf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r).\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i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éro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co no adorna el hecho: lo vuelve interpretable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t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n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p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iter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is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n\n]]></a:t>
            </a:r>
            <a:r>
              <a:rPr lang="en-US" b="1" strike="noStrike" sz="2100" spc="0" u="none" cap="none">
                <a:solidFill>
                  <a:srgbClr val="1B2438">
                    <a:alpha val="100000"/>
                  </a:srgbClr>
                </a:solidFill>
                <a:latin typeface="Calibri"/>
              </a:rPr>
              <a:t><![CDATA[Lími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é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fer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ipu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m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lec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p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ming]]></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b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ors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p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e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rco no adorna el hecho: lo vuelve interpretabl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oposición encasilla tu proyecto de transporte como «el gasto millonario de la administración». Dentro de la lógica del framing, ¿cuál es la respuesta estratégica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allar el presupuesto línea por línea para demostrar que el gasto está justificad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tituir el marco: hablar de «la conexión que acerca a la gente a su trabajo» y de «inversión en tiempo y dignidad», reiterando ese encuadre con valor (no gasto) en cada mensaj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licar con una acusación de gasto a la oposición.]]></a:t>
            </a:r>
          </a:p>
        </p:txBody>
      </p:sp>
      <p:sp>
        <p:nvSpPr>
          <p:cNvPr id="8" name=""/>
          <p:cNvSpPr txBox="1"/>
          <p:nvPr/>
        </p:nvSpPr>
        <p:spPr>
          <a:xfrm>
            <a:off x="666750" y="1600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itar el tema hasta que baje de la agen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rco no adorna el hecho: lo vuelve interpretabl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etir una acusación para negarla («no es verdad que el candidato robó») es una forma neutra de defensa que no afecta al marc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rco no adorna el hecho: lo vuelve interpretabl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el par de encuadres con el juicio que cada uno favor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baja» en lugar de «recor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versión con deuda» en lugar de «gas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documentados» en lugar de «ilegales»]]></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rmite leer el dinero público como herramienta que regresa, no como fug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plaza el juicio de criminalidad a una situación administrativa humana]]></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socia la acción con ganancia del ciudadano, no con pérdida del servi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rco no adorna el hecho: lo vuelve interpretabl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 tema polémico de tu ámbito. Escribe el marco con que lo enmarcan tus adversarios y luego diseña TU marco en una sola frase que ancle a un valor, use una metáfora simple y asigne a tu lado el rol de quien resuelve. ¿Cómo lo reiterarías de forma consistente?]]></a:t>
            </a:r>
          </a:p>
        </p:txBody>
      </p:sp>
      <p:sp>
        <p:nvSpPr>
          <p:cNvPr id="9" name=""/>
          <p:cNvSpPr txBox="1"/>
          <p:nvPr/>
        </p:nvSpPr>
        <p:spPr>
          <a:xfrm>
            <a:off x="514350" y="3381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marco vence cuando cabe en una frase y no se suelta.]]></a:t>
            </a:r>
          </a:p>
        </p:txBody>
      </p:sp>
      <p:sp>
        <p:nvSpPr>
          <p:cNvPr id="10" name=""/>
          <p:cNvSpPr txBox="1"/>
          <p:nvPr/>
        </p:nvSpPr>
        <p:spPr>
          <a:xfrm>
            <a:off x="514350" y="3771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co no adorna el hecho: lo vuelve interpret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co selecciona y destaca aspectos de la realidad para dar definición del problema, causa, juicio y solu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realidad bajo otro marco produce otro veredicto: el encuadre, no el dato, decide el sentid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uta o reemplaza el marco del rival; no discutas dentro de un encuadre que te dañ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ar una acusación repetida activa el marco ajeno: afirma el tuyo y cambia de tema.]]></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ético es el hecho: se destaca lo real, no se inven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el poder del mar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manejas el instrumento más fino de la narrativa política. La siguiente lección lo pone en movimiento: el relato completo que moviliza.]]></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no pelees dentro del marco del rival. Cambia el lente, ancla a un valor y reitera un encuadre propio, sin falsear hech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co no adorna el hecho: lo vuelve interpret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opi-r02-oa01"/>
              </a:rPr>
              <a:t><![CDATA[Framing: el marco decide el juici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marco claro, la última lección de esta ruta une todos los encuadres en un solo vehículo: el relato. Cómo construir una historia que dé sentido y arrastre a la ac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2026-10-24T10:42:58Z</dcterms:created>
  <dcterms:modified xsi:type="dcterms:W3CDTF">2026-10-24T10:42:58Z</dcterms:modified>
  <dc:title>Framing: el marco decide el juicio</dc:title>
  <dc:description>Presentación editable del OA «Framing: el marco decide el juicio». Enlace: https://politica.lumbre.lat/object/esp-opi-r02-oa01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