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fle-top-r01-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fle-top-r01-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techo se consume con más que facturas» (2 de 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techo se consume con más que facturas» (3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techo se consume con más que facturas» (4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techo se consume con más que facturas» (5 de 6).]]></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techo se consume con más que facturas» (6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nsume tope como gasto en especie valuado a precio de mercado, y su omisión puede reconstruirse y sumarse, además de sancionarse la falta de rep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spuesta es la 2. El beneficio gratuito es gasto en especie y se valúa como si se hubiera pagado; al no reportarse, la autoridad lo reconstruye y lo suma, y la omisión se sanciona aparte. La 1 confunde «gasto» con «dinero desembolsado». La 3 es un criterio inexistente: la imputación no depende de que aparezca el rostro. La 4 ignora la responsabilidad solidaria: tolerar propaganda beneficiosa la vuelve atribuible a la campa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aportación en especie de bienes o servicios se valúa a precio de mercado y computa dentro del tope; la autoridad puede reconstruirla con indicadores y presun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fle-top-r01-oa0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fle-top-r01-oa0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No registrar un gasto no lo borra: la fiscalización reconstruye el gasto no reportado o en especie con evidencia propia (conteo de espectaculares, tirajes, precios de mercado) y lo agrega al monto consumido, empujando el rebase. Y la omisión del registro es una infracción en sí misma, sancionable aunque no hubiera rebase. La regla de seguridad es al revés: se registra todo lo que toque la campaña, pagado o rega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autoridad reconstruye el gasto omitido con indicadores, pruebas periciales y presunciones, y lo suma al total; la falta de reporte se sanciona además como om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fle-top-r01-oa0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Un gasto que no aparece en los reportes no puede ser reconstruido ni imputado a la candida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3 es incorrecta: el gasto no reportado sí se reconstruye y se imputa, con la carga de la prueba invertida hacia el partido. Las demás son ciertas: la 1 describe la valuación de la especie, la 2 ubica medios y vía pública dentro del perímetro, y la 4 refleja el criterio de atribución por beneficio tolerado. El hábito correcto: medir el consumo del tope con todo el perímetro, no solo con las factu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autoridad reconstruye el gasto omitido con indicadores, periciales y presunciones, y lo suma al total; la carga de desvirtuar la presunción recae en el par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fle-top-r01-oa0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una campaña real o cercana: ¿qué aportaciones «gratuitas» (espacios prestados, diseño, transporte, lonas de simpatizantes) se están quedando fuera del registro? ¿Cómo las valuarías a precio de mercado para no subestimar el techo consum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fle-top-r01-oa0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ckpoint: el perímetro del ga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fle-top-r01-oa0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42606" r:id="rId1"/>
    <p:sldLayoutId id="2481842607" r:id="rId2"/>
    <p:sldLayoutId id="2481842608" r:id="rId3"/>
    <p:sldLayoutId id="248184260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6af641441b851b4c4dec132c111b6c56e892d089a2e83581.jpg"/>
  <Relationship Id="rId3" Type="http://schemas.openxmlformats.org/officeDocument/2006/relationships/hyperlink" Target="https://politica.lumbre.lat/object/fle-top-r01-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fle-top-r01-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fle-top-r01-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fle-top-r01-oa02"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fle-top-r01-oa02"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fle-top-r01-oa02"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fle-top-r01-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fle-top-r01-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fle-top-r01-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fle-top-r01-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fle-top-r01-oa02"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fle-top-r01-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fle-top-r01-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fle-top-r01-oa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fle-top-r01-oa02"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fle-top-r01-oa02"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fle-top-r01-oa02"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fle-top-r01-oa02"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fle-top-r01-oa02"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uen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m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gas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erímetr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sum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u]]></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op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fle-top-r01-oa02"/>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fle-top-r01-oa02"/>
              </a:rPr>
              <a:t><![CDATA[Qué cuenta como gasto: el perímetro que consume tu top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limitar qué erogaciones y qué aportaciones en especie computan dentro del tope de gasto de campaña, distinguir el gasto reportado del no reportado y anticipar cómo la autoridad reconstruye el gasto que el equipo omiti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fle-top-r01-oa02"/>
              </a:rPr>
              <a:t><![CDATA[Qué cuenta como gasto: el perímetro que consume tu top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ope no se gasta solo en dinero desembolsado: lo consumen el tiempo en radio y televisión, los bienes y servicios recibidos gratis y los actos de la militancia. Esta lección traza el perímetro del gasto de campaña —efectivo, en especie, propaganda, vía pública—, explica por qué el gasto no reportado se reconstruye con presunciones y pruebas periciales, y por qué medir solo lo pagado con factura subestima el techo real. Definir bien qué cuenta es la mitad de la batalla por no rebasarlo.]]></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fle-top-r01-oa02"/>
              </a:rPr>
              <a:t><![CDATA[Qué cuenta como gasto: el perímetro que consume tu top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9]]></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gasto de campaña · gasto en especie · perímetro del tope · gasto no reportado · vía públic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echo se consume con más que facturas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fle-top-r01-oa02"/>
              </a:rPr>
              <a:t><![CDATA[Qué cuenta como gasto: el perímetro que consume tu top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r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gi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p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op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sum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o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as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mpañ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íme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plio:\n\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as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fec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r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aga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r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ot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po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ol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im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ald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as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pec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vic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i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rati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c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baj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r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eñ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echo se consume con más que facturas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fle-top-r01-oa02"/>
              </a:rPr>
              <a:t><![CDATA[Qué cuenta como gasto: el perímetro que consume tu top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al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mpatiz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b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ú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r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í]]></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sum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ope]]></a:t>
            </a:r>
            <a:r>
              <a:rPr lang="en-US" strike="noStrike" sz="2100" spc="0" u="none" cap="none">
                <a:solidFill>
                  <a:srgbClr val="1B2438">
                    <a:alpha val="100000"/>
                  </a:srgbClr>
                </a:solidFill>
                <a:latin typeface="Calibri"/>
              </a:rPr>
              <a:t><![CDATA[.\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iemp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ad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lev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sicion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i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u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n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pot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cu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uta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enefici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didat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mpa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íti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ava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n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ganiz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lita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ribuib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didatu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echo se consume con más que facturas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fle-top-r01-oa02"/>
              </a:rPr>
              <a:t><![CDATA[Qué cuenta como gasto: el perímetro que consume tu top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imi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íme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tribució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ue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pa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u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did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can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z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i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sabili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lida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did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ministr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ortaciones.\n\n]]></a:t>
            </a:r>
            <a:r>
              <a:rPr lang="en-US" b="1" strike="noStrike" sz="2100" spc="0" u="none" cap="none">
                <a:solidFill>
                  <a:srgbClr val="1B2438">
                    <a:alpha val="100000"/>
                  </a:srgbClr>
                </a:solidFill>
                <a:latin typeface="Calibri"/>
              </a:rPr>
              <a:t><![CDATA[Có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construy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as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quip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portó:]]></a:t>
            </a:r>
            <a:r>
              <a:rPr lang="en-US" strike="noStrike" sz="2100" spc="0" u="none" cap="none">
                <a:solidFill>
                  <a:srgbClr val="1B2438">
                    <a:alpha val="100000"/>
                  </a:srgbClr>
                </a:solidFill>
                <a:latin typeface="Calibri"/>
              </a:rPr>
              <a:t><![CDA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pe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b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dicad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ctacula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raj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c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rcad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echo se consume con más que facturas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fle-top-r01-oa02"/>
              </a:rPr>
              <a:t><![CDATA[Qué cuenta como gasto: el perímetro que consume tu top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brevue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nitore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im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entad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li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ueb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rici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aga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git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au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ten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ías.\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ruy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suncione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id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stre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c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or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virtua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o.\n\nRepor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m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p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um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nstru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ma]]></a:t>
            </a:r>
            <a:r>
              <a:rPr lang="en-US" strike="noStrike" sz="2100" spc="0" u="none" cap="none">
                <a:solidFill>
                  <a:srgbClr val="1B2438">
                    <a:alpha val="100000"/>
                  </a:srgbClr>
                </a:solidFill>
                <a:latin typeface="Calibri"/>
              </a:rPr>
              <a:t><![CDAT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echo se consume con más que facturas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fle-top-r01-oa02"/>
              </a:rPr>
              <a:t><![CDATA[Qué cuenta como gasto: el perímetro que consume tu top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9]]></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o lo pagué yo» no significa «no cuent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incip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alv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mpaña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i]]></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gast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stá]]></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u]]></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lcance]]></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cidi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utoriza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impedi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uy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ar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fect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ope]]></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un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t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so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ng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mpatiza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g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i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pectacula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en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sum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ch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pagan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enefi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ú]]></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oler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a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peci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alú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c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echo se consume con más que facturas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fle-top-r01-oa02"/>
              </a:rPr>
              <a:t><![CDATA[Qué cuenta como gasto: el perímetro que consume tu top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9]]></a:t>
            </a:r>
          </a:p>
        </p:txBody>
      </p:sp>
      <p:sp>
        <p:nvSpPr>
          <p:cNvPr id="7" name="" descr=""/>
          <p:cNvSpPr/>
          <p:nvPr/>
        </p:nvSpPr>
        <p:spPr>
          <a:xfrm>
            <a:off x="514350" y="1219200"/>
            <a:ext cx="8115300" cy="16478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erc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secue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mitir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b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construir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utor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u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ot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mpuja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b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al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por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í]]></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omisió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ancionable]]></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depend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b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scipli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istr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O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o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mpañ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g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alad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fle-top-r01-oa02"/>
              </a:rPr>
              <a:t><![CDATA[Qué cuenta como gasto: el perímetro que consume tu top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techo se consume con más que factur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simpatizante coloca, sin cobrar, una lona gigante con el nombre del candidato en una avenida. El tesorero no la registra «porque no se pagó nada». ¿Cuál es el efecto de fiscalización correcto?]]></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 consume tope, porque no salió dinero de ninguna cuenta del candidato.]]></a:t>
            </a:r>
          </a:p>
        </p:txBody>
      </p:sp>
      <p:sp>
        <p:nvSpPr>
          <p:cNvPr id="10" name=""/>
          <p:cNvSpPr txBox="1"/>
          <p:nvPr/>
        </p:nvSpPr>
        <p:spPr>
          <a:xfrm>
            <a:off x="666750" y="334327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sume tope como gasto en especie valuado a precio de mercado, y su omisión puede reconstruirse y sumarse, además de sancionarse la falta de report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fle-top-r01-oa02"/>
              </a:rPr>
              <a:t><![CDATA[Qué cuenta como gasto: el perímetro que consume tu top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9]]></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olo cuenta si el candidato aparece de cuerpo entero en la lona.]]></a:t>
            </a:r>
          </a:p>
        </p:txBody>
      </p:sp>
      <p:sp>
        <p:nvSpPr>
          <p:cNvPr id="8" name=""/>
          <p:cNvSpPr txBox="1"/>
          <p:nvPr/>
        </p:nvSpPr>
        <p:spPr>
          <a:xfrm>
            <a:off x="666750" y="1600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 responsabilidad exclusiva del simpatizante y nunca se imputa a la campañ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ntro del perímetro del gas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fle-top-r01-oa02"/>
              </a:rPr>
              <a:t><![CDATA[Qué cuenta como gasto: el perímetro que consume tu top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Efectivo, especie y medios: tres corrientes que consumen el mismo techo.]]></a:t>
            </a:r>
          </a:p>
        </p:txBody>
      </p:sp>
      <p:sp>
        <p:nvSpPr>
          <p:cNvPr id="9" name=""/>
          <p:cNvSpPr txBox="1"/>
          <p:nvPr/>
        </p:nvSpPr>
        <p:spPr>
          <a:xfrm>
            <a:off x="514350" y="22002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gasto en efectivo se respalda con factura; el en especie se valúa a precio de mercado; el tiempo en radio y televisión y la vía pública se computan con parámetros y presunciones de la autoridad. Todas las corrientes restan del mismo top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fle-top-r01-oa02"/>
              </a:rPr>
              <a:t><![CDATA[Qué cuenta como gasto: el perímetro que consume tu top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techo se consume con más que factur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 gasto de campaña no se registra en el libro, sencillamente no existe y no consume el tope de la candidatur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fle-top-r01-oa02"/>
              </a:rPr>
              <a:t><![CDATA[Qué cuenta como gasto: el perímetro que consume tu top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frases sobre qué cuenta como gasto. Localiza la incorrecta:]]></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s aportaciones en especie se valúan a precio de mercado y computan dentro del tope.]]></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tiempo en radio y televisión y la propaganda en vía pública se consideran gasto de campaña.]]></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 gasto que no aparece en los reportes no puede ser reconstruido ni imputado a la candidatu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fle-top-r01-oa02"/>
              </a:rPr>
              <a:t><![CDATA[Qué cuenta como gasto: el perímetro que consume tu top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9]]></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olerar propaganda beneficiosa hecha por un tercero puede volverla imputable a la campañ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fle-top-r01-oa02"/>
              </a:rPr>
              <a:t><![CDATA[Qué cuenta como gasto: el perímetro que consume tu top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una campaña real o cercana: ¿qué aportaciones «gratuitas» (espacios prestados, diseño, transporte, lonas de simpatizantes) se están quedando fuera del registro? ¿Cómo las valuarías a precio de mercado para no subestimar el techo consumido?]]></a:t>
            </a:r>
          </a:p>
        </p:txBody>
      </p:sp>
      <p:sp>
        <p:nvSpPr>
          <p:cNvPr id="9" name=""/>
          <p:cNvSpPr txBox="1"/>
          <p:nvPr/>
        </p:nvSpPr>
        <p:spPr>
          <a:xfrm>
            <a:off x="514350" y="33813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Toda ventaja recibida sin pago es gasto en especie; si no se valúa y registra, la autoridad lo hará por ti y lo sumará.]]></a:t>
            </a:r>
          </a:p>
        </p:txBody>
      </p:sp>
      <p:sp>
        <p:nvSpPr>
          <p:cNvPr id="10" name=""/>
          <p:cNvSpPr txBox="1"/>
          <p:nvPr/>
        </p:nvSpPr>
        <p:spPr>
          <a:xfrm>
            <a:off x="514350" y="4086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el perímetro del gas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fle-top-r01-oa02"/>
              </a:rPr>
              <a:t><![CDATA[Qué cuenta como gasto: el perímetro que consume tu top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sabes qué consume el tope más allá del dinero desembolsado y por qué omitir no exime. La siguiente lección aterriza cómo documentar el gasto para sostenerlo ante la autoridad.]]></a:t>
            </a:r>
          </a:p>
        </p:txBody>
      </p:sp>
      <p:sp>
        <p:nvSpPr>
          <p:cNvPr id="10"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cuerda: efectivo, especie, medios y vía pública restan del mismo techo; el gasto omitido se reconstruye y se suma, y la falta de reporte se sanciona apart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comprob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fle-top-r01-oa02"/>
              </a:rPr>
              <a:t><![CDATA[Qué cuenta como gasto: el perímetro que consume tu top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l perímetro claro, la batalla se gana en la ]]></a:t>
            </a:r>
            <a:r>
              <a:rPr lang="en-US" b="1" strike="noStrike" sz="2100" spc="0" u="none" cap="none">
                <a:solidFill>
                  <a:srgbClr val="1B2438">
                    <a:alpha val="100000"/>
                  </a:srgbClr>
                </a:solidFill>
                <a:latin typeface="Calibri"/>
              </a:rPr>
              <a:t><![CDATA[documentación]]></a:t>
            </a:r>
            <a:r>
              <a:rPr lang="en-US" strike="noStrike" sz="2100" spc="0" u="none" cap="none">
                <a:solidFill>
                  <a:srgbClr val="1B2438">
                    <a:alpha val="100000"/>
                  </a:srgbClr>
                </a:solidFill>
                <a:latin typeface="Calibri"/>
              </a:rPr>
              <a:t><![CDATA[: no basta con gastar dentro del tope, hay que poder ]]></a:t>
            </a:r>
            <a:r>
              <a:rPr lang="en-US" b="1" strike="noStrike" sz="2100" spc="0" u="none" cap="none">
                <a:solidFill>
                  <a:srgbClr val="1B2438">
                    <a:alpha val="100000"/>
                  </a:srgbClr>
                </a:solidFill>
                <a:latin typeface="Calibri"/>
              </a:rPr>
              <a:t><![CDATA[probarlo]]></a:t>
            </a:r>
            <a:r>
              <a:rPr lang="en-US" strike="noStrike" sz="2100" spc="0" u="none" cap="none">
                <a:solidFill>
                  <a:srgbClr val="1B2438">
                    <a:alpha val="100000"/>
                  </a:srgbClr>
                </a:solidFill>
                <a:latin typeface="Calibri"/>
              </a:rPr>
              <a:t><![CDATA[ con comprobantes que vinculen el gasto con la campaña y con la cuenta correcta. La próxima lección baja a la práctica cómo se arma el expediente que sostiene cada peso reportado frente a un dictame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2026-10-24T07:18:53Z</dcterms:created>
  <dcterms:modified xsi:type="dcterms:W3CDTF">2026-10-24T07:18:53Z</dcterms:modified>
  <dc:title>Qué cuenta como gasto: el perímetro que consume tu tope</dc:title>
  <dc:description>Presentación editable del OA «Qué cuenta como gasto: el perímetro que consume tu tope». Enlace: https://politica.lumbre.lat/object/fle-top-r01-oa02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