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map-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es de mover una pieza, ver el tablero completo»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es de mover una pieza, ver el tablero completo»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es de mover una pieza, ver el tablero completo»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es de mover una pieza, ver el tablero completo»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es de mover una pieza, ver el tablero completo»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imitarse a los actores formales (alcalde y cabildo) e ignorar informales decisivos: la dirigencia vecinal, la oposición que puede agitar la protesta y el medio local que forma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nombra el error exacto: confundir poder formal con poder real. La 1 es un problema técnico, no de mapeo. La 3 añade un formal más, pero el vacío grave es informal. La 4 es una conversación obvia que no corrige la ceguera estructural del m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irector ve el organigrama (los dos formales) pero no el tablero. En un conflicto territorial, los informales —dirigentes vecinales que movilizan, medios que escalan, la oposición que capitaliza el descontento— suelen definir si el alcalde y el cabildo pueden votar a favor sin costo político. Ignorarlos es negociar con los aus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np-map-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confunde el organigrama con el poder. El mapa completo requiere las dos listas —quien decide y quien el que decide escucha—. Los informales ponen la agenda, moldean la interpretación y pueden hacer caro o barato el voto del formal. Un mapeo que ignora a quien influye sin cargo ve dos terceras partes del tablero y opera con anteo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formales deciden, pero dentro de una caja de opciones que definen actores informales sin cargo: asesores, líderes sociales, medios, financiadores, familiares. La decisión rara vez cae limpia en quien la rubrica, porque el costo de desairar a un informal suele pesar sobre el formal. Hablar solo con quien firma es negociar con los aus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Conviene empezar por los que firman y dejar los informales solo si se vuelven un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1 distingue organigrama y poder, la 2 describe la influencia informal y la 3 la prueba de la sorpresa: ninguna admite esperar. La 4 sí, y por eso falla, porque relegar a los informales a un plan B garantiza descubrirlos cuando ya son crisis; el mapeo honesto los incluye de en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rase 4 es el error: esperar a que los informales «se vuelvan un problema» es exactamente negociar tarde y a la defensiva. El informal decisivo —la dirigencia que moviliza, el medio que escala— se mapea y se conversa desde antes, no cuando ya tumbó el acuerdo. Reaccionar ante quien se ignoró a propósito cuesta el do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oge una decisión pública que te toque cerca (un proyecto, un nombramiento, un presupuesto, una reforma local). Levanta el inventario de dos columnas: **formales** (quién autoriza, dictamina, vota, firma, ejecuta —copia del procedimiento, no de memoria) e **informales** (a quién escucha quien decide, quién le pone la agenda, quién le puede costar caro desairarlo: calle, medios, dinero, partido). En cada nombre anota si lo has hablado, lo planeas o lo has ignorado. Busca tu prueba de sorpresa: ¿apareció alguien que no habías considerado? Ese suele ser el actor que rompe el mapa. Cierra respondiendo: ¿a qué informal estás tratando como si no existiera, y qué te costará seguir a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map-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ver 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map-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ver el tablero»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5174" r:id="rId1"/>
    <p:sldLayoutId id="2481835175" r:id="rId2"/>
    <p:sldLayoutId id="2481835176" r:id="rId3"/>
    <p:sldLayoutId id="248183517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488f0b905782bcf63ff002523bb9514c7389141b9e3f0bf1.jpg"/>
  <Relationship Id="rId3" Type="http://schemas.openxmlformats.org/officeDocument/2006/relationships/hyperlink" Target="https://politica.lumbre.lat/object/np-map-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able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rganigra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to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orm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forma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np-map-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n una decisión pública a los actores formales —los que aparecen en el procedimiento— de los informales —los que influyen sin cargo—, y levantar un primer mapa completo de quién toca la pieza antes de mover la prop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o error costoso en política nace de leer el organigrama y creer que ese es el poder. Esta lección enseña a separar actores formales —quienes deciden, firman y votan por el reglamento— de informales —quienes influyen sin cargo: asesores, líderes sociales, empresarios, medios, familiares—. Trabaja cómo listar sin sesgo, por qué la decisión real rara vez cae en quien la rubrica, y el costo de ignorar a quien no firma pero puede vetar. Es el primer paso para dejar de negociar a ciega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ctores formales · actores informales · organigrama contra poder real · quién influye sin cargo · mapeo inici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de mover una pieza, ver el tablero complet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goci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quivocad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u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it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mb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í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n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gani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inc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de mover una pieza, ver el tablero complet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n\n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on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mal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gítimo]]></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l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luy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l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c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il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t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bi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as]]></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oj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de mover una pieza, ver el tablero complet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z]]></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mp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ubri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n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sibil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i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i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i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j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l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pre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en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i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bl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uch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de mover una pieza, ver el tablero complet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n\nMap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ip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st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sg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z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mo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z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v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p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brestim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oc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ítul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bestim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l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en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i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rprend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ide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r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e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firm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eg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de mover una pieza, ver el tablero complet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1]]></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vantar un primer mapa sin gafa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cre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vent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ici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ormal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cedimient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ri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tami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jecu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p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m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vent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formal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fluye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u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e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ar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aira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d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n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de mover una pieza, ver el tablero complet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1]]></a:t>
            </a:r>
          </a:p>
        </p:txBody>
      </p:sp>
      <p:sp>
        <p:nvSpPr>
          <p:cNvPr id="7" name="" descr=""/>
          <p:cNvSpPr/>
          <p:nvPr/>
        </p:nvSpPr>
        <p:spPr>
          <a:xfrm>
            <a:off x="514350" y="1219200"/>
            <a:ext cx="8115300" cy="22764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alta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al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fec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lencio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uardia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v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at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ueb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orpres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luy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bí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s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uélve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s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rpr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ñ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pe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juic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rre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p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orr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ig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ers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p>
        </p:txBody>
      </p:sp>
      <p:sp>
        <p:nvSpPr>
          <p:cNvPr id="10" name=""/>
          <p:cNvSpPr txBox="1"/>
          <p:nvPr/>
        </p:nvSpPr>
        <p:spPr>
          <a:xfrm>
            <a:off x="685800" y="3105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l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ntes de mover una pieza, ver el tablero complet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dependencia quiere instalar una planta de tratamiento en una colonia. El director afirma que solo debe convencer al alcalde (quien autoriza el presupuesto) y al cabildo (que vota). ¿Cuál es el principal error de su mapa de actor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calcular bien el costo de la planta, que puede superar lo que aprueba el presupuesto.]]></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imitarse a los actores formales (alcalde y cabildo) e ignorar informales decisivos: la dirigencia vecinal, la oposición que puede agitar la protesta y el medio local que forma opin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haber pedido antes una consulta formal a la secretaría de medio ambiente, que es otro actor del procedimient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haber conversado con el alcalde sobre sus preferencias de diseño técnico de la plan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listas: el organigrama y el tablero re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Formales firman; informales definen la caja de opciones.]]></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formales deciden dentro de un margen que otros delinean: agenda, datos y costos de desairar.]]></a:t>
            </a:r>
          </a:p>
        </p:txBody>
      </p:sp>
      <p:sp>
        <p:nvSpPr>
          <p:cNvPr id="10"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2828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Un buen mapa sorprende: si no hay nombres nuevos, son prejuicios.]]></a:t>
            </a:r>
          </a:p>
        </p:txBody>
      </p:sp>
      <p:sp>
        <p:nvSpPr>
          <p:cNvPr id="12" name=""/>
          <p:cNvSpPr txBox="1"/>
          <p:nvPr/>
        </p:nvSpPr>
        <p:spPr>
          <a:xfrm>
            <a:off x="514350" y="35242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esgo típico sobrestima al que tiene título y subestima al que influye en silenc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ntes de mover una pieza, ver el tablero comple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decisión pública, la lista de actores formales del procedimiento es suficiente para saber con quién hay que habl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actores formales e informales.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organigrama muestra el poder formal, no necesariamente el poder real de una decisió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informales influyen sin cargo: ponen la agenda y definen la caja de opcione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mapa de actores no tiene ninguna sorpresa, probablemente reafirma prejuici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viene empezar por los que firman y dejar los informales solo si se vuelven un proble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og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úbl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o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er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yec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mbramie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supue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for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c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van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ventar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lumna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forma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utoriz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ctami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o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r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jecu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p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cedimie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mor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informa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uch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gen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st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airar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l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1]]></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di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n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ti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mb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o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bl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lane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gnor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us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ueb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rpre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pareció]]></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gui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b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sider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e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omp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p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ondie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form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at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istie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stará]]></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gu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sí?]]></a:t>
            </a:r>
          </a:p>
        </p:txBody>
      </p:sp>
      <p:sp>
        <p:nvSpPr>
          <p:cNvPr id="8" name=""/>
          <p:cNvSpPr txBox="1"/>
          <p:nvPr/>
        </p:nvSpPr>
        <p:spPr>
          <a:xfrm>
            <a:off x="514350" y="3400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preguntes «quién decide», pregunta «a quién escucha el que decide y quién puede hacerle caro decidir».]]></a:t>
            </a:r>
          </a:p>
        </p:txBody>
      </p:sp>
      <p:sp>
        <p:nvSpPr>
          <p:cNvPr id="9" name=""/>
          <p:cNvSpPr txBox="1"/>
          <p:nvPr/>
        </p:nvSpPr>
        <p:spPr>
          <a:xfrm>
            <a:off x="514350" y="4105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ver el table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actores formales de informales, sabes que el organigrama no es el poder y levantas un mapa inicial con prueba de sorpresa. La siguiente lección (r01-oa02) profundiza en los informales: cómo detectar a los influyentes ocultos, los que tienen veto sin tener voto y los círculos de poder que no aparecen en ningún documen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ver el table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se habla con quien decide y con quien el que decide escucha; si tu mapa no sorprende, reafirmas prejuicios, y relegar a los informales a un plan B es descubrirlos cuando ya son crisi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1-oa01"/>
              </a:rPr>
              <a:t><![CDATA[El tablero no es el organigrama: actores formales e inform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eparaste el organigrama del tablero y sabes que hay dos listas, no una. Pero el mapa inicial que levantaste es aún tosco: anotaste los informales genéricamente («los medios», «los vecinos», «el partido»), y eso no basta, porque ]]></a:t>
            </a:r>
            <a:r>
              <a:rPr lang="en-US" b="1" strike="noStrike" sz="2100" spc="0" u="none" cap="none">
                <a:solidFill>
                  <a:srgbClr val="1B2438">
                    <a:alpha val="100000"/>
                  </a:srgbClr>
                </a:solidFill>
                <a:latin typeface="Calibri"/>
              </a:rPr>
              <a:t><![CDATA[influir]]></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poder vetar]]></a:t>
            </a:r>
            <a:r>
              <a:rPr lang="en-US" strike="noStrike" sz="2100" spc="0" u="none" cap="none">
                <a:solidFill>
                  <a:srgbClr val="1B2438">
                    <a:alpha val="100000"/>
                  </a:srgbClr>
                </a:solidFill>
                <a:latin typeface="Calibri"/>
              </a:rPr>
              <a:t><![CDATA[ son fuerzas distintas que no se ven en ningún documento. Las próximas lecciones afinan la mirada: primero, cómo rastrear a los influyentes ocultos y a quienes pueden frenar sin tener voto (r01-oa02); después, cómo ordenar a todos en una ]]></a:t>
            </a:r>
            <a:r>
              <a:rPr lang="en-US" b="1" strike="noStrike" sz="2100" spc="0" u="none" cap="none">
                <a:solidFill>
                  <a:srgbClr val="1B2438">
                    <a:alpha val="100000"/>
                  </a:srgbClr>
                </a:solidFill>
                <a:latin typeface="Calibri"/>
              </a:rPr>
              <a:t><![CDATA[matriz de poder e interés]]></a:t>
            </a:r>
            <a:r>
              <a:rPr lang="en-US" strike="noStrike" sz="2100" spc="0" u="none" cap="none">
                <a:solidFill>
                  <a:srgbClr val="1B2438">
                    <a:alpha val="100000"/>
                  </a:srgbClr>
                </a:solidFill>
                <a:latin typeface="Calibri"/>
              </a:rPr>
              <a:t><![CDATA[ para decidir a quién atender primero (r02). Antes de elegir batallas, hay que saber con certeza quién tiene qué.]]></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2026-10-24T05:15:01Z</dcterms:created>
  <dcterms:modified xsi:type="dcterms:W3CDTF">2026-10-24T05:15:01Z</dcterms:modified>
  <dc:title>El tablero no es el organigrama: actores formales e informales</dc:title>
  <dc:description>Presentación editable del OA «El tablero no es el organigrama: actores formales e informales». Enlace: https://politica.lumbre.lat/object/np-map-r01-oa01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