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Eduardo Becerra M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np-map-r01-oa02]]></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Eduardo Becerra M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np-map-r01-oa02]]></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np-map-r01-oa02]]></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pregunta no es quién opina, sino quién puede frenar» (2 de 7).]]></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pregunta no es quién opina, sino quién puede frenar» (3 de 7).]]></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pregunta no es quién opina, sino quién puede frenar» (4 de 7).]]></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pregunta no es quién opina, sino quién puede frenar» (5 de 7).]]></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pregunta no es quién opina, sino quién puede frenar» (6 de 7).]]></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pregunta no es quién opina, sino quién puede frenar» (7 de 7).]]></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e se mapeó a partir de «quién está a favor» y no de «quién puede frenar»: quedan sin nombrar el umbral ambiental, la comunidad con derecho al agua y al bloqueador pasivo dentro del propio part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2 señala el sesgo real: mapear afectos en vez de capacidad de bloqueo. La 1 agrava el error (más amigos no ven el veto). La 3 es falsa: el gobernador ya está implícito y no es la ausencia grave. La 4 es falsa y contradice el curso: los informales y los vetos ocultos se pueden y deben rastre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mapa se construyó buscando confirmación (aliados) y no riesgos (vetos). Un corredor industrial cruza casi siempre umbrales —impacto ambiental, derecho al agua de comunidades, tierra ejidal— cuyo guardián no está «en contra», pero puede pararlo en un punto de trámite. Y el bloqueador pasivo interno del propio partido es el veto que nadie apunta y más entierra proyec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np-map-r01-oa02]]></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visual del OA (escenas en orden). Enlace: https://politica.lumbre.lat/object/np-map-r01-oa02]]></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O: confunde mapear con hacer amigos. El sesgo de acercarse a quien confirma deja ciego ante quien puede dar un no costoso. Un mapa correcto inquieta porque incluye condiciones duras y vetos incómodos. Buscar «al que preferirías no encontrar» no es pesimismo, es la única forma de no estrellarte contra el primer bloqueo que no viste ven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Un mapa hecho solo de aliados revela que se construyó buscando confirmación, no riesgos. El mapa de actores es un radar de riesgos, no un termómetro de afectos: su utilidad está en nombrar a quien puede frenar, incluidos los vetos ocultos, los guardianes de umbral y el bloqueador pasivo interno. Que todos sean simpáticos es la señal más clara de que falta la parte que decide si sobreviv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np-map-r01-oa0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D) Si tu lista de actores está llena de aliados, es señal de que el mapa está bien termin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1 distingue influencia de bloqueo, la 2 describe al guardián de umbral y la 3 al veto pasivo: las tres son el meollo de la lección. Solo la 4 falla, porque toma la ceguera cómoda (todo amigos) como prueba de rigor, cuando es la bandera roja de que falta el radar de riesg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rase 4 es el error invertido: una lista de puros aliados es el síntoma de un mapa incompleto, construido buscando confirmación y no riesgos. La utilidad del mapeo está justamente en destapar vetos —el guardián de umbral, el círculo íntimo, el bloqueador pasivo— que son incómodos por naturaleza. Si nada te inquieta, no terminaste: apenas empeza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np-map-r01-oa0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Detective de errores» (2 de 2).]]></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Retoma el mapa de actores que levantaste en la lección anterior (la decisión pública que elegiste). Ahora pásalo por el radar de riesgos, no de afectos. (1) Clasifica cada nombre: ¿**influye**, ¿**puede vetar** o ¿**moviliza**? Verás que unos pocos concentran el poder de frenar. (2) Aplica las tres preguntas incómodas: ¿qué haría que alguien se opusiera activamente?, ¿a quién le basta quedarse quieto para que yo pierda?, ¿qué permiso o regla de otro nivel puedo cruzar sin querer? (3) Señala el **bloqueador pasivo**: ¿quién, dentro de tu propio bando, no pelea pero tampoco te empuja? (4) Escribe el nombre que **preferirías no tener que negociar** y una acción temprana para hablar con él antes de que sea tarde. Si tu lista quedó igual de cómoda que antes, el ejercicio no termin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np-map-r01-oa02]]></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flexión» (2 de 3).]]></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flexión» (3 de 3).]]></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ckpoint: destapar el veto ocul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6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np-map-r01-oa02]]></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ckpoint: destapar el veto oculto»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35173" r:id="rId1"/>
    <p:sldLayoutId id="2481835174" r:id="rId2"/>
    <p:sldLayoutId id="2481835175" r:id="rId3"/>
    <p:sldLayoutId id="2481835176"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a439dc8d793bd2475cb75b8ed227184b20948fb3cabab6dd1.jpg"/>
  <Relationship Id="rId3" Type="http://schemas.openxmlformats.org/officeDocument/2006/relationships/hyperlink" Target="https://politica.lumbre.lat/object/np-map-r01-oa02"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a439dc8d793bd2475cb75b8ed227184b20948fb3cabab6dd2.jpg"/>
  <Relationship Id="rId3" Type="http://schemas.openxmlformats.org/officeDocument/2006/relationships/hyperlink" Target="https://politica.lumbre.lat/object/np-map-r01-oa02" TargetMode="External"/>
  <Relationship Id="rId4"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map-r01-oa02"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map-r01-oa02"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map-r01-oa02"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map-r01-oa02"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map-r01-oa02"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map-r01-oa02"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map-r01-oa02"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map-r01-oa02"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map-r01-oa02"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map-r01-oa02"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map-r01-oa02"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map-r01-oa02"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map-r01-oa02"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map-r01-oa02"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map-r01-oa02"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map-r01-oa02"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map-r01-oa02"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map-r01-oa02"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map-r01-oa02"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map-r01-oa02"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map-r01-oa02"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map-r01-oa02"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L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n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firman]]></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er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uede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vetar:]]></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rastre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influyente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ocult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írcul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Eduardo Becerra Mor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np-map-r01-oa02"/>
              </a:rPr>
              <a:t><![CDATA[Ver el OA en politica.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oder]]></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Eduardo Becerra Mor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np-map-r01-oa02"/>
              </a:rPr>
              <a:t><![CDATA[Ver el OA en politica.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map-r01-oa02"/>
              </a:rPr>
              <a:t><![CDATA[Los que no firman pero pueden vetar: rastrear influyentes ocultos y círculos de po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2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tectar, más allá de los nombres evidentes, a los actores que pueden bloquear una decisión sin tener voto formal —vetos ocultos, círculos de confianza y guardianes de umbral— y distinguir su capacidad de influir de su capacidad de frena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map-r01-oa02"/>
              </a:rPr>
              <a:t><![CDATA[Los que no firman pero pueden vetar: rastrear influyentes ocultos y círculos de po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2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aber que existen actores informales es una cosa; encontrar a los que de verdad pueden frenarte es otra. Esta lección enseña a rastrear el poder oculto: quién tiene veto sin tener voto, quién está en el círculo de confianza del que decide y quién vigila un umbral que no se puede saltar. Trabaja la diferencia entre influencia y capacidad de bloqueo, las preguntas para destapar vetos silenciosos y el error de mapear solo a los amigables. Un mapa útil es el que te incomoda.]]></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Eduardo Becerra Mor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map-r01-oa02"/>
              </a:rPr>
              <a:t><![CDATA[Los que no firman pero pueden vetar: rastrear influyentes ocultos y círculos de po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24]]></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veto sin voto · círculo de confianza · guardianes de umbral · influencia contra bloqueo · destapar vetos silencioso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pregunta no es quién opina, sino quién puede frenar · 1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map-r01-oa02"/>
              </a:rPr>
              <a:t><![CDATA[Los que no firman pero pueden vetar: rastrear influyentes ocultos y círculos de po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24]]></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vanta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o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ti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form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ies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uev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lena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ap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gent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fluy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istingui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ié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fluy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ié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ue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bloquear]]></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s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en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c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rede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gun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m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t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i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t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paga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uz]]></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fundir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perdi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en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pi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e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gu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rde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p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é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mpor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ié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ue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vita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ase,]]></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un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eng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ot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s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ro.\n\n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cul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el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m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rm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guardiá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pregunta no es quién opina, sino quién puede frenar · 2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map-r01-oa02"/>
              </a:rPr>
              <a:t><![CDATA[Los que no firman pero pueden vetar: rastrear influyentes ocultos y círculos de po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24]]></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mbral]]></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gu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y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rrito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ruz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n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tor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mbient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ibu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un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ueñ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mi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ye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r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ámit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írcul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fianz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so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ínti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po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ses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istór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are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ngú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y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áni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cli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rm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ovilizador]]></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r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gent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ll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ten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edios]]></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paz]]></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vert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bstra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ector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cre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art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asg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ode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tá]]></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a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í,]]></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i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ode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a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stoso]]></a:t>
            </a:r>
            <a:r>
              <a:rPr lang="en-US" strike="noStrike" sz="2100" spc="0" u="none" cap="none">
                <a:solidFill>
                  <a:srgbClr val="1B2438">
                    <a:alpha val="100000"/>
                  </a:srgbClr>
                </a:solidFill>
                <a:latin typeface="Calibri"/>
              </a:rPr>
              <a:t><![CDAT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pregunta no es quién opina, sino quién puede frenar · 3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map-r01-oa02"/>
              </a:rPr>
              <a:t><![CDATA[Los que no firman pero pueden vetar: rastrear influyentes ocultos y círculos de po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24]]></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tap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ig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c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gun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ptimis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vi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r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p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cómod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endrí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asa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ar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erson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pusier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ctivament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é]]></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ganarí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e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c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teré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er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e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ldad.]]></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ié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bas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dar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ie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ar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ier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loquea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siv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le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yu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bestima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é]]></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pregunta no es quién opina, sino quién puede frenar · 4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map-r01-oa02"/>
              </a:rPr>
              <a:t><![CDATA[Los que no firman pero pueden vetar: rastrear influyentes ocultos y círculos de po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24]]></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trámit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ermis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g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tr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iv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ue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ruza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r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h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v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uardia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mbr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di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pe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ren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gu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é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v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struy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p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mig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rel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m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nir.\n\n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s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ómo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omper:]]></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apea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ol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migables]]></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um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ercar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fir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ejar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como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p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or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pregunta no es quién opina, sino quién puede frenar · 5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map-r01-oa02"/>
              </a:rPr>
              <a:t><![CDATA[Los que no firman pero pueden vetar: rastrear influyentes ocultos y círculos de po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24]]></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rmóme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fec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ada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iesgos]]></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p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rre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ono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quiet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cluy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mb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ferirí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n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goci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son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ndrá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di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u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ligará]]></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v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i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tenci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rmin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p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en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mpeza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l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ustam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breviv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Busc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eferirí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contrar]]></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i]]></a:t>
            </a:r>
          </a:p>
        </p:txBody>
      </p:sp>
      <p:sp>
        <p:nvSpPr>
          <p:cNvPr id="8" name=""/>
          <p:cNvSpPr txBox="1"/>
          <p:nvPr/>
        </p:nvSpPr>
        <p:spPr>
          <a:xfrm>
            <a:off x="514350" y="35242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emp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cesi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n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st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pregunta no es quién opina, sino quién puede frenar · 6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map-r01-oa02"/>
              </a:rPr>
              <a:t><![CDATA[Los que no firman pero pueden vetar: rastrear influyentes ocultos y círculos de po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24]]></a:t>
            </a:r>
          </a:p>
        </p:txBody>
      </p:sp>
      <p:sp>
        <p:nvSpPr>
          <p:cNvPr id="7" name="" descr=""/>
          <p:cNvSpPr/>
          <p:nvPr/>
        </p:nvSpPr>
        <p:spPr>
          <a:xfrm>
            <a:off x="514350" y="1219200"/>
            <a:ext cx="8115300" cy="26765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6765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tres clases de poder oculto que hay que nombrar]]></a:t>
            </a:r>
          </a:p>
        </p:txBody>
      </p:sp>
      <p:sp>
        <p:nvSpPr>
          <p:cNvPr id="10" name=""/>
          <p:cNvSpPr txBox="1"/>
          <p:nvPr/>
        </p:nvSpPr>
        <p:spPr>
          <a:xfrm>
            <a:off x="685800" y="161925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ap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úti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lasific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o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ume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arc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u]]></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is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é]]></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ip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de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ien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ct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r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gestio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istint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Un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l]]></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influye]]></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mbi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mbie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um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rgument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ersu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vien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ener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opi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er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u]]></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usenci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tiene.]]></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o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l]]></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qu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ued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vetar]]></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ci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av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er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ue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ren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mbr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eg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ermis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bloque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rámi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versa]]></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antes]]></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r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spué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rá]]></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ar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r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Tre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l]]></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qu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moviliza]]></a:t>
            </a:r>
            <a:r>
              <a:rPr lang="en-US" strike="noStrike" sz="2000" spc="0" u="none" cap="none">
                <a:solidFill>
                  <a:srgbClr val="1B2438">
                    <a:alpha val="100000"/>
                  </a:srgbClr>
                </a:solidFill>
                <a:latin typeface="Calibri"/>
              </a:rPr>
              <a:t><![CDAT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pregunta no es quién opina, sino quién puede frenar · 7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map-r01-oa02"/>
              </a:rPr>
              <a:t><![CDATA[Los que no firman pero pueden vetar: rastrear influyentes ocultos y círculos de po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24]]></a:t>
            </a:r>
          </a:p>
        </p:txBody>
      </p:sp>
      <p:sp>
        <p:nvSpPr>
          <p:cNvPr id="7" name="" descr=""/>
          <p:cNvSpPr/>
          <p:nvPr/>
        </p:nvSpPr>
        <p:spPr>
          <a:xfrm>
            <a:off x="514350" y="1219200"/>
            <a:ext cx="8115300" cy="22764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2764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vier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sconten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ll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ev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s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ector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gnorar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gestio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ech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isibl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omes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ivad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ueb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onestidad:]]></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u]]></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is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ncluy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en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ct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uy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et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refiere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n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tener]]></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qu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negociar]]></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tá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apean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mig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iesg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bloquead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siv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ele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er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yu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e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si]]></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adi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pun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á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cuerd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tierr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map-r01-oa02"/>
              </a:rPr>
              <a:t><![CDATA[Los que no firman pero pueden vetar: rastrear influyentes ocultos y círculos de po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2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pregunta no es quién opina, sino quién puede frenar]]></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gobernador impulsa un corredor industrial y su equipo mapeó a los aliados: presidentes municipales favorables, empresarios entusiastas y legisladores amigos. Todo parece listo. ¿Qué vacío metodológico hace riesgoso el mapa?]]></a:t>
            </a:r>
          </a:p>
        </p:txBody>
      </p:sp>
      <p:sp>
        <p:nvSpPr>
          <p:cNvPr id="9" name=""/>
          <p:cNvSpPr txBox="1"/>
          <p:nvPr/>
        </p:nvSpPr>
        <p:spPr>
          <a:xfrm>
            <a:off x="666750" y="29813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faltan más aliados: mientras más actores favorables se sumen a la lista, más sólido será el respaldo público del corredo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map-r01-oa02"/>
              </a:rPr>
              <a:t><![CDATA[Los que no firman pero pueden vetar: rastrear influyentes ocultos y círculos de po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24]]></a:t>
            </a:r>
          </a:p>
        </p:txBody>
      </p:sp>
      <p:sp>
        <p:nvSpPr>
          <p:cNvPr id="7" name=""/>
          <p:cNvSpPr txBox="1"/>
          <p:nvPr/>
        </p:nvSpPr>
        <p:spPr>
          <a:xfrm>
            <a:off x="666750" y="1219200"/>
            <a:ext cx="79629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se mapeó a partir de «quién está a favor» y no de «quién puede frenar»: quedan sin nombrar el umbral ambiental, la comunidad con derecho al agua y al bloqueador pasivo dentro del propio partido.]]></a:t>
            </a:r>
          </a:p>
        </p:txBody>
      </p:sp>
      <p:sp>
        <p:nvSpPr>
          <p:cNvPr id="8" name=""/>
          <p:cNvSpPr txBox="1"/>
          <p:nvPr/>
        </p:nvSpPr>
        <p:spPr>
          <a:xfrm>
            <a:off x="666750" y="25431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no se incluyó al gobernador mismo, que es el actor formal más importante del proyecto.]]></a:t>
            </a:r>
          </a:p>
        </p:txBody>
      </p:sp>
      <p:sp>
        <p:nvSpPr>
          <p:cNvPr id="9" name=""/>
          <p:cNvSpPr txBox="1"/>
          <p:nvPr/>
        </p:nvSpPr>
        <p:spPr>
          <a:xfrm>
            <a:off x="666750" y="32385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el mapa debería limitarse a los actores formales, porque los informales por definición no se pueden identificar con rigo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Influir, vetar, movilizar: tres poderes que se gestionan distint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map-r01-oa02"/>
              </a:rPr>
              <a:t><![CDATA[Los que no firman pero pueden vetar: rastrear influyentes ocultos y círculos de po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2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Escena 1]]></a:t>
            </a:r>
          </a:p>
        </p:txBody>
      </p:sp>
      <p:sp>
        <p:nvSpPr>
          <p:cNvPr id="8" name=""/>
          <p:cNvSpPr txBox="1"/>
          <p:nvPr/>
        </p:nvSpPr>
        <p:spPr>
          <a:xfrm>
            <a:off x="514350" y="14954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72033">
                    <a:alpha val="100000"/>
                  </a:srgbClr>
                </a:solidFill>
                <a:latin typeface="Calibri"/>
              </a:rPr>
              <a:t><![CDATA[No basta quién opina; importa quién puede apagar la luz.]]></a:t>
            </a:r>
          </a:p>
        </p:txBody>
      </p:sp>
      <p:sp>
        <p:nvSpPr>
          <p:cNvPr id="9" name=""/>
          <p:cNvSpPr txBox="1"/>
          <p:nvPr/>
        </p:nvSpPr>
        <p:spPr>
          <a:xfrm>
            <a:off x="514350" y="18669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pregunta que ordena el mapa no es quién está a favor, sino quién puede frenar aunque no vote.]]></a:t>
            </a:r>
          </a:p>
        </p:txBody>
      </p:sp>
      <p:sp>
        <p:nvSpPr>
          <p:cNvPr id="10" name=""/>
          <p:cNvSpPr txBox="1"/>
          <p:nvPr/>
        </p:nvSpPr>
        <p:spPr>
          <a:xfrm>
            <a:off x="514350" y="2552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Escena 2]]></a:t>
            </a:r>
          </a:p>
        </p:txBody>
      </p:sp>
      <p:sp>
        <p:nvSpPr>
          <p:cNvPr id="11" name=""/>
          <p:cNvSpPr txBox="1"/>
          <p:nvPr/>
        </p:nvSpPr>
        <p:spPr>
          <a:xfrm>
            <a:off x="514350" y="2828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72033">
                    <a:alpha val="100000"/>
                  </a:srgbClr>
                </a:solidFill>
                <a:latin typeface="Calibri"/>
              </a:rPr>
              <a:t><![CDATA[El círculo de confianza no aparece en el acta, pero pesa en la firma.]]></a:t>
            </a:r>
          </a:p>
        </p:txBody>
      </p:sp>
      <p:sp>
        <p:nvSpPr>
          <p:cNvPr id="12" name=""/>
          <p:cNvSpPr txBox="1"/>
          <p:nvPr/>
        </p:nvSpPr>
        <p:spPr>
          <a:xfrm>
            <a:off x="514350" y="35242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Guardar el umbral, inclinar el ánimo, o encender la calle: poderes reales sin cargo forma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map-r01-oa02"/>
              </a:rPr>
              <a:t><![CDATA[Los que no firman pero pueden vetar: rastrear influyentes ocultos y círculos de po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2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pregunta no es quién opina, sino quién puede frenar]]></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mapa de actores está completo cuando todos los nombres identificados son aliados potenciales que ven con buenos ojos la decisión.]]></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map-r01-oa02"/>
              </a:rPr>
              <a:t><![CDATA[Los que no firman pero pueden vetar: rastrear influyentes ocultos y círculos de po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2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utocomprobació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atro afirmaciones sobre rastrear el poder oculto. Localiza la incorrecta:]]></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Influir y poder bloquear son capacidades distintas que conviene clasificar por separado.]]></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guardián de un umbral no vota el fondo, pero puede parar el proyecto en un trámite.]]></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bloqueador pasivo, que no pelea pero no ayuda, es un veto subestimad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map-r01-oa02"/>
              </a:rPr>
              <a:t><![CDATA[Los que no firman pero pueden vetar: rastrear influyentes ocultos y círculos de po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24]]></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i tu lista de actores está llena de aliados, es señal de que el mapa está bien terminad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map-r01-oa02"/>
              </a:rPr>
              <a:t><![CDATA[Los que no firman pero pueden vetar: rastrear influyentes ocultos y círculos de po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2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utocomprobación]]></a:t>
            </a:r>
          </a:p>
        </p:txBody>
      </p:sp>
      <p:sp>
        <p:nvSpPr>
          <p:cNvPr id="8" name=""/>
          <p:cNvSpPr txBox="1"/>
          <p:nvPr/>
        </p:nvSpPr>
        <p:spPr>
          <a:xfrm>
            <a:off x="514350" y="154305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Retom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map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ctor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evantast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ecció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nterior]]></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cisió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úblic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legist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hor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ásal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or]]></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radar]]></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riesgo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n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fecto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1)]]></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lasific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ad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nombr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t>
            </a:r>
            <a:r>
              <a:rPr lang="en-US" b="1" strike="noStrike" sz="2200" spc="0" u="none" cap="none">
                <a:solidFill>
                  <a:srgbClr val="1B2438">
                    <a:alpha val="100000"/>
                  </a:srgbClr>
                </a:solidFill>
                <a:latin typeface="Calibri"/>
              </a:rPr>
              <a:t><![CDATA[influye]]></a:t>
            </a:r>
            <a:r>
              <a:rPr lang="en-US" strike="noStrike" sz="2200" spc="0" u="none" cap="none">
                <a:solidFill>
                  <a:srgbClr val="1B2438">
                    <a:alpha val="100000"/>
                  </a:srgbClr>
                </a:solidFill>
                <a:latin typeface="Calibri"/>
              </a:rPr>
              <a:t><![CDAT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t>
            </a:r>
            <a:r>
              <a:rPr lang="en-US" b="1" strike="noStrike" sz="2200" spc="0" u="none" cap="none">
                <a:solidFill>
                  <a:srgbClr val="1B2438">
                    <a:alpha val="100000"/>
                  </a:srgbClr>
                </a:solidFill>
                <a:latin typeface="Calibri"/>
              </a:rPr>
              <a:t><![CDATA[puede]]></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vetar]]></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t>
            </a:r>
            <a:r>
              <a:rPr lang="en-US" b="1" strike="noStrike" sz="2200" spc="0" u="none" cap="none">
                <a:solidFill>
                  <a:srgbClr val="1B2438">
                    <a:alpha val="100000"/>
                  </a:srgbClr>
                </a:solidFill>
                <a:latin typeface="Calibri"/>
              </a:rPr>
              <a:t><![CDATA[moviliza]]></a:t>
            </a:r>
            <a:r>
              <a:rPr lang="en-US" strike="noStrike" sz="2200" spc="0" u="none" cap="none">
                <a:solidFill>
                  <a:srgbClr val="1B2438">
                    <a:alpha val="100000"/>
                  </a:srgbClr>
                </a:solidFill>
                <a:latin typeface="Calibri"/>
              </a:rPr>
              <a:t><![CDAT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Verá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uno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oco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ncentra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oder]]></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frenar.]]></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2)]]></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plic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a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r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regunta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incómoda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é]]></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harí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lguie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opusier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ctivament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map-r01-oa02"/>
              </a:rPr>
              <a:t><![CDATA[Los que no firman pero pueden vetar: rastrear influyentes ocultos y círculos de po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24]]></a:t>
            </a:r>
          </a:p>
        </p:txBody>
      </p:sp>
      <p:sp>
        <p:nvSpPr>
          <p:cNvPr id="7" name=""/>
          <p:cNvSpPr txBox="1"/>
          <p:nvPr/>
        </p:nvSpPr>
        <p:spPr>
          <a:xfrm>
            <a:off x="514350" y="121920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ié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bast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edars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iet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ar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y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ierd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é]]></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ermis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reg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otr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nive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ued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ruzar]]></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i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erer?]]></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3)]]></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eña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l]]></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bloqueador]]></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pasivo]]></a:t>
            </a:r>
            <a:r>
              <a:rPr lang="en-US" strike="noStrike" sz="2200" spc="0" u="none" cap="none">
                <a:solidFill>
                  <a:srgbClr val="1B2438">
                    <a:alpha val="100000"/>
                  </a:srgbClr>
                </a:solidFill>
                <a:latin typeface="Calibri"/>
              </a:rPr>
              <a:t><![CDAT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ié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ntr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u]]></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ropi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band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n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ele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er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ampoc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mpuj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4)]]></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scrib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nombr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e]]></a:t>
            </a:r>
            <a:r>
              <a:rPr lang="en-US"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preferirías]]></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no]]></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tener]]></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que]]></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negociar]]></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y]]></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un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cció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empran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ar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hablar]]></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é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nt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e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ar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i]]></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u]]></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ist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edó]]></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igua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p>
        </p:txBody>
      </p:sp>
      <p:sp>
        <p:nvSpPr>
          <p:cNvPr id="8" name=""/>
          <p:cNvSpPr txBox="1"/>
          <p:nvPr/>
        </p:nvSpPr>
        <p:spPr>
          <a:xfrm>
            <a:off x="514350" y="32861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ómod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nt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jercici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n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erminó.]]></a:t>
            </a:r>
          </a:p>
        </p:txBody>
      </p:sp>
      <p:sp>
        <p:nvSpPr>
          <p:cNvPr id="9" name=""/>
          <p:cNvSpPr txBox="1"/>
          <p:nvPr/>
        </p:nvSpPr>
        <p:spPr>
          <a:xfrm>
            <a:off x="514350" y="37528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Cambia la pregunta central: no «¿quién está a favor?», sino «¿quién puede evitar que esto pase aunque no tenga vot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map-r01-oa02"/>
              </a:rPr>
              <a:t><![CDATA[Los que no firman pero pueden vetar: rastrear influyentes ocultos y círculos de po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2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ckpoint: destapar el veto ocult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map-r01-oa02"/>
              </a:rPr>
              <a:t><![CDATA[Los que no firman pero pueden vetar: rastrear influyentes ocultos y círculos de po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2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60% de acierto agregado en las actividades cubiertas.]]></a:t>
            </a:r>
          </a:p>
        </p:txBody>
      </p:sp>
      <p:sp>
        <p:nvSpPr>
          <p:cNvPr id="9" name=""/>
          <p:cNvSpPr txBox="1"/>
          <p:nvPr/>
        </p:nvSpPr>
        <p:spPr>
          <a:xfrm>
            <a:off x="514350" y="2286000"/>
            <a:ext cx="81153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Ya distingues influir de poder bloquear, sabes rastrear guardianes de umbral, círculos de confianza y bloqueadores pasivos, y usas la prueba de incomodidad para validar tu mapa. La ruta 2 da el siguiente paso: convertir la lista en una ]]></a:t>
            </a:r>
            <a:r>
              <a:rPr lang="en-US" b="1" strike="noStrike" sz="2000" spc="0" u="none" cap="none">
                <a:solidFill>
                  <a:srgbClr val="1B2438">
                    <a:alpha val="100000"/>
                  </a:srgbClr>
                </a:solidFill>
                <a:latin typeface="Calibri"/>
              </a:rPr>
              <a:t><![CDATA[matriz de poder e interés]]></a:t>
            </a:r>
            <a:r>
              <a:rPr lang="en-US" strike="noStrike" sz="2000" spc="0" u="none" cap="none">
                <a:solidFill>
                  <a:srgbClr val="1B2438">
                    <a:alpha val="100000"/>
                  </a:srgbClr>
                </a:solidFill>
                <a:latin typeface="Calibri"/>
              </a:rPr>
              <a:t><![CDATA[ que te diga a quién atender primero y con qué intensidad (r02-oa01).]]></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ckpoint: destapar el veto ocult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map-r01-oa02"/>
              </a:rPr>
              <a:t><![CDATA[Los que no firman pero pueden vetar: rastrear influyentes ocultos y círculos de po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24]]></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cuerda: el mapa es un radar de riesgos, no un termómetro de afectos; si todos tus actores son aliados, te falta justo quien puede frenarte, y el veto se conversa antes, cuando aún es barat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utocomproba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map-r01-oa02"/>
              </a:rPr>
              <a:t><![CDATA[Los que no firman pero pueden vetar: rastrear influyentes ocultos y círculos de po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24]]></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u lista ya no es un club de amigos: incluye vetos, umbrales y bloqueadores silenciosos. Pero una lista, aunque honesta, sigue siendo plana: pone al lado a quien tiene muchísimo poder y a quien tiene casi ninguno, al que le arde el tema y al que le da igual. ]]></a:t>
            </a:r>
            <a:r>
              <a:rPr lang="en-US" b="1" strike="noStrike" sz="2100" spc="0" u="none" cap="none">
                <a:solidFill>
                  <a:srgbClr val="1B2438">
                    <a:alpha val="100000"/>
                  </a:srgbClr>
                </a:solidFill>
                <a:latin typeface="Calibri"/>
              </a:rPr>
              <a:t><![CDATA[Ordenar esas diferencias]]></a:t>
            </a:r>
            <a:r>
              <a:rPr lang="en-US" strike="noStrike" sz="2100" spc="0" u="none" cap="none">
                <a:solidFill>
                  <a:srgbClr val="1B2438">
                    <a:alpha val="100000"/>
                  </a:srgbClr>
                </a:solidFill>
                <a:latin typeface="Calibri"/>
              </a:rPr>
              <a:t><![CDATA[ es lo que convierte un inventario en una decisión estratégica: saber a quién dedicar tu primera llamada, a quién tu esfuerzo y a quién puedes dejar esperar. Eso hace la ]]></a:t>
            </a:r>
            <a:r>
              <a:rPr lang="en-US" b="1" strike="noStrike" sz="2100" spc="0" u="none" cap="none">
                <a:solidFill>
                  <a:srgbClr val="1B2438">
                    <a:alpha val="100000"/>
                  </a:srgbClr>
                </a:solidFill>
                <a:latin typeface="Calibri"/>
              </a:rPr>
              <a:t><![CDATA[matriz de poder e interés]]></a:t>
            </a:r>
            <a:r>
              <a:rPr lang="en-US" strike="noStrike" sz="2100" spc="0" u="none" cap="none">
                <a:solidFill>
                  <a:srgbClr val="1B2438">
                    <a:alpha val="100000"/>
                  </a:srgbClr>
                </a:solidFill>
                <a:latin typeface="Calibri"/>
              </a:rPr>
              <a:t><![CDATA[ que abre la siguiente ruta: un mapa que, además de decirte quién está, te dice ]]></a:t>
            </a:r>
            <a:r>
              <a:rPr lang="en-US" b="1" strike="noStrike" sz="2100" spc="0" u="none" cap="none">
                <a:solidFill>
                  <a:srgbClr val="1B2438">
                    <a:alpha val="100000"/>
                  </a:srgbClr>
                </a:solidFill>
                <a:latin typeface="Calibri"/>
              </a:rPr>
              <a:t><![CDATA[a quién mirar primero y por qué]]></a:t>
            </a:r>
            <a:r>
              <a:rPr lang="en-US" strike="noStrike" sz="2100" spc="0" u="none" cap="none">
                <a:solidFill>
                  <a:srgbClr val="1B2438">
                    <a:alpha val="100000"/>
                  </a:srgbClr>
                </a:solidFill>
                <a:latin typeface="Calibri"/>
              </a:rPr>
              <a:t><![CDATA[ (r02).]]></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2026-10-24T05:15:00Z</dcterms:created>
  <dcterms:modified xsi:type="dcterms:W3CDTF">2026-10-24T05:15:00Z</dcterms:modified>
  <dc:title>Los que no firman pero pueden vetar: rastrear influyentes ocultos y círculos de poder</dc:title>
  <dc:description>Presentación editable del OA «Los que no firman pero pueden vetar: rastrear influyentes ocultos y círculos de poder». Enlace: https://politica.lumbre.lat/object/np-map-r01-oa02</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