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slides/slide24.xml" ContentType="application/vnd.openxmlformats-officedocument.presentationml.slide+xml"/>
  <Override PartName="/ppt/notesSlides/notesSlide24.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presProps" Target="presProps.xml"/>
  <Relationship Id="rId28" Type="http://schemas.openxmlformats.org/officeDocument/2006/relationships/viewProps" Target="viewProps.xml"/>
  <Relationship Id="rId29"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Eduardo Becerra Mo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np-map-r02-oa02]]></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np-map-r02-oa02]]></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3).]]></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3 de 3).]]></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motor detrás de la foto: no es el carácter, son los incentivos» (2 de 7).]]></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motor detrás de la foto: no es el carácter, son los incentivos» (3 de 7).]]></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motor detrás de la foto: no es el carácter, son los incentivos» (4 de 7).]]></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motor detrás de la foto: no es el carácter, son los incentivos» (5 de 7).]]></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motor detrás de la foto: no es el carácter, son los incentivos» (6 de 7).]]></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motor detrás de la foto: no es el carácter, son los incentivos» (7 de 7).]]></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 Su incentivo cambió: al acercarse una elección disputada en un partido dividido, apoyarte se le volvió costoso ante su base; la «necesidad de análisis» es la postura, el calendario electoral es el mot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3 aplica la regla sigue-el-calendario y separa postura de incentivo. La 1 toma la postura por el motor. La 2 personaliza («desleal») y presionar a alguien cuyo incentivo es la reelección suele empeorarlo. La 4 ofrece un premio (visibilidad) que no compensa el riesgo electoral que ahora domina su cálcu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conducta se explica por un cambio de incentivos, no de carácter: con una elección competida cerca y el partido dividido, el costo político de votar contigo subió y la abstención se volvió su movimiento racional. La «necesidad de más análisis» es la postura pública; el calendario electoral es el incentivo real. Leer esto permite anticipar y actuar sobre el incentivo, no ofenderse con la perso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np-map-r02-oa02]]></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 · Opción múltiple» (2 de 2).]]></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visual del OA (escenas en orden). Enlace: https://politica.lumbre.lat/object/np-map-r02-oa02]]></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FALSO: personaliza lo estructural. La lealtad como explicación esconde el cálculo: casi nadie se mueve por capricho, se mueve cuando el costo de apoyarte sube o el de oponerse baja. La «desleal» no es un diagnóstico, es la renuncia a entender el motor. Un actor cuyo premio es la reelección se comportará distinto tres meses antes y tres después de votar su distrito; eso no es carácter, es incentivo legi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tribuir a carácter lo que se explica por incentivos es el error del principiante. Los actores responden a un sistema de premios, castigos y calendarios que se puede leer; cuando su conducta cambia suele ser porque cambió su incentivo —una elección cercana, un presupuesto, una presión de partido—, no su esencia. Leer el motor permite anticipar el movimiento y actuar sobre el incentivo; leer solo el carácter te deja reaccionando ofendido cuando ya perdis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np-map-r02-oa02]]></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La postura pública de un actor suele coincidir con su incentivo real, así que basta con escuchar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1 da la regla práctica, la 3 explica el dinamismo de la matriz y la 4 recuerda que el castigo pesa más: las tres son lectura por incentivos. La 2 falla porque confunde el síntoma con la causa y propone fiarse de la palabra pública, justo el error que separa al ingenuo que lee discursos del analista que lee el mot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frase 2 es el error que toda la lección combate: postura declarada e incentivo real casi nunca son la misma cosa, porque la postura piensa en la audiencia y el incentivo en la supervivencia. «Basta con escucharlo» lleva a creer promesas que el actor no puede cumplir sin costo. El analista escucha el discurso pero apuesta por el incentiv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np-map-r02-oa02]]></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3 · Detective de errores» (2 de 2).]]></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Escoge el actor de tu matriz que más te preocupa o te ha fallado, y hazle la entrevista de incentivos en papel. (1) ¿Qué lo premia y qué lo castiga? (No «qué debería querer», sino qué valora de verdad). (2) ¿Contra qué reloj juega? Escribe su fecha clave (elección, fin de mandato, presupuesto). (3) ¿A quién debe rendir cuentas más arriba o abajo de él? (4) ¿Su postura pública y su incentivo coinciden, o el discurso es fachada? Con eso, responde dos cosas: ¿vale la pena invertir en mover su incentivo hacia mi lado, o su estructura lo empuja contra mí pase lo que pase? y, si su fecha clave se acerca, ¿en qué cuadrante de la matriz se va a mover y qué hago yo hoy para llegar antes. Cierra: nombra a alguien a quien has estado explicándole por «carácter» lo que en realidad es un incentivo que nunca leís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np-map-r02-oa02]]></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4 · Reflexión» (2 de 3).]]></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4 · Reflexión» (3 de 3).]]></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Checkpoint: leer el mot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6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np-map-r02-oa02]]></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ckpoint: leer el motor» (2 de 2).]]></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utocomprobación» (2 de 2).]]></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835173" r:id="rId1"/>
    <p:sldLayoutId id="2481835174" r:id="rId2"/>
    <p:sldLayoutId id="2481835175" r:id="rId3"/>
    <p:sldLayoutId id="2481835176"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e4bdee9da34d038937b51d9e6c672ca2e53e1a0285bd57141.jpg"/>
  <Relationship Id="rId3" Type="http://schemas.openxmlformats.org/officeDocument/2006/relationships/hyperlink" Target="https://politica.lumbre.lat/object/np-map-r02-oa02"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np-map-r02-oa02"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np-map-r02-oa02"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np-map-r02-oa02" TargetMode="External"/>
  <Relationship Id="rId3"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np-map-r02-oa02" TargetMode="Externa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np-map-r02-oa02"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np-map-r02-oa02"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np-map-r02-oa02"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np-map-r02-oa02"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np-map-r02-oa02"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np-map-r02-oa02"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np-map-r02-oa02"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np-map-r02-oa02"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np-map-r02-oa02"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np-map-r02-oa02" TargetMode="External"/>
  <Relationship Id="rId3"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np-map-r02-oa02" TargetMode="External"/>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np-map-r02-oa02"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np-map-r02-oa02"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np-map-r02-oa02"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np-map-r02-oa02"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np-map-r02-oa02"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np-map-r02-oa02"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np-map-r02-oa02" TargetMode="Externa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np-map-r02-oa02" TargetMode="External"/>
  <Relationship Id="rId3" Type="http://schemas.openxmlformats.org/officeDocument/2006/relationships/notesSlide" Target="../notesSlides/notesSlide24.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42975"/>
          <a:ext cx="8534400" cy="4800600"/>
          <a:chOff x="514350" y="942975"/>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Leer]]></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incentivo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por]]></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qué]]></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cad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actor]]></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hac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lo]]></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qu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hac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qué]]></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lo]]></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movería]]></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Eduardo Becerra Mora]]></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politica.lumbre.lat/object/np-map-r02-oa02"/>
              </a:rPr>
              <a:t><![CDATA[Ver el OA en politica.lumbre.lat]]></a:t>
            </a:r>
          </a:p>
        </p:txBody>
      </p:sp>
      <p:pic>
        <p:nvPicPr>
          <p:cNvPr id="5" name="" descr="Portada del objeto de aprendizaje"/>
          <p:cNvPicPr>
            <a:picLocks noChangeAspect="1"/>
          </p:cNvPicPr>
          <p:nvPr/>
        </p:nvPicPr>
        <p:blipFill>
          <a:blip r:embed="rId2"/>
          <a:stretch>
            <a:fillRect/>
          </a:stretch>
        </p:blipFill>
        <p:spPr>
          <a:xfrm>
            <a:off x="5429250" y="942975"/>
            <a:ext cx="3105150" cy="3105150"/>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np-map-r02-oa02"/>
              </a:rPr>
              <a:t><![CDATA[Leer incentivos: por qué cada actor hace lo que hace y qué lo mover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2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construir los incentivos institucionales de cada actor —qué lo premia, qué lo castiga, a qué calendario y reglas responde— para anticipar su conducta, entender los movimientos entre cuadrantes de la matriz y dejar de explicar el comportamiento político por lealtades o carácter.]]></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np-map-r02-oa02"/>
              </a:rPr>
              <a:t><![CDATA[Leer incentivos: por qué cada actor hace lo que hace y qué lo mover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2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matriz es una foto; los incentivos son el motor que la mueve. Esta lección enseña a leer por qué cada actor hace lo que hace más allá de su simpatía: qué lo premia y castiga su cargo, a qué calendario responde (reelección, presupuesto, partido), qué reglas y jefes lo atan. Trabaja la diferencia entre postura declarada e incentivo real, el «sigue el pago» como predictor de conducta y cómo anticipar cambios de bando. Casi nadie traiciona por maldad: se mueve cuando le cambian los incentivos.]]></a:t>
            </a:r>
          </a:p>
        </p:txBody>
      </p:sp>
      <p:sp>
        <p:nvSpPr>
          <p:cNvPr id="9" name=""/>
          <p:cNvSpPr txBox="1"/>
          <p:nvPr/>
        </p:nvSpPr>
        <p:spPr>
          <a:xfrm>
            <a:off x="514350" y="42767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Eduardo Becerra Mor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np-map-r02-oa02"/>
              </a:rPr>
              <a:t><![CDATA[Leer incentivos: por qué cada actor hace lo que hace y qué lo mover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24]]></a:t>
            </a:r>
          </a:p>
        </p:txBody>
      </p:sp>
      <p:sp>
        <p:nvSpPr>
          <p:cNvPr id="7" name=""/>
          <p:cNvSpPr txBox="1"/>
          <p:nvPr/>
        </p:nvSpPr>
        <p:spPr>
          <a:xfrm>
            <a:off x="514350" y="121920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incentivos institucionales · calendarios políticos · sigue el pago · postura contra incentivo · anticipar cambios de bando]]></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motor detrás de la foto: no es el carácter, son los incentivos · 1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np-map-r02-oa02"/>
              </a:rPr>
              <a:t><![CDATA[Leer incentivos: por qué cada actor hace lo que hace y qué lo mover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24]]></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uan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ct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uev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gislad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n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frí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cal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poyab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smar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xplic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áci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rson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sle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mbió]]></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um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ien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lab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nt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incipiant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tribuir]]></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arácter]]></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qu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xplica]]></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or]]></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incentivos]]></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lític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rbitrari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ur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pricho;]]></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responde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u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istem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remio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y]]></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astig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ued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mb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centiv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mb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duc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tiend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ot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nticip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ovimien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lev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rpres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ra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edecibles.\n\n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g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á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iej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á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úti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igu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l]]></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motor detrás de la foto: no es el carácter, son los incentivos · 2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np-map-r02-oa02"/>
              </a:rPr>
              <a:t><![CDATA[Leer incentivos: por qué cada actor hace lo que hace y qué lo mover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24]]></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pag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igu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riesg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igu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alendario»]]></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é]]></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ct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alo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ot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esupues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rg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elec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ietu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isibilida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é]]></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stig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ec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rdi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egativ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ité]]></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oles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cor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t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é]]></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loj]]></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jueg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án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nc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nda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án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prueb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esupues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án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ec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ter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ti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uncionar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y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em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ener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flic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s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i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riod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n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v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movers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or]]></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tu]]></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ausa]]></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jus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centiv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l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g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hor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fens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a:t>
            </a:r>
          </a:p>
        </p:txBody>
      </p:sp>
      <p:sp>
        <p:nvSpPr>
          <p:cNvPr id="8" name=""/>
          <p:cNvSpPr txBox="1"/>
          <p:nvPr/>
        </p:nvSpPr>
        <p:spPr>
          <a:xfrm>
            <a:off x="514350" y="4181475"/>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poyó»:]]></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un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uv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centiv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cerlo.]]></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motor detrás de la foto: no es el carácter, son los incentivos · 3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np-map-r02-oa02"/>
              </a:rPr>
              <a:t><![CDATA[Leer incentivos: por qué cada actor hace lo que hace y qué lo mover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24]]></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quí]]></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al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erramien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á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i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nalist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eparar]]></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ostur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clarad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incentiv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real]]></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stu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ct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c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úblic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nsan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udienc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centiv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rda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mpuj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nsan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pervivenc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s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un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is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r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nfundirla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rror]]></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qu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lev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reer]]></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romesas]]></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rig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úblic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fien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for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y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ti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menaz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ector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ien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motor detrás de la foto: no es el carácter, son los incentivos · 4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np-map-r02-oa02"/>
              </a:rPr>
              <a:t><![CDATA[Leer incentivos: por qué cada actor hace lo que hace y qué lo mover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24]]></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incentiv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renar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un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scur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nrí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cuch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scur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r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puest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or]]></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incentivo]]></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egúnta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ct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isie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yudarm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vien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líticam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cer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al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adi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aicio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aicion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uev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an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s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poyar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b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poner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aja.\n\n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ctu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inamiz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tu]]></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matriz]]></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ct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mb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adra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an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mbia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centiv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ormi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to]]></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motor detrás de la foto: no es el carácter, son los incentivos · 5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np-map-r02-oa02"/>
              </a:rPr>
              <a:t><![CDATA[Leer incentivos: por qué cada actor hace lo que hace y qué lo mover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24]]></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od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aj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teré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spier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ec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erca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c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gnorar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ara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poner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nten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form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uelv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i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ten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n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xig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cer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í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triz]]></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bujas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calib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igil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ctor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igila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u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alendario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y]]></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u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recios]]></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an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gui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mb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loj]]></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t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ñ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ector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nueva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esupues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uev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jerarquí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pera]]></a:t>
            </a:r>
          </a:p>
        </p:txBody>
      </p:sp>
      <p:sp>
        <p:nvSpPr>
          <p:cNvPr id="8" name=""/>
          <p:cNvSpPr txBox="1"/>
          <p:nvPr/>
        </p:nvSpPr>
        <p:spPr>
          <a:xfrm>
            <a:off x="514350" y="35242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ovimient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nalist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e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incentivo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y]]></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v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o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aso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delante;]]></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ingenu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e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iscurso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y]]></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reaccion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uand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y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erdió.]]></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motor detrás de la foto: no es el carácter, son los incentivos · 6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np-map-r02-oa02"/>
              </a:rPr>
              <a:t><![CDATA[Leer incentivos: por qué cada actor hace lo que hace y qué lo mover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24]]></a:t>
            </a:r>
          </a:p>
        </p:txBody>
      </p:sp>
      <p:sp>
        <p:nvSpPr>
          <p:cNvPr id="7" name="" descr=""/>
          <p:cNvSpPr/>
          <p:nvPr/>
        </p:nvSpPr>
        <p:spPr>
          <a:xfrm>
            <a:off x="514350" y="1219200"/>
            <a:ext cx="8115300" cy="2990850"/>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2990850"/>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ntrevista de incentivos: cinco preguntas por actor]]></a:t>
            </a:r>
          </a:p>
        </p:txBody>
      </p:sp>
      <p:sp>
        <p:nvSpPr>
          <p:cNvPr id="10" name=""/>
          <p:cNvSpPr txBox="1"/>
          <p:nvPr/>
        </p:nvSpPr>
        <p:spPr>
          <a:xfrm>
            <a:off x="685800" y="1619250"/>
            <a:ext cx="7772400" cy="2552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nt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nfia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sconfia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u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cto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respóndel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st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apel.]]></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Uno,]]></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qué]]></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lo]]></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premia?]]></a:t>
            </a:r>
            <a:r>
              <a:rPr lang="en-US" strike="noStrike" sz="2000" spc="0" u="none" cap="none">
                <a:solidFill>
                  <a:srgbClr val="1B2438">
                    <a:alpha val="100000"/>
                  </a:srgbClr>
                </a:solidFill>
                <a:latin typeface="Calibri"/>
              </a:rPr>
              <a:t><![CDA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voto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resupuest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romoció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visibilidad,]]></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implement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ene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roblema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fin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é]]></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valor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verdad,]]></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ic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valora.]]></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Dos,]]></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qué]]></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lo]]></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castiga?]]></a:t>
            </a:r>
            <a:r>
              <a:rPr lang="en-US" strike="noStrike" sz="2000" spc="0" u="none" cap="none">
                <a:solidFill>
                  <a:srgbClr val="1B2438">
                    <a:alpha val="100000"/>
                  </a:srgbClr>
                </a:solidFill>
                <a:latin typeface="Calibri"/>
              </a:rPr>
              <a:t><![CDA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un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lecció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un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o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u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jef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nojad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u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recort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mied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uel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mpuja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má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mbició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identifica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u]]></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st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mayo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redic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uánd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bandonará.]]></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Tres,]]></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contra]]></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qué]]></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reloj]]></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juega?]]></a:t>
            </a:r>
            <a:r>
              <a:rPr lang="en-US" strike="noStrike" sz="2000" spc="0" u="none" cap="none">
                <a:solidFill>
                  <a:srgbClr val="1B2438">
                    <a:alpha val="100000"/>
                  </a:srgbClr>
                </a:solidFill>
                <a:latin typeface="Calibri"/>
              </a:rPr>
              <a:t><![CDA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no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u]]></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alendari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fi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mandat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lecció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intern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probació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motor detrás de la foto: no es el carácter, son los incentivos · 7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np-map-r02-oa02"/>
              </a:rPr>
              <a:t><![CDATA[Leer incentivos: por qué cada actor hace lo que hace y qué lo mover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24]]></a:t>
            </a:r>
          </a:p>
        </p:txBody>
      </p:sp>
      <p:sp>
        <p:nvSpPr>
          <p:cNvPr id="7" name="" descr=""/>
          <p:cNvSpPr/>
          <p:nvPr/>
        </p:nvSpPr>
        <p:spPr>
          <a:xfrm>
            <a:off x="514350" y="1219200"/>
            <a:ext cx="8115300" cy="2895600"/>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2895600"/>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2552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resupuest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u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mism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cto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ien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incentivo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opuesto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nt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y]]></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spué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u]]></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fech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lave.]]></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Cuatro,]]></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a]]></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quién]]></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le]]></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responde?]]></a:t>
            </a:r>
            <a:r>
              <a:rPr lang="en-US" strike="noStrike" sz="2000" spc="0" u="none" cap="none">
                <a:solidFill>
                  <a:srgbClr val="1B2438">
                    <a:alpha val="100000"/>
                  </a:srgbClr>
                </a:solidFill>
                <a:latin typeface="Calibri"/>
              </a:rPr>
              <a:t><![CDA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u]]></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vot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ci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b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rendi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uenta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u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artid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un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bas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u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financiado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vec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incentiv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rea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stá]]></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é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in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ie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ostiene.]]></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Cinco,]]></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su]]></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postura]]></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pública]]></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y]]></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su]]></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incentivo]]></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coinciden?]]></a:t>
            </a:r>
            <a:r>
              <a:rPr lang="en-US" strike="noStrike" sz="2000" spc="0" u="none" cap="none">
                <a:solidFill>
                  <a:srgbClr val="1B2438">
                    <a:alpha val="100000"/>
                  </a:srgbClr>
                </a:solidFill>
                <a:latin typeface="Calibri"/>
              </a:rPr>
              <a:t><![CDA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i]]></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pues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o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incentiv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utilidad]]></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s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ntrevis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ic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i]]></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val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en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inverti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nvencerl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i]]></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u]]></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incentiv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ue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movers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u]]></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favo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i]]></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inúti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resiona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i]]></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u]]></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structur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o]]></a:t>
            </a:r>
          </a:p>
        </p:txBody>
      </p:sp>
      <p:sp>
        <p:nvSpPr>
          <p:cNvPr id="10" name=""/>
          <p:cNvSpPr txBox="1"/>
          <p:nvPr/>
        </p:nvSpPr>
        <p:spPr>
          <a:xfrm>
            <a:off x="685800" y="3724275"/>
            <a:ext cx="77724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mpuj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ntr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i]]></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as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as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np-map-r02-oa02"/>
              </a:rPr>
              <a:t><![CDATA[Leer incentivos: por qué cada actor hace lo que hace y qué lo mover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2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El motor detrás de la foto: no es el carácter, son los incentivos]]></a:t>
            </a:r>
          </a:p>
        </p:txBody>
      </p:sp>
      <p:sp>
        <p:nvSpPr>
          <p:cNvPr id="8" name=""/>
          <p:cNvSpPr txBox="1"/>
          <p:nvPr/>
        </p:nvSpPr>
        <p:spPr>
          <a:xfrm>
            <a:off x="514350" y="154305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legislador votó contigo una reforma en la primera lectura y en la segunda se abstuvo, alegando «necesidad de más análisis». Tú explicaste el cambio por su falta de compromiso. Su distrito será competitivo en meses y su partido está dividido sobre el tema. ¿Cuál es la lectura por incentivos más útil?]]></a:t>
            </a:r>
          </a:p>
        </p:txBody>
      </p:sp>
      <p:sp>
        <p:nvSpPr>
          <p:cNvPr id="9" name=""/>
          <p:cNvSpPr txBox="1"/>
          <p:nvPr/>
        </p:nvSpPr>
        <p:spPr>
          <a:xfrm>
            <a:off x="666750" y="330517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Tiene razón: realmente necesitaba más análisis técnico antes de la segunda lectura.]]></a:t>
            </a:r>
          </a:p>
        </p:txBody>
      </p:sp>
      <p:sp>
        <p:nvSpPr>
          <p:cNvPr id="10" name=""/>
          <p:cNvSpPr txBox="1"/>
          <p:nvPr/>
        </p:nvSpPr>
        <p:spPr>
          <a:xfrm>
            <a:off x="666750" y="40005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Es un desleal sin palabra; la próxima vez hay que presionarlo con más dureza para que no vuelva a fallar.]]></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np-map-r02-oa02"/>
              </a:rPr>
              <a:t><![CDATA[Leer incentivos: por qué cada actor hace lo que hace y qué lo mover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24]]></a:t>
            </a:r>
          </a:p>
        </p:txBody>
      </p:sp>
      <p:sp>
        <p:nvSpPr>
          <p:cNvPr id="7" name=""/>
          <p:cNvSpPr txBox="1"/>
          <p:nvPr/>
        </p:nvSpPr>
        <p:spPr>
          <a:xfrm>
            <a:off x="666750" y="1219200"/>
            <a:ext cx="79629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Su incentivo cambió: al acercarse una elección disputada en un partido dividido, apoyarte se le volvió costoso ante su base; la «necesidad de análisis» es la postura, el calendario electoral es el motor.]]></a:t>
            </a:r>
          </a:p>
        </p:txBody>
      </p:sp>
      <p:sp>
        <p:nvSpPr>
          <p:cNvPr id="8" name=""/>
          <p:cNvSpPr txBox="1"/>
          <p:nvPr/>
        </p:nvSpPr>
        <p:spPr>
          <a:xfrm>
            <a:off x="666750" y="254317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Habrá que darle más visibilidad y crédito público para que recupere el entusiasmo por la reform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el discurso al motor: postura e incentiv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np-map-r02-oa02"/>
              </a:rPr>
              <a:t><![CDATA[Leer incentivos: por qué cada actor hace lo que hace y qué lo mover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2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Escena 1]]></a:t>
            </a:r>
          </a:p>
        </p:txBody>
      </p:sp>
      <p:sp>
        <p:nvSpPr>
          <p:cNvPr id="8" name=""/>
          <p:cNvSpPr txBox="1"/>
          <p:nvPr/>
        </p:nvSpPr>
        <p:spPr>
          <a:xfrm>
            <a:off x="514350" y="1495425"/>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72033">
                    <a:alpha val="100000"/>
                  </a:srgbClr>
                </a:solidFill>
                <a:latin typeface="Calibri"/>
              </a:rPr>
              <a:t><![CDATA[Lo que dice y lo que lo empuja casi nunca son la misma frase.]]></a:t>
            </a:r>
          </a:p>
        </p:txBody>
      </p:sp>
      <p:sp>
        <p:nvSpPr>
          <p:cNvPr id="9" name=""/>
          <p:cNvSpPr txBox="1"/>
          <p:nvPr/>
        </p:nvSpPr>
        <p:spPr>
          <a:xfrm>
            <a:off x="514350" y="18669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cucha el discurso, pero apuesta por el incentivo: qué lo premia, qué lo castiga, contra qué reloj juega.]]></a:t>
            </a:r>
          </a:p>
        </p:txBody>
      </p:sp>
      <p:sp>
        <p:nvSpPr>
          <p:cNvPr id="10" name=""/>
          <p:cNvSpPr txBox="1"/>
          <p:nvPr/>
        </p:nvSpPr>
        <p:spPr>
          <a:xfrm>
            <a:off x="514350" y="25527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Escena 2]]></a:t>
            </a:r>
          </a:p>
        </p:txBody>
      </p:sp>
      <p:sp>
        <p:nvSpPr>
          <p:cNvPr id="11" name=""/>
          <p:cNvSpPr txBox="1"/>
          <p:nvPr/>
        </p:nvSpPr>
        <p:spPr>
          <a:xfrm>
            <a:off x="514350" y="2828925"/>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72033">
                    <a:alpha val="100000"/>
                  </a:srgbClr>
                </a:solidFill>
                <a:latin typeface="Calibri"/>
              </a:rPr>
              <a:t><![CDATA[Cambian el reloj y el precio, cambia el cuadrante.]]></a:t>
            </a:r>
          </a:p>
        </p:txBody>
      </p:sp>
      <p:sp>
        <p:nvSpPr>
          <p:cNvPr id="12" name=""/>
          <p:cNvSpPr txBox="1"/>
          <p:nvPr/>
        </p:nvSpPr>
        <p:spPr>
          <a:xfrm>
            <a:off x="514350" y="32004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Un veto dormido se despierta si una elección le hace caro ignorarte o barato oponers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np-map-r02-oa02"/>
              </a:rPr>
              <a:t><![CDATA[Leer incentivos: por qué cada actor hace lo que hace y qué lo mover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2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El motor detrás de la foto: no es el carácter, son los incentivos]]></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uando un actor político cambia de posición, la explicación más fiable y útil es un cambio en su carácter o en su lealtad personal hacia ti.]]></a:t>
            </a:r>
          </a:p>
        </p:txBody>
      </p:sp>
      <p:sp>
        <p:nvSpPr>
          <p:cNvPr id="9" name=""/>
          <p:cNvSpPr txBox="1"/>
          <p:nvPr/>
        </p:nvSpPr>
        <p:spPr>
          <a:xfrm>
            <a:off x="666750" y="2647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3028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Detective de error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np-map-r02-oa02"/>
              </a:rPr>
              <a:t><![CDATA[Leer incentivos: por qué cada actor hace lo que hace y qué lo mover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2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Autocomprobación]]></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uatro afirmaciones sobre lectura de incentivos. Localiza la incorrecta:]]></a:t>
            </a:r>
          </a:p>
        </p:txBody>
      </p:sp>
      <p:sp>
        <p:nvSpPr>
          <p:cNvPr id="9" name=""/>
          <p:cNvSpPr txBox="1"/>
          <p:nvPr/>
        </p:nvSpPr>
        <p:spPr>
          <a:xfrm>
            <a:off x="628650" y="23241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Sigue el pago, el riesgo y el calendario: eso predice la conducta mejor que el discurso.]]></a:t>
            </a:r>
          </a:p>
        </p:txBody>
      </p:sp>
      <p:sp>
        <p:nvSpPr>
          <p:cNvPr id="10" name=""/>
          <p:cNvSpPr txBox="1"/>
          <p:nvPr/>
        </p:nvSpPr>
        <p:spPr>
          <a:xfrm>
            <a:off x="628650" y="29908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La postura pública de un actor suele coincidir con su incentivo real, así que basta con escucharlo.]]></a:t>
            </a:r>
          </a:p>
        </p:txBody>
      </p:sp>
      <p:sp>
        <p:nvSpPr>
          <p:cNvPr id="11" name=""/>
          <p:cNvSpPr txBox="1"/>
          <p:nvPr/>
        </p:nvSpPr>
        <p:spPr>
          <a:xfrm>
            <a:off x="628650" y="36671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Un actor cambia de cuadrante en la matriz cuando cambian sus incentivos, no su car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Detective de error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np-map-r02-oa02"/>
              </a:rPr>
              <a:t><![CDATA[Leer incentivos: por qué cada actor hace lo que hace y qué lo mover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24]]></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El miedo al castigo suele empujar más que la ambición al premio.]]></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flexión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np-map-r02-oa02"/>
              </a:rPr>
              <a:t><![CDATA[Leer incentivos: por qué cada actor hace lo que hace y qué lo mover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2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Autocomprobación]]></a:t>
            </a:r>
          </a:p>
        </p:txBody>
      </p:sp>
      <p:sp>
        <p:nvSpPr>
          <p:cNvPr id="8" name=""/>
          <p:cNvSpPr txBox="1"/>
          <p:nvPr/>
        </p:nvSpPr>
        <p:spPr>
          <a:xfrm>
            <a:off x="514350" y="1543050"/>
            <a:ext cx="8115300" cy="2114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scoge el actor de tu matriz que más te preocupa o te ha fallado, y hazle la entrevista de incentivos en papel. (1) ¿Qué lo premia y qué lo castiga? (No «qué debería querer», sino qué valora de verdad). (2) ¿Contra qué reloj juega? Escribe su fecha clave (elección, fin de mandato, presupuesto). (3) ¿A quién debe rendir cuentas más arriba o abajo de él?]]></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flexión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np-map-r02-oa02"/>
              </a:rPr>
              <a:t><![CDATA[Leer incentivos: por qué cada actor hace lo que hace y qué lo mover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24]]></a:t>
            </a:r>
          </a:p>
        </p:txBody>
      </p:sp>
      <p:sp>
        <p:nvSpPr>
          <p:cNvPr id="7" name=""/>
          <p:cNvSpPr txBox="1"/>
          <p:nvPr/>
        </p:nvSpPr>
        <p:spPr>
          <a:xfrm>
            <a:off x="514350" y="1219200"/>
            <a:ext cx="8115300" cy="2114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4) ¿Su postura pública y su incentivo coinciden, o el discurso es fachada? Con eso, responde dos cosas: ¿vale la pena invertir en mover su incentivo hacia mi lado, o su estructura lo empuja contra mí pase lo que pase? y, si su fecha clave se acerca, ¿en qué cuadrante de la matriz se va a mover y qué hago yo hoy para llegar antes.]]></a:t>
            </a:r>
          </a:p>
        </p:txBody>
      </p:sp>
      <p:sp>
        <p:nvSpPr>
          <p:cNvPr id="8" name=""/>
          <p:cNvSpPr txBox="1"/>
          <p:nvPr/>
        </p:nvSpPr>
        <p:spPr>
          <a:xfrm>
            <a:off x="514350" y="328612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ierra: nombra a alguien a quien has estado explicándole por «carácter» lo que en realidad es un incentivo que nunca leíst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flexión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np-map-r02-oa02"/>
              </a:rPr>
              <a:t><![CDATA[Leer incentivos: por qué cada actor hace lo que hace y qué lo mover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24]]></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Ante cada actor, no preguntes «¿qué dice?», pregunta «¿aun si quisiera ayudarme, le conviene? ¿contra qué reloj está jugando?».]]></a:t>
            </a:r>
          </a:p>
        </p:txBody>
      </p:sp>
      <p:sp>
        <p:nvSpPr>
          <p:cNvPr id="8" name=""/>
          <p:cNvSpPr txBox="1"/>
          <p:nvPr/>
        </p:nvSpPr>
        <p:spPr>
          <a:xfrm>
            <a:off x="514350" y="19240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ckpoint: leer el moto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np-map-r02-oa02"/>
              </a:rPr>
              <a:t><![CDATA[Leer incentivos: por qué cada actor hace lo que hace y qué lo mover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2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60% de acierto agregado en las actividades cubiertas.]]></a:t>
            </a:r>
          </a:p>
        </p:txBody>
      </p:sp>
      <p:sp>
        <p:nvSpPr>
          <p:cNvPr id="9" name=""/>
          <p:cNvSpPr txBox="1"/>
          <p:nvPr/>
        </p:nvSpPr>
        <p:spPr>
          <a:xfrm>
            <a:off x="514350" y="2286000"/>
            <a:ext cx="8115300" cy="19240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Ya reconstruyes incentivos, calendarios y reglas de cada actor, separas postura de interés real y anticipas los movimientos entre cuadrantes de la matriz. Con esto cierras la ruta 2; la ruta 3 convierte todo el mapa en ]]></a:t>
            </a:r>
            <a:r>
              <a:rPr lang="en-US" b="1" strike="noStrike" sz="2000" spc="0" u="none" cap="none">
                <a:solidFill>
                  <a:srgbClr val="1B2438">
                    <a:alpha val="100000"/>
                  </a:srgbClr>
                </a:solidFill>
                <a:latin typeface="Calibri"/>
              </a:rPr>
              <a:t><![CDATA[estrategia relacional]]></a:t>
            </a:r>
            <a:r>
              <a:rPr lang="en-US" strike="noStrike" sz="2000" spc="0" u="none" cap="none">
                <a:solidFill>
                  <a:srgbClr val="1B2438">
                    <a:alpha val="100000"/>
                  </a:srgbClr>
                </a:solidFill>
                <a:latin typeface="Calibri"/>
              </a:rPr>
              <a:t><![CDATA[: decidir a quién hablar, en qué orden y por qué canal para mover el resultado (r03-oa01).]]></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ckpoint: leer el moto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np-map-r02-oa02"/>
              </a:rPr>
              <a:t><![CDATA[Leer incentivos: por qué cada actor hace lo que hace y qué lo mover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24]]></a:t>
            </a:r>
          </a:p>
        </p:txBody>
      </p:sp>
      <p:sp>
        <p:nvSpPr>
          <p:cNvPr id="7" name=""/>
          <p:cNvSpPr txBox="1"/>
          <p:nvPr/>
        </p:nvSpPr>
        <p:spPr>
          <a:xfrm>
            <a:off x="514350" y="1219200"/>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Recuerda: no atribuyas a carácter lo que se explica por incentivos; sigue el pago, el riesgo y el calendario, escucha el discurso pero apuesta por el incentivo, y vigila fechas clave porque ahí nacen los cambios de bando.]]></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utocomproba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np-map-r02-oa02"/>
              </a:rPr>
              <a:t><![CDATA[Leer incentivos: por qué cada actor hace lo que hace y qué lo mover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24]]></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o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ij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able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otor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ab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ié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ien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d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ié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ien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teré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qué]]></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mpuj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ad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un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moverse]]></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ventar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ones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triz]]></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ctu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centiv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ien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agnóstic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s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ple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al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cisión]]></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stratégica]]></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curs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iemp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imitad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é]]></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rd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bl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avé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é]]></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n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ié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ime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ié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uede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utocomproba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np-map-r02-oa02"/>
              </a:rPr>
              <a:t><![CDATA[Leer incentivos: por qué cada actor hace lo que hace y qué lo mover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24]]></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per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tend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able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over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av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struy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u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3]]></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r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03):]]></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strategia]]></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relacion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aduc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p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cuenc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ovimient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cret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epa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rre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gui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r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on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lacion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vertirá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alicion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struy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stienen.]]></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24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2026-10-24T05:15:00Z</dcterms:created>
  <dcterms:modified xsi:type="dcterms:W3CDTF">2026-10-24T05:15:00Z</dcterms:modified>
  <dc:title>Leer incentivos: por qué cada actor hace lo que hace y qué lo movería</dc:title>
  <dc:description>Presentación editable del OA «Leer incentivos: por qué cada actor hace lo que hace y qué lo movería». Enlace: https://politica.lumbre.lat/object/np-map-r02-oa02</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