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3-oa0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ágina que se pueda ejecutar, no un dossier que nadie lee»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ágina que se pueda ejecutar, no un dossier que nadie lee»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ágina que se pueda ejecutar, no un dossier que nadie lee»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ágina que se pueda ejecutar, no un dossier que nadie lee»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ágina que se pueda ejecutar, no un dossier que nadie lee»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ágina que se pueda ejecutar, no un dossier que nadie lee»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ágina que se pueda ejecutar, no un dossier que nadie lee»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e falta la columna de próximo movimiento con dueño y fecha: sin acción asignada, el mapeo es un retrato, no una herramienta de ejec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nombra el vacío real: diagnóstico sin acción asignada. La 1 agrava: más filas sin columna seis generan más retrato, más parálisis. La 3 destruye los ejes que dan sentido a la matriz para «simplificar» lo que no era el problema. La 4 confunde rigor con extensión, justo lo contrario de la regla de una página ejecu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atriz de influencia existe para producir acciones, no para describir el mundo. Sin la columna «próximo movimiento» con responsable y fecha, cada fila es un diagnóstico sin consecuencias y nadie sabe qué empujar: el mapeo se vuelve pasatiempo intelectual. El defecto no es la longitud (la virtud es caber en una página) ni el número de actores, sino la ausencia del puente entre diagnóstico y agenda sem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3-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np-map-r03-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onfunde exhaustividad con utilidad. Un mapa perfecto que no cabe en una página y no se traduce en agenda es un pasatiempo intelectual. La regla es condensar y accionar: pocos nombres, seis columnas, toda fila crítica con un movimiento asignado. El valor no está en cuántos actores registraste, sino en cuántos movimientos concretos tu equipo ejecutará mañana gracias 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riterio es lo ejecutable, no lo exhaustiva. Una página con quince actores bien elegidos, cada uno con próximo movimiento con dueño y fecha, vale más que un dossier de cuarenta nombres que nadie lee y que envejece sin generar acción. La parálisis por análisis es el fracaso silencioso del mapeo: más filas sin columna de acción producen más retrato y menos resultados. La belleza de la matriz está en que cualquiera del equipo sabe qué empuja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3-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El actor se registra con categorías amplias («el partido», «los medios») para no perder det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es el corazón de la columna seis, la 2 la regla de recalibración viva y la 3 la prueba de solidez: las tres hacen la matriz útil. La 4 falla al registrar actores difusos, que no se pueden hablar ni mover, convirtiendo la hoja en un cuadro decorativo en vez de un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ase 4 contradice la columna «actor»: cada fila necesita un **nombre concreto**, porque «el partido» o «los medios» no tienen incentivo legible, no se pueden contactar ni se les puede asignar un próximo movimiento con dueño. Detrás de cada categoría hay personas que deciden; sin nombre, el actor no existe operativamente para tu estrategia. Lo demás —la acción con dueño, la recalibración semanal, la prueba de cuesta arriba— es justamente el uso correcto de l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map-r03-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Construye de verdad tu **matriz de influencia de una página** para la decisión pública que veniste trabajando todo el curso. Elige entre doce y quince nombres concretos (no categorías). Seis columnas: actor, poder (alto/bajo), interés (alto/bajo), posición (aliado / indeciso / opositor / veto dormido), incentivo y reloj, y **próximo movimiento** con qué harás, por qué canal, quién lo hace y para cuándo. Reglas de verificación: (1) cada actor tiene nombre, no «los vecinos»; (2) toda fila crítica (alto poder y alto interés) tiene columna seis con dueño y fecha; (3) marca con color las celdas que crees que van a cambiar este mes según los calendarios. Cierra con la pregunta de la cuesta arriba escrita en una línea: «si esto se complica, mis tres sostenes firmes son ___ y los que se desmarcan primero son ___». Esa respuesta es el puente hacia el siguiente curso: convertir sostenes en una coalición que agu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3-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cerrar el mapa y abrir la coal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map-r03-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cerrar el mapa y abrir la coalic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comproba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5224" r:id="rId1"/>
    <p:sldLayoutId id="2481835225" r:id="rId2"/>
    <p:sldLayoutId id="2481835226" r:id="rId3"/>
    <p:sldLayoutId id="248183522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57443bfb20330efcd0e57a9cfc1b18fa545cf230550310b1.jpg"/>
  <Relationship Id="rId3" Type="http://schemas.openxmlformats.org/officeDocument/2006/relationships/hyperlink" Target="https://politica.lumbre.lat/object/np-map-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57443bfb20330efcd0e57a9cfc1b18fa545cf230550310b2.jpg"/>
  <Relationship Id="rId3" Type="http://schemas.openxmlformats.org/officeDocument/2006/relationships/hyperlink" Target="https://politica.lumbre.lat/object/np-map-r03-oa02"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map-r03-oa02" TargetMode="External"/>
  <Relationship Id="rId3" Type="http://schemas.openxmlformats.org/officeDocument/2006/relationships/notesSlide" Target="../notesSlides/notesSlide2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triz]]></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flu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ági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vert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pe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oj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u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np-map-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quip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np-map-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grar actores, poder, interés, incentivos y secuencia en una sola herramienta accionable —una matriz de influencia de una página— que el equipo pueda leer, ejecutar y recalibrar, cerrando el mapeo como base de la construcción de coalici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peo solo sirve si cabe en una página y se puede ejecutar. Esta lección final integra todo el curso en la matriz de influencia: una fila por actor, con poder, interés, incentivo, posición y el próximo movimiento concreto. Enseña a construirla sin parálisis por análisis, a repartirla al equipo como hoja de ruta, a mantenerla viva con recalibración y a cerrarla con la pregunta que abre el siguiente curso: quién sostendría esto si todo se pone cuesta arrib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triz de influencia · hoja de ruta accionable · próximo movimiento · recalibración viva · de mapeo a coali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ágina que se pueda ejecutar, no un dossier que nadie lee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va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gu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álisi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álisi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s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ej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den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cut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tri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lu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ev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o/ba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o/baj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en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ágina que se pueda ejecutar, no un dossier que nadie lee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m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oj),]]></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c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si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rm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óxi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vimie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do.\n\n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si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ñer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ágina que se pueda ejecutar, no un dossier que nadie lee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d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ue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e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u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ll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cu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lectu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ágina que se pueda ejecutar, no un dossier que nadie lee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rra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mil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vió]]></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er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fr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lib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l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áli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vió]]></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si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ágina que se pueda ejecutar, no un dossier que nadie lee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r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jas.\n\n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z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á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al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m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ún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arí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oy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l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are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é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ágina que se pueda ejecutar, no un dossier que nadie lee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n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r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ó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mar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id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tim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ándo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ru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alicio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ág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ágina que se pueda ejecutar, no un dossier que nadie lee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eis columnas de una matriz que se ejecut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bu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lev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gi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r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umn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to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r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d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de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to/baj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pac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d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ternativ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g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teré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to/baj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or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t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si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i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deci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osit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ágina que se pueda ejecutar, no un dossier que nadie lee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sp>
        <p:nvSpPr>
          <p:cNvPr id="7" name="" descr=""/>
          <p:cNvSpPr/>
          <p:nvPr/>
        </p:nvSpPr>
        <p:spPr>
          <a:xfrm>
            <a:off x="514350" y="1219200"/>
            <a:ext cx="8115300" cy="22764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rmi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n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centiv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loj]]></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m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ti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ad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vimien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i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óxim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ovimien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n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um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triz]]></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í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n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lum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e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bable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ági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a página que se pueda ejecutar, no un dossier que nadie le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quipo muestra su matriz de influencia: está perfecta en poder, interés, posición e incentivos, pero el líder no puede decir qué hará ninguno de sus miembros esta semana ni con quién. ¿Cuál es el defecto decisiv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faltan más actores: la matriz debería listar a toda la comunidad y todos los funcionarios para ser completa.]]></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e falta la columna de próximo movimiento con dueño y fecha: sin acción asignada, el mapeo es un retrato, no una herramienta de ejecu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s columnas de poder e interés sobran y hay que eliminarlas para simplificar la matriz.]]></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construyó en una sola página, cuando una matriz seria exige un documento extenso y detall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s columnas de diagnóstico a la columna que accio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Cinco columnas describen; la sexta cambia el mundo.]]></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n próximo movimiento con dueño y fecha, cada fila es un retrato, no una herramienta.]]></a:t>
            </a:r>
          </a:p>
        </p:txBody>
      </p:sp>
      <p:sp>
        <p:nvSpPr>
          <p:cNvPr id="10"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28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Antes de cerrar, prueba cada aliado en la cuesta arriba.]]></a:t>
            </a:r>
          </a:p>
        </p:txBody>
      </p:sp>
      <p:sp>
        <p:nvSpPr>
          <p:cNvPr id="12" name=""/>
          <p:cNvSpPr txBox="1"/>
          <p:nvPr/>
        </p:nvSpPr>
        <p:spPr>
          <a:xfrm>
            <a:off x="514350" y="3200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tá a favor» sino «¿lo sostendría cuando el apoyo cueste car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na página que se pueda ejecutar, no un dossier que nadie le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riterio de éxito de una matriz de influencia es lo completa y detallada que es, hasta abarcar a todos los actores posibl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la matriz de influencia final.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lumna de próximo movimiento, con dueño y fecha, es la que vuelve accionable la matriz.]]></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matriz que no cambia semana a semana o ya murió o estás mirando fotos vieja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viene probar a cada aliado preguntando si sostendría el apoyo cuando cueste car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ctor se registra con categorías amplias («el partido», «los medios») para no perder detal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truy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dad]]></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atriz]]></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influenci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ági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ci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úbl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ni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baj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r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ig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t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n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mb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cre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tegor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i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lumn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d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to/baj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to/baj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si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i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decis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posit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rm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centiv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loj,]]></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róxim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ovimi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r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c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á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rific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6]]></a:t>
            </a:r>
          </a:p>
        </p:txBody>
      </p:sp>
      <p:sp>
        <p:nvSpPr>
          <p:cNvPr id="7" name=""/>
          <p:cNvSpPr txBox="1"/>
          <p:nvPr/>
        </p:nvSpPr>
        <p:spPr>
          <a:xfrm>
            <a:off x="514350" y="121920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ct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mb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cin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o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rít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d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teré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ien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lum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i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ueñ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ech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ar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lo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eld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re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mbi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gú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lendari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er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gu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rrib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i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ín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l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i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ste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rm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___]]></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marc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im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___».]]></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u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gu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rso:]]></a:t>
            </a:r>
          </a:p>
        </p:txBody>
      </p:sp>
      <p:sp>
        <p:nvSpPr>
          <p:cNvPr id="8" name=""/>
          <p:cNvSpPr txBox="1"/>
          <p:nvPr/>
        </p:nvSpPr>
        <p:spPr>
          <a:xfrm>
            <a:off x="514350" y="36385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verti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ste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ali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guan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la matriz más completa, busca la más ejecutable: si nadie puede decir qué hace mañana gracias a tu hoja, todavía es un retrat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cerrar el mapa y abrir la coal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integras todo el mapeo en una matriz de influencia de una página, ejecutable, viva y probada en la cuesta arriba: actores con nombre, poder, interés, incentivo, posición y próximo movimiento con dueño y fecha. Cierras el curso de Mapeo de actores y análisis de poder. El siguiente, Construcción de coaliciones (np-coa), empieza donde tu mapa se prueba: convertir sostenes frágiles en un bloque que resista y comparta una histor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cerrar el mapa y abrir la coal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el criterio es ejecutable, no exhaustiva; sin columna de próximo movimiento con dueño es un retrato, se recalibra cada semana porque el tablero se mueve, y se prueba en la cuesta arriba, no en la foto fác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pe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o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álisi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ap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l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uci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l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on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map-r03-oa02"/>
              </a:rPr>
              <a:t><![CDATA[La matriz de influencia en una página: convertir el mapeo en hoja de ruta del equi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ividu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loqu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stiene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ru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ali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p-co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í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re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al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e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2026-10-24T05:15:51Z</dcterms:created>
  <dcterms:modified xsi:type="dcterms:W3CDTF">2026-10-24T05:15:51Z</dcterms:modified>
  <dc:title>La matriz de influencia en una página: convertir el mapeo en hoja de ruta del equipo</dc:title>
  <dc:description>Presentación editable del OA «La matriz de influencia en una página: convertir el mapeo en hoja de ruta del equipo». Enlace: https://politica.lumbre.lat/object/np-map-r03-oa02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