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np-neg-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neg-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alir de la guerra de posiciones: negociar sobre intereses» (2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alir de la guerra de posiciones: negociar sobre intereses» (3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alir de la guerra de posiciones: negociar sobre intereses» (4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alir de la guerra de posiciones: negociar sobre intereses» (5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alir de la guerra de posiciones: negociar sobre intereses»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Preguntar a cada fracción para qué quiere la banca, y buscar una opción que satisfaga los intereses de fondo (agenda, visibilidad, voto) sin pelear el mismo esc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3 traduce posiciones a intereses y amplía el menú de acuerdos. La 1 ancla más la posición ante la audiencia. La 2 reparte la punta del iceberg y deja a las dos a medias, sin explorar necesidades. La 4 posterga el conflicto y no lo resuelve: el rival igual queda insatisf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osición (la banca) es una y excluyente, pero los intereses detrás (marcar agenda, ganar visibilidad, mover voto) pueden satisfacerse por vías distintas. Reformular el conflicto desde los intereses abre opciones que repartir el escaño no d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neg-r01-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np-neg-r01-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la posición es un medio, no una confesión. Quien negocia en público protege la espalda, así que la demanda declarada suele estar inflada o desviada para no revelar lo que de verdad necesita. Por eso preguntar «¿para qué?» rinde más que aceptar la posición como si fuera el interés: obliga a asomar la masa del iceberg que queda bajo el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osición es solo la punta visible del conflicto y, en política, se declara pensando en la propia audiencia, no en el objetivo real. Detrás de una misma posición puede haber intereses muy distintos, e incluso el interés auténtico puede estar disfrazado para no regatear debili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neg-r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La posición que exige el rival revela con exactitud el interés que persi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4 es el error: confunde la punta del iceberg con su masa. La 1 fija la distinción central, la 2 describe la multiplicidad negociable de los intereses y la 3 el anclaje público de la posición. El negociador que escucha la posición como si fuera el interés discute titulares; el que pregunta «¿para qué?» recién empieza a negoc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osición es un medio declarado, no una confesión del interés. En negociación pública se infla o desvía para proteger la espalda y no regatear debilitado, así que tomarla por el interés real es el error que congela el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neg-r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cuerda un conflicto político que tengas cerca —una coalición trabada, una negociación de cargo, una disputa por presupuesto o territorio. Escribe la **posición** declarada por cada parte. Ahora, para cada una, responde «¿para qué la quiere?» y «¿por qué no le sirve la alternativa?»: saca a la luz al menos dos intereses distintos por actor. Señala en qué interés los dos coinciden o son compatibles, y propone una opción que satisfaga el interés esencial de ambos con un solo movimiento. Cierra anotando a quién le preguntarías esa «¿para qué?» esta semana y cómo lo harías sin humillar su 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np-neg-r01-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de la posición al inter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np-neg-r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ckpoint: de la posición al interés»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6314" r:id="rId1"/>
    <p:sldLayoutId id="2481856315" r:id="rId2"/>
    <p:sldLayoutId id="2481856316" r:id="rId3"/>
    <p:sldLayoutId id="248185631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bbe4f91dc9496a2c52bfd206ca4752cdc480395ed8d6a2f1.jpg"/>
  <Relationship Id="rId3" Type="http://schemas.openxmlformats.org/officeDocument/2006/relationships/hyperlink" Target="https://politica.lumbre.lat/object/np-neg-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1-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al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uer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si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egoci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obr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teres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obr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mand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np-neg-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1-oa01"/>
              </a:rPr>
              <a:t><![CDATA[Salir de la guerra de posiciones: negociar sobre intereses, no sobre dema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posición de interés en una negociación política y desplazar la conversación de lo que cada parte exige a por qué lo quiere, para abrir el abanico de acuerdos que la posición cerrab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1-oa01"/>
              </a:rPr>
              <a:t><![CDATA[Salir de la guerra de posiciones: negociar sobre intereses, no sobre dema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gociar en política suele volverse una guerra de posiciones: cada parte declara lo que exige y el conflicto se congela. Esta lección enseña a mover la conversación de la posición —lo que alguien dice querer— al interés —la razón por la que lo quiere—, donde aparecen opciones que satisfacen a ambos. Trabaja la metáfora del iceberg, la rutina de preguntar por qué y por qué no, y por qué las posiciones públicas se anclan por ego y audiencia.]]></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1-oa01"/>
              </a:rPr>
              <a:t><![CDATA[Salir de la guerra de posiciones: negociar sobre intereses, no sobre dema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intereses contra posiciones · iceberg del conflicto · preguntar por qué · opciones de mutuo beneficio · anclaje públic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lir de la guerra de posiciones: negociar sobre interese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1-oa01"/>
              </a:rPr>
              <a:t><![CDATA[Salir de la guerra de posiciones: negociar sobre intereses, no sobre dema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oc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ute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sicion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spi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gui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er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cluyent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ompati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a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s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l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lunt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v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lir de la guerra de posiciones: negociar sobre interese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1-oa01"/>
              </a:rPr>
              <a:t><![CDATA[Salir de la guerra de posiciones: negociar sobre intereses, no sobre dema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n\nDe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é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pi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ucialm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emp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compatibl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lam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di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r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a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dén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a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ía]]></a:t>
            </a:r>
          </a:p>
        </p:txBody>
      </p:sp>
      <p:sp>
        <p:nvSpPr>
          <p:cNvPr id="8" name=""/>
          <p:cNvSpPr txBox="1"/>
          <p:nvPr/>
        </p:nvSpPr>
        <p:spPr>
          <a:xfrm>
            <a:off x="514350" y="41814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lir de la guerra de posiciones: negociar sobre interese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1-oa01"/>
              </a:rPr>
              <a:t><![CDATA[Salir de la guerra de posiciones: negociar sobre intereses, no sobre dema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ás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ma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ran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lu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b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lam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aranj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a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ásc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t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tisf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ran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es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mpl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st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tirl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X]]></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e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p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lir de la guerra de posiciones: negociar sobre interese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1-oa01"/>
              </a:rPr>
              <a:t><![CDATA[Salir de la guerra de posiciones: negociar sobre intereses, no sobre dema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enci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c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n\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ipl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ntr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par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so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a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v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de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ariñ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a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e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ur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de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v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son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n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áb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ut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mbia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rre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cu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
        <p:nvSpPr>
          <p:cNvPr id="8" name=""/>
          <p:cNvSpPr txBox="1"/>
          <p:nvPr/>
        </p:nvSpPr>
        <p:spPr>
          <a:xfrm>
            <a:off x="514350" y="41814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é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lir de la guerra de posiciones: negociar sobre interese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1-oa01"/>
              </a:rPr>
              <a:t><![CDATA[Salir de la guerra de posiciones: negociar sobre intereses, no sobre dema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1]]></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utina para pasar de la posición al interés]]></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r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lqui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ig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ep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hac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media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adúcela]]></a:t>
            </a:r>
            <a:r>
              <a:rPr lang="en-US" strike="noStrike" sz="2000" spc="0" u="none" cap="none">
                <a:solidFill>
                  <a:srgbClr val="1B2438">
                    <a:alpha val="100000"/>
                  </a:srgbClr>
                </a:solidFill>
                <a:latin typeface="Calibri"/>
              </a:rPr>
              <a:t><![CDA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egun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ie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us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ces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tr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man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si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e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ond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ri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es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egun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irv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i]]></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lternati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haz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fo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ti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ve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íne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o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mb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teré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oz]]></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l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lir de la guerra de posiciones: negociar sobre interese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1-oa01"/>
              </a:rPr>
              <a:t><![CDATA[Salir de la guerra de posiciones: negociar sobre intereses, no sobre dema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1]]></a:t>
            </a:r>
          </a:p>
        </p:txBody>
      </p:sp>
      <p:sp>
        <p:nvSpPr>
          <p:cNvPr id="7" name="" descr=""/>
          <p:cNvSpPr/>
          <p:nvPr/>
        </p:nvSpPr>
        <p:spPr>
          <a:xfrm>
            <a:off x="514350" y="1219200"/>
            <a:ext cx="8115300" cy="22764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tie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ít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van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ec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mbrar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mperatu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i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ed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n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atr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gene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en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pcion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nt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cid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p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goci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v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sm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inc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busc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p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atisfag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teré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enci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iv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ism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ovimient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p>
        </p:txBody>
      </p:sp>
      <p:sp>
        <p:nvSpPr>
          <p:cNvPr id="10" name=""/>
          <p:cNvSpPr txBox="1"/>
          <p:nvPr/>
        </p:nvSpPr>
        <p:spPr>
          <a:xfrm>
            <a:off x="685800" y="3105150"/>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xi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av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ñ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ú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lora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stan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1-oa01"/>
              </a:rPr>
              <a:t><![CDATA[Salir de la guerra de posiciones: negociar sobre intereses, no sobre dema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alir de la guerra de posiciones: negociar sobre interese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os fracciones de la coalición reclaman en público la misma banca en la mesa directiva y el asunto está trabado. ¿Cuál movimiento tiene más probabilidades de destrabarl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bir la apuesta: repetir en medios la propia posición hasta que la otra fracción entienda que ceder es su única salida.]]></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partir la banca en dos turnos iguales, para resolver rápido el conflicto visible aunque nadie quede del todo conten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1-oa01"/>
              </a:rPr>
              <a:t><![CDATA[Salir de la guerra de posiciones: negociar sobre intereses, no sobre dema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1]]></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guntar a cada fracción para qué quiere la banca, y buscar una opción que satisfaga los intereses de fondo (agenda, visibilidad, voto) sin pelear el mismo escaño.]]></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jar el asunto en el arbitraje del líder, para que decida él y ninguna fracción tenga que aparecer cedien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sición contra interés: del titular al iceberg]]></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1-oa01"/>
              </a:rPr>
              <a:t><![CDATA[Salir de la guerra de posiciones: negociar sobre intereses, no sobre dema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La posición es la punta visible; el interés es la masa bajo el agua.]]></a:t>
            </a:r>
          </a:p>
        </p:txBody>
      </p:sp>
      <p:sp>
        <p:nvSpPr>
          <p:cNvPr id="9" name=""/>
          <p:cNvSpPr txBox="1"/>
          <p:nvPr/>
        </p:nvSpPr>
        <p:spPr>
          <a:xfrm>
            <a:off x="514350" y="18669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 que alguien exige flota; la razón por la que lo exige sostiene todo lo demás.]]></a:t>
            </a:r>
          </a:p>
        </p:txBody>
      </p:sp>
      <p:sp>
        <p:nvSpPr>
          <p:cNvPr id="10"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1" name=""/>
          <p:cNvSpPr txBox="1"/>
          <p:nvPr/>
        </p:nvSpPr>
        <p:spPr>
          <a:xfrm>
            <a:off x="514350" y="2828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Dos salidas al mismo problema.]]></a:t>
            </a:r>
          </a:p>
        </p:txBody>
      </p:sp>
      <p:sp>
        <p:nvSpPr>
          <p:cNvPr id="12" name=""/>
          <p:cNvSpPr txBox="1"/>
          <p:nvPr/>
        </p:nvSpPr>
        <p:spPr>
          <a:xfrm>
            <a:off x="514350" y="32004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partir la naranja por la mitad deja a medias; usar jugo y cáscara satisface a las do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1-oa01"/>
              </a:rPr>
              <a:t><![CDATA[Salir de la guerra de posiciones: negociar sobre intereses, no sobre dema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alir de la guerra de posiciones: negociar sobre interes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osición que alguien declara en público revela con fidelidad el interés real que persigu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1-oa01"/>
              </a:rPr>
              <a:t><![CDATA[Salir de la guerra de posiciones: negociar sobre intereses, no sobre dema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firmaciones sobre posiciones e intereses. Localiza la incorrect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posición es lo que alguien dice querer; un interés es la razón por la que lo quier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trás de una misma posición pueden haber varios intereses, y no siempre son incompatible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 público, ceder de la propia posición se siente como perder, por el ego y la audienc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1-oa01"/>
              </a:rPr>
              <a:t><![CDATA[Salir de la guerra de posiciones: negociar sobre intereses, no sobre dema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posición que exige el rival revela con exactitud el interés que persigu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1-oa01"/>
              </a:rPr>
              <a:t><![CDATA[Salir de la guerra de posiciones: negociar sobre intereses, no sobre dema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uer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flic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lític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ng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er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ali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ab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egocia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rg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spu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supues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rritor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rib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osi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clar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ho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spon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ier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rv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ternativ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a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uz]]></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n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1-oa01"/>
              </a:rPr>
              <a:t><![CDATA[Salir de la guerra de posiciones: negociar sobre intereses, no sobre dema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1]]></a:t>
            </a:r>
          </a:p>
        </p:txBody>
      </p:sp>
      <p:sp>
        <p:nvSpPr>
          <p:cNvPr id="7" name=""/>
          <p:cNvSpPr txBox="1"/>
          <p:nvPr/>
        </p:nvSpPr>
        <p:spPr>
          <a:xfrm>
            <a:off x="514350" y="121920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nteres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stin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t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ñ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teré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incid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patibl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pon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p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atisfag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teré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enci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mb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ovimien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er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ota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ié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guntarí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ma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óm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rí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umill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sición.]]></a:t>
            </a:r>
          </a:p>
        </p:txBody>
      </p:sp>
      <p:sp>
        <p:nvSpPr>
          <p:cNvPr id="8" name=""/>
          <p:cNvSpPr txBox="1"/>
          <p:nvPr/>
        </p:nvSpPr>
        <p:spPr>
          <a:xfrm>
            <a:off x="514350" y="30575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solo sabes qué pide el otro pero no por qué, todavía estás discutiendo posiciones, no negociando intereses.]]></a:t>
            </a:r>
          </a:p>
        </p:txBody>
      </p:sp>
      <p:sp>
        <p:nvSpPr>
          <p:cNvPr id="9" name=""/>
          <p:cNvSpPr txBox="1"/>
          <p:nvPr/>
        </p:nvSpPr>
        <p:spPr>
          <a:xfrm>
            <a:off x="514350" y="3762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de la posición al interé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1-oa01"/>
              </a:rPr>
              <a:t><![CDATA[Salir de la guerra de posiciones: negociar sobre intereses, no sobre dema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separas posición de interés, sabes que bajo una demanda pública hay varias necesidades negociables y puedes reformular un conflicto en términos de intereses para generar opciones. La siguiente lección (r01-oa02) aterriza la parte humana: cómo pasar del «qué» al «para qué» sin inflar el ego del rival ni quemar la relación, porque en política la salida digna vale tanto como el fondo del acuer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de la posición al interé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1-oa01"/>
              </a:rPr>
              <a:t><![CDATA[Salir de la guerra de posiciones: negociar sobre intereses, no sobre dema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1]]></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la posición es lo que se dice querer, el interés es el por qué; el interés se descubre preguntando «¿para qué?» y «¿por qué no?», y negociar sobre intereses amplía el pastel antes de partirl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1-oa01"/>
              </a:rPr>
              <a:t><![CDATA[Salir de la guerra de posiciones: negociar sobre intereses, no sobre dema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ver la conversación del «qué» al «para qué» es el gesto que abre los acuerdos cerrados. Pero en política ese movimiento tiene un obstáculo que la teoría del negociador de escritorio ignora: ]]></a:t>
            </a:r>
            <a:r>
              <a:rPr lang="en-US" b="1" strike="noStrike" sz="2100" spc="0" u="none" cap="none">
                <a:solidFill>
                  <a:srgbClr val="1B2438">
                    <a:alpha val="100000"/>
                  </a:srgbClr>
                </a:solidFill>
                <a:latin typeface="Calibri"/>
              </a:rPr>
              <a:t><![CDATA[las posiciones son públicas y el ego está en la boleta]]></a:t>
            </a:r>
            <a:r>
              <a:rPr lang="en-US" strike="noStrike" sz="2100" spc="0" u="none" cap="none">
                <a:solidFill>
                  <a:srgbClr val="1B2438">
                    <a:alpha val="100000"/>
                  </a:srgbClr>
                </a:solidFill>
                <a:latin typeface="Calibri"/>
              </a:rPr>
              <a:t><![CDATA[. Pedirle a un rival que revele su interés, o que acepte menos de lo que prometió, puede leerse como una derrota ante su gente. La siguiente lección (r01-oa02) trabaja exactamente ese terreno: cómo traducir posiciones a intereses ]]></a:t>
            </a:r>
            <a:r>
              <a:rPr lang="en-US" b="1" strike="noStrike" sz="2100" spc="0" u="none" cap="none">
                <a:solidFill>
                  <a:srgbClr val="1B2438">
                    <a:alpha val="100000"/>
                  </a:srgbClr>
                </a:solidFill>
                <a:latin typeface="Calibri"/>
              </a:rPr>
              <a:t><![CDATA[sin humillar]]></a:t>
            </a:r>
            <a:r>
              <a:rPr lang="en-US" strike="noStrike" sz="2100" spc="0" u="none" cap="none">
                <a:solidFill>
                  <a:srgbClr val="1B2438">
                    <a:alpha val="100000"/>
                  </a:srgbClr>
                </a:solidFill>
                <a:latin typeface="Calibri"/>
              </a:rPr>
              <a:t><![CDATA[, separando a la persona del problema y construyendo la salida digna que hace que el otro pueda movers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2026-10-24T11:07:21Z</dcterms:created>
  <dcterms:modified xsi:type="dcterms:W3CDTF">2026-10-24T11:07:21Z</dcterms:modified>
  <dc:title>Salir de la guerra de posiciones: negociar sobre intereses, no sobre demandas</dc:title>
  <dc:description>Presentación editable del OA «Salir de la guerra de posiciones: negociar sobre intereses, no sobre demandas». Enlace: https://politica.lumbre.lat/object/np-neg-r01-oa01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