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presProps" Target="presProps.xml"/>
  <Relationship Id="rId160" Type="http://schemas.openxmlformats.org/officeDocument/2006/relationships/viewProps" Target="viewProps.xml"/>
  <Relationship Id="rId1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1-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onograma como instrumento: qué se ancla y qué no»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onograma como instrumento: qué se ancla y qué no»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1-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ura gestiona y entrega el oficio de uso de suelo firmado por la autoridad, ante la mesa, el miércoles 4 a las diez; insumo: plano de ubicación enviado por Mirna el lunes; terminado: copia del oficio en el expediente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única línea con las cuatro anclas: fecha con día y hora, una responsable con nombre, el insumo del que depende y un criterio de terminado verificable (copia del oficio con folio en el expediente). Las otras tres son intenciones. La primera no distingue gestión de resultado y no dice qué pasa si el miércoles no hay oficio; la tercera presume que todos saben qué significa «muy avanzado»; la cuarta no tiene dueño ni prueba. En un equipo de seis semanas, una línea sin anclas no se puede mover, retrasar ni escalar: sólo se puede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anclas del cronograma trabajadas en la lección y en la tabla t-anclas: fecha, responsable, insumo y criterio de terminado. La faixa de la figura fig-faixa muestra el mismo formato en cada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o es. Lo que sabe el responsable es su propio criterio, y eso es justamente lo que el sistema viene a evitar: que el equipo dependa de la memoria de cada quien. Sin prueba observable, la conversación del lunes se convierte en «ya casi está» y nadie puede decidir si se mueve algo. El criterio de terminado es también lo que protege a la persona de la línea: le permite decir «esto está cerrado, hay evidencia» y pasar 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rta ancla de la tabla t-anclas, la que más se deja en blanco: el criterio de terminado. En la faixa, cada barra azul lleva escrito su criterio («borrador aprobado en el acta», «entrega en bodega con lista 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ito H1 del ejercicio: la fecha la fija el calendario electoral, moverla exige decisión de dirección → Hito con fech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ía de la jornada: no se reprograma, se prepara con cuadrillas, testigos y transporte confirmados → Hito con fech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uadro de doce secciones con un dueño y un contacto por sección, entregado el viernes con lista verificada → Tarea con entreg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trega de materiales en bodega con lista firmada por quien recibe, antes del jueves de la semana 3 → Tarea con entreg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unión de coordinación todos los lunes: treinta minutos, orden fijo, acta de tres campos → Actividad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ablero diario de quince minutos: cada dueño de línea reporta estado y bloqueos → Actividad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ermiso de uso de suelo sin resolver: no avanza aunque el equipo trabaje más horas → Línea bloqueada que exig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veedor que no confirma precio: la línea espera una decisión de compra, no un recordatorio más → Línea bloqueada que exig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tipos de renglón de la faixa: hito con fecha que no controla el equipo, tarea con criterio de terminado, recurrente que se sostiene y bloqueo que se resuelve decidiendo. Ver fig-faixa-6-semanas.sv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sables y suplentes: una línea, una persona»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sables y suplentes: una línea, una persona»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sables y suplentes: una línea, una persona»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1-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línea se quede sin una sola responsable identificable: dos personas con la mitad de la línea no son una suplencia, es una línea sin dueño, y nadie rinde cuentas ante dirección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sencia no es el problema; el problema es que la suplencia no estaba nombrada ni registrada. Un suplente es una persona concreta con la autoridad completa de esa línea y con aviso escrito de entrada y salida. Repartir la línea entre dos rompe la regla de un solo dueño: cada una asume que la otra decidió, y el bloqueo sigue. El medio de comunicación es secundario; lo que falta es el acto administrativo: nombrar, registrar y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1 y 2 del recuadro de la figura fig-arbol-responsables.svg: dos responsables equivalen a ninguno, y el suplente entra con la autoridad completa de l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 quién ejecuta, no quién responde. Se delega la tarea y se anota en la matriz con fecha; la responsabilidad de que la línea avance sigue en la persona que figura como dueña. Esa es la razón por la que la delegación se registra: para que la línea conserve un solo nombre visible ante dirección y para que quien ejecutó tenga constancia de qué le pidieron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3 del árbol de responsables: se delega la tarea y se anota con fecha; responder ante dirección no se de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1 dentro del taller: matriz de responsables y suplent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unión de coordinación: treinta minutos que sostienen el resto» (2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unión de coordinación: treinta minutos que sostienen el resto» (3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unión de coordinación: treinta minutos que sostienen el resto» (4 de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1-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visión del insumo recibido veinticuatro horas antes: quién mandó sus dos renglones → Propósito en una frase y qué no entra hoy → Pendientes vencidos y bloqueos: se revisa la evidencia de cierre, no la intención → Asignación en voz alta: nombre, fecha y criterio de terminado → Decisiones de la semana: una por línea, con la alternativa escrita de antes si no hay acuerdo → Lectura del acta de tres campos en la sala y correc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sumo se revisa primero porque decide quién puede abrir tema. Después el propósito y lo que no entra, para que la reunión no se desborde. Luego pendientes vencidos y bloqueos: es donde se quema el tiempo, y un bloqueo sólo se resuelve convirtiendo la revisión en una decisión. Después las decisiones de la semana y la asignación en voz alta, con nombre, fecha y criterio. El acta se lee al final, en la sala, porque es el último momento en que corregirla es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lujo de ocho etapas de la figura fig-flujo-reunion.svg, con sus tiempos escritos (insumo 24 horas antes, decisión y asignación, acta de tre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sión · responsable ·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campos y sólo tres: decisión, responsable, fecha. Todo lo demás se dice en la reunión o se va a otro documento. El hueco final es la válvula que impide que la conversación muera: lo que no se puede decidir hoy se captura como pendiente con dueño y vencimiento, no como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ta de tres campos definida en la lección y en la caja 3 del ciclo de fig-sistema-diario.svg; el paso T más 24 horas de fig-flujo-reunion.sv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a reunión como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nes, nueve y diez. Llegan cinco personas. Nadie mandó insumo. Se empieza «para ver cómo vamos». Laura dice que los materiales «van bien». Chuy se queja del permiso. Alguien propone cambiar el cierre de parque. A los veintiséis minutos ya se habla del diseño de una lona que se verá el jueves. Quedan cuatro temas abiertos, ninguna decisión escrita y una sensación compartida de reunión produ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Diagnóstico en cuatro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tó insumo, así que la reunión tuvo que dedicarse a informarse y no a decidir. No hubo propósito enunciado, así que nadie podía decir cuándo se estaba saliendo del tema. No hubo revisión de pendientes vencidos, así que el bloqueo del permiso llegó como sorpresa. Y no hubo acta, así que el cambio de sede del cierre quedó flotando como rum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Qué se decidió sin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e es el daño más caro del día. Por no poder decidir el permiso, «casi» se cambia la sede. Un cambio de sede no es un detalle logístico: mueve hito, cuesta dinero, implica avisar a quien ya invitó. Si se hubiera registrado como contingencia, el equipo tendría una decisión con nombre y fecha. Como no se registró, el martes cada quien va a contar un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Cómo se rehace: el mismo lunes con el sistema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mingo en la tarde: los tres dueños de línea mandan dos renglones cada uno (avance real, bloqueo, decisión que necesitan). Lunes, nueve: en una frase se dice qué se va a decidir hoy y qué se deja para el lunes que sigue. Nueve y dos a nueve y diez: pendientes vencidos y los dos bloqueos, con la evidenci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La decisión,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ueve y once a nueve y veinte: una decisión por línea. Para el permiso, dirección decide entre dos alternativas escritas: seguir gestionando con fecha límite al miércoles, o activar la plaza alterna con Mirna como responsable. Se asigna: Laura entrega el oficio firmado el miércoles a las diez; si no, se activa la alterna el mismo miércoles a las once. Criterio de terminado: copia del oficio en el expediente,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Acta de tres campos, leíd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ueve y veinticinco: se leen en voz alta las tres líneas del acta. Chuy corrige una fecha ahí mismo, porque su parte depende de otro evento. Nueve y treinta: se acaba. Lunes por la mañana, el acta está publicada y la faixa movió dos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Comparación de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reunión: veintiséis minutos de los cinco asistentes, cuatro temas abiertos, cero decisiones, un rumor de cambio de sede. Segunda: veinte minutos, tres decisiones, dos fechas y un riesgo con plan. La diferencia no es el talento de quien modera: es el insumo de antes y el acta de tre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reunión mal hecha de cuarenta minutos y cómo se rehace en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Etiqueta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s, horas, sedes y proveedores son inventados para esta práctica. Ninguna marca ni institución real aparece. La conclusión formativa no es que las reuniones deban ser cortas: es que una reunión sin insumo y sin acta no deja nada que el cronograma pued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cisión: Laura Ávila entrega el viernes 6, antes de las dos, el cuadro de doce secciones con un dueño y un contacto por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 tiene dueño, no tiene fecha y su criterio de terminado es una sensación. La tercera pone dos personas en una sola línea: sin suplencia ni reparto de sublíneas, dos dueños equivalen a ninguno. La quinta es una decisión tomada en el pasillo: sin acta, sin folio, sin fecha de pago y con un costo nuevo que nadie autorizó. La segunda, la cuarta y la sexta son las formas correctas: decisión, nombre concreto, fecha y prueb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ta de tres campos, regla de un solo dueño por línea y la caja lateral de fig-flujo-reunion.svg sobre lo que se decide fuera de reu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ndientes: cómo se capturan, cómo se cierran y qué los mata»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ndientes: cómo se capturan, cómo se cierran y qué los mata»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ndientes: cómo se capturan, cómo se cierran y qué los mata» (4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veces en la misma casilla es la señal de que dejó de ser pendiente y se volvió bloqueo: le falta una decisión, un insumo o un alcance realista. La salida correcta no es recordarlo otra vez, es subirlo al cuadrante que corresponda y decidir en la reunión nueva fecha, nuevo alcance o cancelación expresa. Recordar tres veces lo que nadie puede ejecutar consume autoridad y tiempo, que en una campaña de seis semanas es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drante de la matriz de contingencias con menor impacto y mayor reversibilidad: «Si ocupa tres reuniones seguidas, sube de casilla: es un bloqueo» (fig-matriz-contingencias.sv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ingencias: clasificar, activar, escalar y documentar» (2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ingencias: clasificar, activar, escalar y documentar» (3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1-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os semanas del cierre no hay plaza: el permiso del parque no salió y no existe alternativa contratada → Alto impacto y reversibilidad baja: se frena la línea, se avisa a dirección en el momento, decide dirección y queda registro en menos de veinticuatr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roveedor de lonas entrega la mitad y propone el resto para dentro de tres días → Alto impacto hoy pero reversible: el dueño de la línea activa sin esperar la reunión, informa al cierre del día y el caso entra 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perdió la lista de delegados de casilla de una coordinación y no hay respaldo de esa semana → Daño acotado con secuela: el dueño la sube como bloqueo con insumo previo y en el acta sale nueva fecha, nuevo alcance o línea cance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voluntaria pide constancia de su participación y el formato no está lleno → Bajo impacto y reversible: quien lo ve lo captura en el tablero con dueño y fecha, y no ocupa la reu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pendiente de poco costo lleva tres reuniones seguidas sin cerrarse → Sube de casilla: deja de ser pendiente normal y se trata como bloqueo, con decisión expresa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cuadrantes de la matriz impacto por reversibilidad de fig-matriz-contingencias.svg, con quién activa y en qué plazo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lacionar»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lacionar» (3 de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9: 1. El hecho,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eves, once de la mañana, semana cinco del caso inventado de San Rafael de la Sierra (ficticio). El área de gobierno municipal comunica a Chuy Peña que el permiso de uso de suelo para la explanada del cierre «todavía no está autorizado». Faltan doce días para el hito H3, cierre municipal y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9: 2. Clasificación en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mpacto alto: toca una fecha fija, toca la palabra dada a doce secciones y toca transporte ya apartado. Reversibilidad baja al momento de saberlo: no hay otra plaza contratada. Casilla roja: se frena la línea, se escala a dirección y se documenta en menos de veinticuatr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9: 3. Quién activa y a quién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tiva el dueño de la línea, Chuy Peña, y avisa de inmediato a dirección de campaña (Elena Camacho, con Beto Salas como suplente informado). No espera la reunión del lunes. En la misma llamada se congelan dos cosas: la impresión de la publicidad con la sede impresa y la confirmación de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9: 4. Qué decide la autoridad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decide entre dos alternativas escritas, no entre impresiones: seguir gestionando hasta el lunes o activar la plaza alterna del otro lado del parque. Elige la segunda, con una condición: el permiso de esa plaza también es necesario y tiene su propio plazo. Dirección, no la sala, porque el cambio afecta hito, costo y palabra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9: 5. Lo que se comunica y 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comunicaciones el mismo día, con texto aprobado: a las doce secciones coordinadas por Mirna Rosas (nueva sede, mismo día y hora) y al candidato por la vía de vocería (Laura Ávila), porque el cambio se va a decir en público. Se deja constancia de hora y de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9: 6. Cómo se mueve la faix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nglón bloqueado del permiso pasa a dos líneas nuevas: «oficio de la explanada, seguimiento y cierre administrativo» (dueño: Raúl Estrada) y «nueva sede y permisos de la plaza alterna» (dueño: Chuy Peña). El hito H3 no se mueve: se mueve el camino. La producción de materiales se reprograma con Laura porque el aviso impres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9: 7. El registro,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lio C-05, capturado el mismo jueves. Qué pasó: comunicación verbal del área municipal sobre el permiso sin autorizar. Quién decidió: dirección de campaña. Qué se cambió: sede del cierre, ruta de permisos, orden de producción. Qué evidencia quedó: acuse de la llamada con hora, correo de confirmación de la plaza alterna, copia del nuevo oficio, dos renglones nuevos en la faixa y el acta de la reunión siguiente con la decisión refren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9: 8. La parte que casi nadi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prendizaje se escribe aparte: qué se va a hacer distinto la próxima vez. Aquí, dos líneas: ningún hito con evento público depende de un solo permiso desde la semana cuatro, y cada hito tiene una alternativa escrita con costo antes de la semana tres. Eso se revisa en la reunión de cierre de la campaña, no se 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una contingencia escalada, resuelt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9 de 9: 9. Etiqueta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nicipio, personas, fechas, folios y proveedores son inventados para la práctica. Ninguna autoridad real aparece ni se afirma que así ocurran los trámites en algún lugar concreto: los plazos y requisitos de un permiso de uso de suelo se verifican con la normatividad municipal aplicable y su texto vigente. La conclusión formativa es sobre método, no sobre la autoridad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lasificas el caso: impacto alto porque el viernes se mueve el hito, reversibilidad alta porque aún hay una salida. Activas sin esperar la reunión, propones dos alternativas escritas con costo a dirección, informas al cierre del día y abres el registro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casilla ámbar: pega fuerte hoy pero todavía se puede remendar, así que el dueño de la línea activa sin esperar la reunión y lleva el caso con alternativas escritas. Aceptar sin registrar es la respuesta más común y la más cara: el sistema pierde la información justo cuando empieza a valer. Reclamar y esperar consume el único recurso que no se repone en seis semanas: tiempo. Y la cuarta escala de más: aquí no se decide si hubo incumplimiento de un contrato, se mueve la línea con alternativas escritas y foli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drante de activación inmediata de fig-matriz-contingencias.svg: activa el responsable de la línea sin esperar la reunión, con informe al cierre del día y el caso en la agenda de la reu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1-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Opción múltiple» (2 de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2 dentro del taller: registro de pendientes y contingencias»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10–11 de 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2 dentro del taller: registro de pendientes y contingencias» (2 de 4).]]></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2 dentro del taller: registro de pendientes y contingencias» (3 de 4).]]></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2 dentro del taller: registro de pendientes y contingencias» (4 de 4).]]></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producto. Dos alternativas: 1) rehaz con tus propios números la faixa de una campaña de seis semanas (o los primeros cien días de un cargo, si ya estás en uno); 2) toma una contingencia que ya te haya pasado y rellena el registro de un renglón como si la tuvieras que explicar dentro de un año: qué pasó, quién decidió, qué se cambió, qué evidencia quedó y qué se haría distinto. Para ambas: cada línea debe tener un solo dueño y un criterio de terminado verificable. Trae las cuatro piezas a la siguiente sesión del equipo y revísalas en la reunión: no se trata de que queden bonitas, sino de que se puedan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oducto del taller: el mini-sistema de una campaña municipal ficticia de seis semanas · Memoria: pieza del sistem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oducto del taller: el mini-sistema de una campaña municipal ficticia de seis semanas · Memoria: pieza del sistem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roducto del taller: el mini-sistema de una campaña municipal ficticia de seis semanas · Memoria: pieza del sistem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anclas de una línea del cron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responsable único, insumo necesario y criterio de terminado verificable. Sin las cuatro, no hay nada que revisar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un hito de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del hito no la controla el equipo y moverlo exige decisión expresa; la tarea tiene fecha propia y una entreg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dos responsables equivalen a ning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nte un incumplimiento cada uno explica por qué le tocaba a la otra. Una línea, un nombre; el suplente se nombra aparte y con autoridad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eleg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elega la tarea y se registra con fecha. No se delega la responsabilidad de la línea ant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empieza una reunión de coordinación y a qué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pieza veinticuatro horas antes, con el insumo de dos renglones por dueño de línea. En la sala: propósito en una frase, pendientes vencidos y bloqueos, decisiones, asignación en voz alta y lectura d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matan u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n fecha, con dos dueños, sin verificación de lo que cuenta como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dos criterios se clasifica una contin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pacto (qué toca de lo que no se recompone: fecha, costo, palabra dada) y reversibilidad (si existe salida sin secuela). De ahí sale quién activa y en qué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contener el registro posterior de una contin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asó, quién decidió, qué se cambió en la faixa, qué evidencia quedó y qué se aprendió. Es lo que convierte la memoria del equipo e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formatos se descargan las dos hojas de este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DF o PowerPoint del propio objeto. La hoja de cálculo editable sigue pendiente de canal, así que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9.]]></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l taller» (2 de 3).]]></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l taller» (3 de 3).]]></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1-r01-oa01]]></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144" r:id="rId1"/>
    <p:sldLayoutId id="2481950145" r:id="rId2"/>
    <p:sldLayoutId id="2481950146" r:id="rId3"/>
    <p:sldLayoutId id="24819501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83523cbc2125cd9734c916d2a949794c57d0f218bd695221.jpg"/>
  <Relationship Id="rId3" Type="http://schemas.openxmlformats.org/officeDocument/2006/relationships/hyperlink" Target="https://politica.lumbre.lat/object/pol-c01-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83523cbc2125cd9734c916d2a949794c57d0f218bd695222.jpg"/>
  <Relationship Id="rId3" Type="http://schemas.openxmlformats.org/officeDocument/2006/relationships/hyperlink" Target="https://politica.lumbre.lat/object/pol-c01-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hyperlink" Target="https://politica.lumbre.lat/object/pol-c01-r01-oa01" TargetMode="External"/>
  <Relationship Id="rId4" Type="http://schemas.openxmlformats.org/officeDocument/2006/relationships/hyperlink" Target="https://politica.lumbre.lat/object/pol-c01-r01-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hyperlink" Target="https://politica.lumbre.lat/object/pol-c01-r01-oa01" TargetMode="External"/>
  <Relationship Id="rId4" Type="http://schemas.openxmlformats.org/officeDocument/2006/relationships/hyperlink" Target="https://politica.lumbre.lat/object/pol-c01-r01-oa01"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hyperlink" Target="https://politica.lumbre.lat/object/pol-c01-r01-oa01" TargetMode="External"/>
  <Relationship Id="rId4" Type="http://schemas.openxmlformats.org/officeDocument/2006/relationships/hyperlink" Target="https://politica.lumbre.lat/object/pol-c01-r01-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hyperlink" Target="https://politica.lumbre.lat/object/pol-c01-r01-oa01" TargetMode="External"/>
  <Relationship Id="rId4" Type="http://schemas.openxmlformats.org/officeDocument/2006/relationships/hyperlink" Target="https://politica.lumbre.lat/object/pol-c01-r01-oa01"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hyperlink" Target="https://politica.lumbre.lat/object/pol-c01-r01-oa01" TargetMode="External"/>
  <Relationship Id="rId4" Type="http://schemas.openxmlformats.org/officeDocument/2006/relationships/hyperlink" Target="https://politica.lumbre.lat/object/pol-c01-r01-oa01" TargetMode="External"/>
  <Relationship Id="rId5"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hyperlink" Target="https://politica.lumbre.lat/object/pol-c01-r01-oa01" TargetMode="External"/>
  <Relationship Id="rId4"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hyperlink" Target="https://www.dof.gob.mx/" TargetMode="External"/>
  <Relationship Id="rId4" Type="http://schemas.openxmlformats.org/officeDocument/2006/relationships/hyperlink" Target="https://www.gob.mx/" TargetMode="Externa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1-r01-oa01" TargetMode="External"/>
  <Relationship Id="rId3" Type="http://schemas.openxmlformats.org/officeDocument/2006/relationships/notesSlide" Target="../notesSlides/notesSlide1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ordin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ar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onogra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ueñ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un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c01-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ndi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ing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c01-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y sostener el circuito de coordinación diaria de un equipo: anclar una faixa de seis semanas con fecha, dueño, insumo y criterio de terminado; asignar una sola persona por línea con su suplente; conducir una reunión de treinta minutos que salga con acta de tres campos; cerrar pendientes con evidencia y clasificar, escalar y documentar una conting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 taller de la unidad C01, ampliación del curso publicado Director / Gerente de campaña. No repite el organigrama ni el plan de campaña: enseña la maquinaria que hace administrable ese plan todos los días. Incluye glosario de doce términos, cinco diagramas, dos casos resueltos con datos ficticios, once ejercicios evaluados, dos herramientas en hoja vacía (matriz de responsables y registro de pendientes y contingencias), un checkpoint y una rúbrica de produc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6]]></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ordinación de campaña · cronograma operativo · responsables y suplentes · reunión de coordinación · tablero de pendientes · contingencias · operación municipal · dirección de campañ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istema de coordinación diaria: cronograma con dueños, reunión, pendientes y contingencias]]></a:t>
            </a:r>
          </a:p>
        </p:txBody>
      </p:sp>
      <p:sp>
        <p:nvSpPr>
          <p:cNvPr id="8" name=""/>
          <p:cNvSpPr txBox="1"/>
          <p:nvPr/>
        </p:nvSpPr>
        <p:spPr>
          <a:xfrm>
            <a:off x="514350" y="2019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y media de un lunes y en la oficina hay tres conversaciones distintas sobre lo mism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ura dice que los materiales «ya casi están». Chuy sostiene que sin el permiso del parque no monta el cierre y que eso lo sabe desde el jueves. Nadie recuerda quién autorizó mover el evento del sábado a otra plaza, y el candidato ya lo anunció en vivo. El encargado de documentación pregunta por el comprobante del proveedor que entregó la mitad. Y alguien, del otro lado del salón, propone «juntarnos para ver cómo vam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 veintiséis días para la jornada —fecha inventada para este ejercicio— y nadie está discutiendo de estrategia. Están discutiendo de coordinación. Ahí está la diferencia que casi no se enseña: un equipo puede tener un plan muy bueno y aun así perder semanas persiguiendo cosas que nadie sabe quién debía entreg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taller no vuelve sobre el organigrama ni sobre qué lleva un plan de campaña: eso ya lo traes del curso base de Director / Gerente. Aquí se monta la maquinaria que hace que ese plan se mueva todos los días y deje rastro. Al terminar tendrás un producto concreto y evaluable: el mini-sistema de una campaña municipal ficticia de seis seman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6]]></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e taller serás capaz d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clar cada línea de un cronograma con fecha, responsable, insumo y criterio de terminado; distinguir un hito de una tarea y de una actividad recurrente, y reconocer una línea bloqueada; asignar una sola persona por línea con su suplente y registrar la delegación por escrito; conducir una reunión de treinta minutos que salga con un acta de tres campos; capturar y cerrar pendientes con evidencia; y clasificar una contingencia por impacto y reversibilidad para saber quién activa, cómo se escala y qué se documenta despué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l taller: nivel intermedio; público, equipos de campaña y servidores públicos en México; lectura del material, entre 35 y 45 minutos; el producto pide además una hora de trabajo con el equipo. Prerrequisito: el curso Director / Gerente de campañ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e taller NO hace: no enseña estrategia, mensaje ni segmentación del electorado, y no infiere preferencias políticas de personas individuales. Las secciones y las líneas de la faixa son cobertura de trabajo logístico, no perfilado de vecin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la dirección política ni el criterio de un especialista: entrega el circuito y el registro para que las decisiones queden documentadas y se puedan revisar. Ninguna prueba didáctica habilita para ejercer una profesión.]]></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municipio, plaza, sección, nombre, fecha, proveedor e importe de este taller es inventado para el ejercicio y aparece etiquetado como fict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romete ningún resultado electoral ni se cita ningún porcentaje de éxito: no existe estudio que respalde una promesa así. Lo que se promete aquí es método y trazabilidad.]]></a:t>
            </a:r>
          </a:p>
        </p:txBody>
      </p:sp>
      <p:sp>
        <p:nvSpPr>
          <p:cNvPr id="9" name=""/>
          <p:cNvSpPr txBox="1"/>
          <p:nvPr/>
        </p:nvSpPr>
        <p:spPr>
          <a:xfrm>
            <a:off x="514350" y="2276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hojas de trabajo viven dentro de este objeto. La salida editable es PDF o PowerPoint del propio objeto: /object/pol-c01-r01-oa01/pdf y /object/pol-c01-r01-oa01/pptx. El archivo tipo XLSX todavía no tiene canal de descarga, así que no se ofre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sistema que no se nombra no se puede exig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s las fallas de coordinación empiezan porque dos personas usan la misma palabra con dos contenidos distintos. «Pendiente» para uno es un recordatorio amable; para otro es una línea con fecha y dueño. «Terminado» para una significa enviado, para otra significa entregado y recibido con lista firma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ocabulario no es adorno: es lo que hace que una conversación de equipo se parezca a un acta y no a un chisme de pasillo. Toma estos doce términos como las piezas con las que se arma el circuito; en las figuras y en los ejercicios van a aparecer con el mismo senti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sistema que no se nombra no se puede exig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l taller. Doce palabras que se usan con un solo sentido en la faixa, la matriz, el acta y el registro. Ninguna es término jurídico: son términos de administr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5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448050"/>
                <a:gridCol w="2886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faixa, la matriz o el tabl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uatro datos que vuelven administrable una línea: fecha, responsable, insumo y criterio de ter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las cuatro, la faixa es un adorno de pared: nadie puede decir si va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fija que no se mueve sin decisión expresa d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figura son los tres rombos naranja: registro, debate y cierre con jor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56]]></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781175"/>
                <a:gridCol w="3448050"/>
                <a:gridCol w="2886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faixa, la matriz o el tabl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con inicio, fin y una entrega que se puede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a azul: «cuadro de doce secciones con dueño por sección», entregado 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idad recur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repite cada semana o cada día, aunque no tenga h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nja punteada: reunión de los lunes y tablero diario de quince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5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448050"/>
                <a:gridCol w="2886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faixa, la matriz o el tabl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loque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vanza por falta de una decisión o de un insumo de otro, no por falta de 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glón con borde rojo: permiso de uso de suelo sin res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de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persona responsable de que la línea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ombre por renglón. Dos nombres es lo mismo que ning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5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448050"/>
                <a:gridCol w="2886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faixa, la matriz o el tabl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toma la línea completa cuando el titular no está, con la mism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renglón del mismo cuadro; se activa con avis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ter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que permite decir «esto ya está» sin discu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en bodega con lista firmada» es criterio; «avanzando» no lo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5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448050"/>
                <a:gridCol w="2886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faixa, la matriz o el tabl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 falta antes de poder empezar o ava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reunión: los dos renglones que cada dueño manda un día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mínimo de una decisión: qué se decidió, quién responde,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ampos. Un acta de cinco párrafos no la lee nadie y no obliga a nad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5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448050"/>
                <a:gridCol w="2886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faixa, la matriz o el tabl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hecho que rompe la faixa y obliga a decidir ahora, no en la próxima reu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lasifica por impacto y reversibilidad, y deja registro con fo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ix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ista de conjunto por semanas: qué corre, qué está fijo, qué está ato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rra horizontal con doce renglones y seis columnas de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81600"/>
          <a:chOff x="514350" y="247650"/>
          <a:chExt cx="8629650" cy="51816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sistema que no se nombra no se puede exig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ncla de cada caja: cronograma con fecha, responsable, insumo y criterio; reunión con insumo 24 horas antes, orden fijo y 30 minutos; tablero con un dueño, un vencimiento y cierre con evidencia; contingencias con impacto, reversibilidad y quién activa. El ciclo no cierra en sí mismo: pendientes vencidos y contingencias reordenan la faixa de la semana siguiente. Al pie figura el producto del taller: faixa, matriz de responsables, agenda tipo y registro de una contingencia, todo ficticio.]]></a:t>
            </a:r>
          </a:p>
        </p:txBody>
      </p:sp>
      <p:sp>
        <p:nvSpPr>
          <p:cNvPr id="9" name=""/>
          <p:cNvSpPr txBox="1"/>
          <p:nvPr/>
        </p:nvSpPr>
        <p:spPr>
          <a:xfrm>
            <a:off x="514350" y="46386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istema-diari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sistema que no se nombra no se puede exig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5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el plan no es el sistem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lan de campaña dice qué se quiere lograr y en qué orden. El sistema de coordinación diaria dice quién hace que eso avance hoy, qué decide el equipo cuando algo se atasca y cómo se sabe que algo terminó. Son dos objetos distintos y se rompen de manera distinta: un plan malo se nota en la estrategia; un sistema malo se nota tres semanas después, cuando ya no hay tiempo y nadie tiene la conversación completa. Este taller trabaja sólo el siste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onograma como instrumento: qué se ancla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ronograma administrable no es una lista de buenos deseos con fechas: es un conjunto de líneas ancladas. Anclar una línea quiere decir escribir cuatro cosas y sólo cuatro: la fecha en que debe quedar, la persona responsable, el insumo sin el cual no arranca y el criterio de termin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onograma como instrumento: qué se ancla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lases de renglón conviven en la misma faixa y se gestionan distinto. El hito tiene fecha que no pertenece al equipo: la fija el calendario de la autoridad electoral o el compromiso público tomado; moverlo exige una decisión expresa y documentada. La tarea tiene fecha propia y una entrega verificable. La actividad recurrente no tiene fecha única porque no se termina: se sostiene, y si se suspende dos semanas nadie lo nota hasta que el resto se acumu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onograma como instrumento: qué se ancla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stá el cuarto renglón, el que más daño hace cuando no se nombra: la línea bloqueada. No avanza aunque el equipo trabaje más horas, porque le falta una decisión de alguien más. Un cronograma sin dueño y sin criterio de terminado no es administrable por una razón simple: no hay nada que revisar. Se puede discutir si «va bien», pero no se puede constatar nada, y lo que no se constata no se corrige a tiem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onograma como instrumento: qué se ancla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anclas de una línea. La columna de la derecha es el síntoma de lo que pasa cuando falta esa ancla en la vida real de un equip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5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3076575"/>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c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bien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concreto y hora si aplica: «viernes 6, antes de las dos de l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 brevedad», «esta semana», «cuando se pueda». Nadie puede revisar una fecha que no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ombre propio, con su suplente nombrado desde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po», «Comunicación», dos nombres en la misma línea: la línea no tiene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5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3076575"/>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c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bien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 falta antes de poder avanzar y de quién se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arranca sin datos, sin autorización o sin dinero y se descubre a mitad del ca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ter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observable: «recibido en bodega con lista firmada», «aprobado en el 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casi está» eternamente: se cobra esfuerzo, no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onograma como instrumento: qué se ancla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mpaña municipal ficticia de seis semanas en San Rafael de la Sierra (ficticio). Hitos en las semanas 2 (registro ante el órgano local), 4 (debate público) y 6 (cierre y jornada); las barras llevan dueño: Raúl E., Laura A., Mirna R., Iván S., Diana R., Chuy P. La lectura útil no es cuántas barras hay, sino: tres fechas que no mueven los del equipo, seis tareas que sí, dos cosas que se repiten y un bloqueo que nadie ha decidido. Todo es inventado para el ejercicio.]]></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aixa-6-seman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ronograma como instrumento: qué se ancla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n nueve días para el cierre en la explanada. Tienes cuatro renglones del cronograma. ¿Cuál está anclado y por tanto se puede revisar el lun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rmisos: seguir gestionando con la autoridad hasta que salga.]]></a:t>
            </a:r>
          </a:p>
        </p:txBody>
      </p:sp>
      <p:sp>
        <p:nvSpPr>
          <p:cNvPr id="10" name=""/>
          <p:cNvSpPr txBox="1"/>
          <p:nvPr/>
        </p:nvSpPr>
        <p:spPr>
          <a:xfrm>
            <a:off x="666750" y="302895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ura gestiona y entrega el oficio de uso de suelo firmado por la autoridad, ante la mesa, el miércoles 4 a las diez; insumo: plano de ubicación enviado por Mirna el lunes; terminado: copia del oficio en el expediente con fol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5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ordinación con las doce secciones para el cierre, muy avanzad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teriales del cierre: que estén listos a tiemp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ronograma como instrumento: qué se ancla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línea con fecha y responsable pero sin criterio de terminado sí es administrable, porque el responsable sabe cuándo terminó su trabaj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ronograma como instrumento: qué se ancla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os ocho renglones del caso ficticio según el tipo de línea que son. Cada tipo lleva dos renglones y se gestionan distinto.]]></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to con fecha fija]]></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rea con entrega verificable]]></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recurrente]]></a:t>
            </a:r>
          </a:p>
        </p:txBody>
      </p:sp>
      <p:sp>
        <p:nvSpPr>
          <p:cNvPr id="13"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nea bloqueada que exige decis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ito H1 del ejercicio: la fecha la fija el calendario electoral, moverla exige decisión de dirección]]></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ía de la jornada: no se reprograma, se prepara con cuadrillas, testigos y transporte confirmado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adro de doce secciones con un dueño y un contacto por sección, entregado el viernes con lista verificad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rega de materiales en bodega con lista firmada por quien recibe, antes del jueves de la semana 3]]></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unión de coordinación todos los lunes: treinta minutos, orden fijo, acta de tres camp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ablero diario de quince minutos: cada dueño de línea reporta estado y bloqueos]]></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ermiso de uso de suelo sin resolver: no avanza aunque el equipo trabaje más hora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veedor que no confirma precio: la línea espera una decisión de compra, no un recordatorio más]]></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sables y suplentes: una línea, una pers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incómoda y por eso se rompe tanto: cada línea tiene una sola persona responsable. No «el área», no «las dos que están encima», no «quien alcance». Dos responsables es lo mismo que ninguno, porque ante un incumplimiento las dos van a explicar por qué le tocaba a la ot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sables y suplentes: una línea, una pers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plente no es un segundo jefe ni un adorno del cuadro: es la misma línea con la misma autoridad cuando el titular no está. Se nombra antes de necesitarlo, se le avisa por escrito cuándo entra y cuándo sale, y quien entra decide con el alcance completo de esa línea. Si el suplente tuviera que pedir permiso para cada cosa, la suplencia no serviría para n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sables y suplentes: una línea, una pers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distinción que sostiene todo el edificio: se delega la tarea, no la responsabilidad. Chuy puede pedirle a su equipo que arme la lista de delegados de casilla; la línea de territorio sigue siendo de Chuy ante dirección. Por eso la delegación se registra con fecha en la matriz: no para controlar a nadie, sino para que mañana nadie tenga que reconstruir de memoria quién hizo qué. Un registro escrito a tiempo es la diferencia entre una línea con dueños y una discusión entre tres personas donde cada quien responde por lo suyo y nadie por la líne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sables y suplentes: una línea, una pers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dro que sigue es el del caso inventado de San Rafael de la Sierra (ficticio): Elena Camacho, Beto Salas, Mirna Rosas, Chuy Peña, Laura Ávila, Iván Soto, Raúl Estrada, Norma Cárdenas, Diana Robles y Uriel Mena son personas de papel, y las doce secciones también lo s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81600"/>
          <a:chOff x="514350" y="247650"/>
          <a:chExt cx="8629650" cy="51816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sables y suplentes: una línea, una pers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rección: Elena Camacho, suplente Beto Salas. Coordinaciones: Mirna Rosas con Chuy Peña, Laura Ávila con Iván Soto, Raúl Estrada con Norma Cárdenas. Debajo, las líneas a su cargo: doce secciones ficticias (Diana Robles y su suplente Uriel Mena), materiales, vocería, redes, proveedores y folios. El recuadro naranja da las tres reglas: dos dueños en la misma línea equivale a no tener ninguno; el suplente entra con autoridad completa y aviso por escrito; se delega la tarea, responder no.]]></a:t>
            </a:r>
          </a:p>
        </p:txBody>
      </p:sp>
      <p:sp>
        <p:nvSpPr>
          <p:cNvPr id="9" name=""/>
          <p:cNvSpPr txBox="1"/>
          <p:nvPr/>
        </p:nvSpPr>
        <p:spPr>
          <a:xfrm>
            <a:off x="514350" y="46386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rbol-responsabl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sponsables y suplentes: una línea, una perso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huy se va tres días fuera del municipio y manda un mensaje: «vean lo del permiso entre Mirna y Laura». ¿Qué es lo primero que falla en el siste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Chuy se vaya tres días en plena campaña.]]></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línea se quede sin una sola responsable identificable: dos personas con la mitad de la línea no son una suplencia, es una línea sin dueño, y nadie rinde cuentas ante dirección el lunes.]]></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use mensajería en lugar de correo electróni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56]]></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avise al candidato antes de sal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sponsables y suplentes: una línea, una perso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se delega una tarea dentro de una línea, lo que cambia es la responsabilidad de esa línea ante dire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1 dentro del taller: matriz de responsables y supl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rucciones de la hoja: escribe una línea de trabajo por renglón (no una persona, no un área). En Responsable pon un solo nombre; en Suplente, otro nombre con autoridad completa. En Quién aprueba, la instancia o la persona que valida la entrega; en Frecuencia de reporte, cuándo le dice a dirección cómo va; en Criterio de terminado, la prueba observable. La matriz se llena en la primera reunión de la campaña y se revisa cada dos semanas: si alguien ya no está, el renglón se mueve el mismo día, no cuando se acuerden. La hoja en blanco sirve igual para una campaña de seis semanas que para los primeros cien días de un car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1 dentro del taller: matriz de responsables y supl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vacía de la matriz de responsables y suplentes (familia de herramientas T13 y T15 de la biblioteca del plan). Se llena a mano o se descarga en PDF o PowerPoint del propio objeto. El ejemplo llenado con datos ficticios está en la figura fig-arbol-responsables.svg y en el paso a paso de este tall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56]]></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1362075"/>
                <a:gridCol w="1362075"/>
                <a:gridCol w="1362075"/>
                <a:gridCol w="1304925"/>
                <a:gridCol w="1362075"/>
                <a:gridCol w="13620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 de trabaj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 (una so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lente (con autoridad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de re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de termin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56]]></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1362075"/>
                <a:gridCol w="1362075"/>
                <a:gridCol w="1362075"/>
                <a:gridCol w="1304925"/>
                <a:gridCol w="1362075"/>
                <a:gridCol w="13620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 de trabaj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 (una so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lente (con autoridad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de re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de termin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1 dentro del taller: matriz de responsables y supl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nombres en la columna de Responsable: la línea queda sin dueño y el reporte del lunes se vuelve discusión de culpable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lente en blanco «porque todavía no se necesita»: la suplencia se nombra antes del viaje, del contagio o de la renuncia, no durant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 de terminado copiado de la columna anterior: «coordinar», «apoyar», «dar seguimiento» no son prueba de na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1 dentro del taller: matriz de responsables y supl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5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riz que se llena una vez y no se toca: si alguien salió del equipo y el renglón sigue con su nombre, el sistema ya es decor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personales de vecinos o de voluntarios en las columnas: la matriz registra funciones y líneas, no listas de ciudadanos. Minimiza los datos que escribe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la matriz con el organigrama formal: el organigrama dice jerarquías; esta matriz dice quién mueve cada línea y quién la mueve cuando ese alguien fal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de coordinación: treinta minutos que sostienen el res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ropósito no es informar: es decidir. Informar es el insumo. Por eso la reunión empieza veinticuatro horas antes, cuando cada dueño de línea manda dos renglones —qué avanzó de verdad, qué está bloqueado y qué decisión necesita— y por eso quien no manda insumo no abre tema en su lugar: se anota como pendiente con fecha y se cierra el pu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de coordinación: treinta minutos que sostienen el res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es fijo y se enuncia con el propósito en una frase, incluido lo que no entra hoy. Primero pendientes vencidos y bloqueos, porque ahí está el tiempo de la campaña; después las decisiones de la semana, una por línea; luego la asignación en voz alta con nombre, fecha y criterio de terminado; y al final, en la sala, la lectura del acta. Si alguien duda de algo, se corrige ahí, no tres días después por mensaj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de coordinación: treinta minutos que sostienen el res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ta tiene tres campos y nada más: decisión, responsable, fecha. Todo lo demás se dice en la reunión o se va a otro documento. Si el acta no cabe en una pantalla, no es un acta: es una minuta de recuer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de coordinación: treinta minutos que sostienen el res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queda fuera de reunión rompe el sistema, aunque esté bien intencionado. Un acuerdo de pasillo, un precio que se «fijó» con el proveedor en el chat o una plaza que se cambió «porque ya se sabía» no existen para el cronograma: nadie los puede revisar, nadie los puede cobrar y, cuando algo salga mal, nadie podrá decir cuándo se decidió. Lo que no entra al acta se registra como pendiente con fecha y se decide en la siguiente reunión. Si era urgente de verdad, no era un acuerdo informal: era una contingencia, y tiene su propio protocol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de coordinación: treinta minutos que sostienen el r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unión no informa: decide, y sólo decide lo que entra con insumo y sale con acta. Bandas dibujadas: 0 a 3 minutos (propósito y qué no entra), 4 a 12 (pendientes vencidos y bloqueos), 13 a 24 (decisiones de la semana), 25 a 28 (asignación en voz alta), 29 a 30 (lectura del acta). El insumo llega 24 horas antes en dos renglones por línea y el acta se publica en las 24 horas siguientes. Lo acordado en pasillo o chat no entra al sistema: si urge, es contingencia.]]></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lujo-reunion.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unión de coordinación: treinta minutos que sostienen el res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movimientos de la reunión de coordinación de los lunes según el flujo de la figura. Seis pasos del momento de la sala; el insumo y la publicación del acta van antes y después.]]></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ndientes vencidos y bloqueos: se revisa la evidencia de cierre, no la intención]]></a:t>
            </a:r>
          </a:p>
        </p:txBody>
      </p:sp>
      <p:sp>
        <p:nvSpPr>
          <p:cNvPr id="10"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pósito en una frase y qué no entra hoy]]></a:t>
            </a:r>
          </a:p>
        </p:txBody>
      </p:sp>
      <p:sp>
        <p:nvSpPr>
          <p:cNvPr id="11" name=""/>
          <p:cNvSpPr txBox="1"/>
          <p:nvPr/>
        </p:nvSpPr>
        <p:spPr>
          <a:xfrm>
            <a:off x="628650" y="3686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ctura del acta de tres campos en la sala y corrección inmediata]]></a:t>
            </a:r>
          </a:p>
        </p:txBody>
      </p:sp>
      <p:sp>
        <p:nvSpPr>
          <p:cNvPr id="12" name=""/>
          <p:cNvSpPr txBox="1"/>
          <p:nvPr/>
        </p:nvSpPr>
        <p:spPr>
          <a:xfrm>
            <a:off x="628650" y="4048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signación en voz alta: nombre, fecha y criterio de termin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5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ión del insumo recibido veinticuatro horas antes: quién mandó sus dos renglon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cisiones de la semana: una por línea, con la alternativa escrita de antes si no hay acuer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unión de coordinación: treinta minutos que sostienen el rest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ta de tres campos anota la __________ que se tomó, la persona __________ de cumplirla y la fecha en que debe quedar. Lo que no entra al acta se registra como __________ con vencimiento y se decide en la siguiente reun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1 de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reunión como ocurr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nes, nueve y diez. Llegan cinco personas. Nadie mandó insumo. Se empieza «para ver cómo vamos». Laura dice que los materiales «van bien». Chuy se queja del permiso. Alguien propone cambiar el cierre de parque. A los veintiséis minutos ya se habla del diseño de una lona que se verá el jueves. Quedan cuatro temas abiertos, ninguna decisión escrita y una sensación compartida de reunión productiv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2 de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iagnóstico en cuatro líne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ó insumo, así que la reunión tuvo que dedicarse a informarse y no a decidir. No hubo propósito enunciado, así que nadie podía decir cuándo se estaba saliendo del tema. No hubo revisión de pendientes vencidos, así que el bloqueo del permiso llegó como sorpresa. Y no hubo acta, así que el cambio de sede del cierre quedó flotando como rumo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3 de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se decidió sin decidi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daño más caro del día. Por no poder decidir el permiso, «casi» se cambia la sede. Un cambio de sede no es un detalle logístico: mueve hito, cuesta dinero, implica avisar a quien ya invitó. Si se hubiera registrado como contingencia, el equipo tendría una decisión con nombre y fecha. Como no se registró, el martes cada quien va a contar una vers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rehace: el mismo lunes con el sistema pues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go en la tarde: los tres dueños de línea mandan dos renglones cada uno (avance real, bloqueo, decisión que necesitan). Lunes, nueve: en una frase se dice qué se va a decidir hoy y qué se deja para el lunes que sigue. Nueve y dos a nueve y diez: pendientes vencidos y los dos bloqueos, con la evidencia a la vis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5 de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en voz al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eve y once a nueve y veinte: una decisión por línea. Para el permiso, dirección decide entre dos alternativas escritas: seguir gestionando con fecha límite al miércoles, o activar la plaza alterna con Mirna como responsable. Se asigna: Laura entrega el oficio firmado el miércoles a las diez; si no, se activa la alterna el mismo miércoles a las once. Criterio de terminado: copia del oficio en el expediente, con foli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Acta de tres campos, leída en la sal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eve y veinticinco: se leen en voz alta las tres líneas del acta. Chuy corrige una fecha ahí mismo, porque su parte depende de otro evento. Nueve y treinta: se acaba. Lunes por la mañana, el acta está publicada y la faixa movió dos rengl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Comparación de cost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reunión: veintiséis minutos de los cinco asistentes, cuatro temas abiertos, cero decisiones, un rumor de cambio de sede. Segunda: veinte minutos, tres decisiones, dos fechas y un riesgo con plan. La diferencia no es el talento de quien modera: es el insumo de antes y el acta de tres camp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de coordinación: treinta minutos que sostienen el resto · Ejemplo resuelto (todo ficticio): una reunión mal hecha de cuarenta minutos y cómo se rehace en veinte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Etiqueta del ejerci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s, horas, sedes y proveedores son inventados para esta práctica. Ninguna marca ni institución real aparece. La conclusión formativa no es que las reuniones deban ser cortas: es que una reunión sin insumo y sin acta no deja nada que el cronograma pueda revis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unión de coordinación: treinta minutos que sostienen el res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cretario de organización escribió estas seis líneas como acta de la reunión del lunes. Marca las que rompen el sistema del taller: sin dueño único, sin fecha, sin criterio de terminado o decididas fuera de la reunión.]]></a:t>
            </a:r>
          </a:p>
        </p:txBody>
      </p:sp>
      <p:sp>
        <p:nvSpPr>
          <p:cNvPr id="9" name=""/>
          <p:cNvSpPr txBox="1"/>
          <p:nvPr/>
        </p:nvSpPr>
        <p:spPr>
          <a:xfrm>
            <a:off x="628650" y="29813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de los materiales va avanzando muy bien, ya casi están; lo vemos la próxima semana.]]></a:t>
            </a:r>
          </a:p>
        </p:txBody>
      </p:sp>
      <p:sp>
        <p:nvSpPr>
          <p:cNvPr id="10" name=""/>
          <p:cNvSpPr txBox="1"/>
          <p:nvPr/>
        </p:nvSpPr>
        <p:spPr>
          <a:xfrm>
            <a:off x="628650" y="3657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sión: Laura Ávila entrega el viernes 6, antes de las dos, el cuadro de doce secciones con un dueño y un contacto por sec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5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ermiso del parque lo van a revisar entre Chuy y Raúl para que no se les escape.]]></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sión: la reunión de coordinación empieza a las nueve y media y dura treinta minutos; Beto Salas reparte el orden del día el lunes a las siete.]]></a:t>
            </a:r>
          </a:p>
        </p:txBody>
      </p:sp>
      <p:sp>
        <p:nvSpPr>
          <p:cNvPr id="9" name=""/>
          <p:cNvSpPr txBox="1"/>
          <p:nvPr/>
        </p:nvSpPr>
        <p:spPr>
          <a:xfrm>
            <a:off x="628650" y="28860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 el pasillo se acordó con el proveedor doblar el pedido de lonas; sólo falta pagarlo cuando se pueda.]]></a:t>
            </a:r>
          </a:p>
        </p:txBody>
      </p:sp>
      <p:sp>
        <p:nvSpPr>
          <p:cNvPr id="10" name=""/>
          <p:cNvSpPr txBox="1"/>
          <p:nvPr/>
        </p:nvSpPr>
        <p:spPr>
          <a:xfrm>
            <a:off x="628650" y="35623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cisión: todo gasto por arriba de un anticipo pequeño se anota el mismo día en el registro con folio y lo autoriza dirección; el folio lo lleva Diana Robl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ndientes: cómo se capturan, cómo se cierran y qué los ma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ndiente no es una idea que se apunta: es una tarea con dueño, vencimiento y evidencia de cierre. Se captura en el mismo instante en que nace —en la reunión, en el tablero diario, en el pasillo— y en el mismo lugar, no en la libreta de quien lo escuchó. Si se captura en otro lado, en dos semanas hay dos listas y una discus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ndientes: cómo se capturan, cómo se cierran y qué los ma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ierra cuando existe la prueba, no cuando alguien siente que ya. «Llamé al proveedor» no cierra nada; «confirmación por escrito con precio y fecha de entrega, copiada al expediente» sí. La evidencia de cierre puede ser una firma, un folio, una captura, un recuadro lleno: lo que hace falta es que otra persona pueda constatarlo sin pregunt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ndientes: cómo se capturan, cómo se cierran y qué los ma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sas matan un pendiente, y las tres son visibles desde que se escribe. Uno: sin fecha. Nadie lo va a perseguir y se va a leer como sugerencia. Dos: dos dueños, o un dueño que en realidad depende de dos personas. Tres: sin verificación, es decir, sin decir qué cuenta como terminado. Un pendiente con las tres fallas no está en riesgo: ya está muerto, sólo falta que alguien lo declare.]]></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 donde vive el sistema: la misma hoja del tablero, con folio y fecha de captura, no en la libreta personal ni en un cha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ndientes: cómo se capturan, cómo se cierran y qué los ma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un solo dueño y pon su nombre antes de cerrar la fila; si no sabes quién, ese es el pendiente número un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vencimiento con día y hora, no «esta seman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criterio de terminado: qué va a contar como evidencia cuando alguien pregunte.]]></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n el tablero diario: lo que lleva quince días igual se trata como bloqueo, no como pendiente.]]></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pega la evidencia y marca el estado. Un pendiente cerrado sin evidencia se reabre el lun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endientes: cómo se capturan, cómo se cierran y qué los ma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ndiente que aparece por tercera reunión consecutiva sin cerrarse debe seguir tratándose como pendiente y solo recordarse una vez má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gencias: clasificar, activar, escalar y documen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tingencia es un hecho que rompe la faixa y no puede esperar a la próxima reunión. Antes de apagar, se nombra el incendio, y se nombran dos cosas: impacto y reversibilidad. Impacto es cuánto toca lo que no se puede volver a comprar: una fecha fija, un dinero comprometido, la palabra que se dio en público. Reversibilidad es si existe una salida que deje el daño sin secuel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gencias: clasificar, activar, escalar y documen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as dos casillas sale el resto del protocolo, y eso es lo útil del cuadro: deja de depender del carácter de quien está en la sala. Alto impacto con reversibilidad baja: se frena, se avisa a dirección en el momento, decide dirección y queda registro en un plazo máximo de veinticuatro hor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o impacto con reversibilidad alta: activa el dueño de la línea sin esperar la reunión, informa al cierre del día y el caso entra a la agenda. Bajo impacto con secuela: se sube como bloqueo con insumo previo y se resuelve en el acta con nueva fecha, nuevo alcance o cancela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gencias: clasificar, activar, escalar y documen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o impacto reversible: es un pendiente normal y no ocupa la reunión.]]></a:t>
            </a:r>
          </a:p>
        </p:txBody>
      </p:sp>
      <p:sp>
        <p:nvSpPr>
          <p:cNvPr id="8" name=""/>
          <p:cNvSpPr txBox="1"/>
          <p:nvPr/>
        </p:nvSpPr>
        <p:spPr>
          <a:xfrm>
            <a:off x="514350" y="19526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no es delatar ni confesar debilidad: es mover una decisión a la persona que tiene la autoridad para tomarla. Y el registro posterior —qué pasó, quién decidió, qué se cambió, qué evidencia quedó y qué se aprendió— es lo que protege al equipo: ante cualquier revisión posterior, la versión del equipo no es memoria, es un expediente con fechas. En una campaña y en un cargo público, un hecho documentado a tiempo vale más que veinte explicaciones tardía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gencias: clasificar, activar, escalar y docume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iterio didáctico de este taller, no una clasificación oficial. De cada casilla sale quién activa, en cuánto tiempo y qué se documenta: el rojo fija registro en un plazo máximo de 24 horas; el ámbar se activa sin esperar la reunión; el violeta sale en acta con nueva fecha o línea cancelada; el verde sube de casilla si ocupa tres reuniones seguidas. En las cuatro aplica lo mismo después: registro con qué pasó, quién decidió, qué se cambió y qué se aprendió.]]></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triz-contingenci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ingencias: clasificar, activar, escalar y document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del caso ficticio con la casilla de la matriz que le corresponde y con el protocolo que de ahí sal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 dos semanas del cierre no hay plaza: el permiso del parque no salió y no existe alternativa contratada]]></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roveedor de lonas entrega la mitad y propone el resto para dentro de tres días]]></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perdió la lista de delegados de casilla de una coordinación y no hay respaldo de esa seman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voluntaria pide constancia de su participación y el formato no está lleno]]></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pendiente de poco costo lleva tres reuniones seguidas sin cerrarse]]></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8289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to impacto hoy pero reversible: el dueño de la línea activa sin esperar la reunión, informa al cierre del día y el caso entra a la agend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56]]></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ño acotado con secuela: el dueño la sube como bloqueo con insumo previo y en el acta sale nueva fecha, nuevo alcance o línea cancelada]]></a:t>
            </a:r>
          </a:p>
        </p:txBody>
      </p:sp>
      <p:sp>
        <p:nvSpPr>
          <p:cNvPr id="8"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o impacto y reversible: quien lo ve lo captura en el tablero con dueño y fecha, y no ocupa la reunión]]></a:t>
            </a:r>
          </a:p>
        </p:txBody>
      </p:sp>
      <p:sp>
        <p:nvSpPr>
          <p:cNvPr id="9"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e de casilla: deja de ser pendiente normal y se trata como bloqueo, con decisión expresa en el acta]]></a:t>
            </a:r>
          </a:p>
        </p:txBody>
      </p:sp>
      <p:sp>
        <p:nvSpPr>
          <p:cNvPr id="10" name=""/>
          <p:cNvSpPr txBox="1"/>
          <p:nvPr/>
        </p:nvSpPr>
        <p:spPr>
          <a:xfrm>
            <a:off x="628650" y="35337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to impacto y reversibilidad baja: se frena la línea, se avisa a dirección en el momento, decide dirección y queda registro en menos de veinticuatro hora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1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hecho, sin adjetiv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eves, once de la mañana, semana cinco del caso inventado de San Rafael de la Sierra (ficticio). El área de gobierno municipal comunica a Chuy Peña que el permiso de uso de suelo para la explanada del cierre «todavía no está autorizado». Faltan doce días para el hito H3, cierre municipal y jornad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2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lasificación en la matriz]]></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acto alto: toca una fecha fija, toca la palabra dada a doce secciones y toca transporte ya apartado. Reversibilidad baja al momento de saberlo: no hay otra plaza contratada. Casilla roja: se frena la línea, se escala a dirección y se documenta en menos de veinticuatro hor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3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ién activa y a quién avi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iva el dueño de la línea, Chuy Peña, y avisa de inmediato a dirección de campaña (Elena Camacho, con Beto Salas como suplente informado). No espera la reunión del lunes. En la misma llamada se congelan dos cosas: la impresión de la publicidad con la sede impresa y la confirmación de transport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4 de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Qué decide la autoridad correc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decide entre dos alternativas escritas, no entre impresiones: seguir gestionando hasta el lunes o activar la plaza alterna del otro lado del parque. Elige la segunda, con una condición: el permiso de esa plaza también es necesario y tiene su propio plazo. Dirección, no la sala, porque el cambio afecta hito, costo y palabra públic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5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se comunica y a quié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municaciones el mismo día, con texto aprobado: a las doce secciones coordinadas por Mirna Rosas (nueva sede, mismo día y hora) y al candidato por la vía de vocería (Laura Ávila), porque el cambio se va a decir en público. Se deja constancia de hora y de medi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6 de 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ómo se mueve la faix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nglón bloqueado del permiso pasa a dos líneas nuevas: «oficio de la explanada, seguimiento y cierre administrativo» (dueño: Raúl Estrada) y «nueva sede y permisos de la plaza alterna» (dueño: Chuy Peña). El hito H3 no se mueve: se mueve el camino. La producción de materiales se reprograma con Laura porque el aviso impreso cambió.]]></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7 de 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l registro, con foli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lio C-05, capturado el mismo jueves. Qué pasó: comunicación verbal del área municipal sobre el permiso sin autorizar. Quién decidió: dirección de campaña. Qué se cambió: sede del cierre, ruta de permisos, orden de producción. Qué evidencia quedó: acuse de la llamada con hora, correo de confirmación de la plaza alterna, copia del nuevo oficio, dos renglones nuevos en la faixa y el acta de la reunión siguiente con la decisión refrendad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8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a parte que casi nadie ha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rendizaje se escribe aparte: qué se va a hacer distinto la próxima vez. Aquí, dos líneas: ningún hito con evento público depende de un solo permiso desde la semana cuatro, y cada hito tiene una alternativa escrita con costo antes de la semana tres. Eso se revisa en la reunión de cierre de la campaña, no se tir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ingencias: clasificar, activar, escalar y documentar · Ejemplo resuelto (todo ficticio): una contingencia escalada, resuelta y documentada · Paso 9 de 9]]></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Etiqueta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io, personas, fechas, folios y proveedores son inventados para la práctica. Ninguna autoridad real aparece ni se afirma que así ocurran los trámites en algún lugar concreto: los plazos y requisitos de un permiso de uso de suelo se verifican con la normatividad municipal aplicable y su texto vigente. La conclusión formativa es sobre método, no sobre la autoridad de nadi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tingencias: clasificar, activar, escalar y document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ércoles, siete de la noche. El proveedor de materiales avisa que no entregará el viernes y propone hacerlo el martes siguiente, un día antes del hito. Eres el dueño de la línea. ¿Cuál es el siguiente movimiento correct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s y lo anotas en tu libreta: ya avisaron, hay que aguantar.]]></a:t>
            </a:r>
          </a:p>
        </p:txBody>
      </p:sp>
      <p:sp>
        <p:nvSpPr>
          <p:cNvPr id="10" name=""/>
          <p:cNvSpPr txBox="1"/>
          <p:nvPr/>
        </p:nvSpPr>
        <p:spPr>
          <a:xfrm>
            <a:off x="666750" y="336232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lasificas el caso: impacto alto porque el viernes se mueve el hito, reversibilidad alta porque aún hay una salida. Activas sin esperar la reunión, propones dos alternativas escritas con costo a dirección, informas al cierre del día y abres el registro con foli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5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amas al proveedor para reclamar y esperas su respuesta antes de decir nada a nadi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ortas al proveedor con la autoridad correspondiente por incumplimient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dentro del taller: registro de pendientes y conting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hoja para las dos cosas, porque un pendiente que se descuida se vuelve contingencia y una contingencia resuelta se vuelve pendiente de seguimiento. Captura el folio (P para pendiente, C para contingencia), la fecha y la hora en que lo supiste, el hecho verificable sin adjetivos, un solo dueño, el vencimiento, las dos casillas de clasificación, quién activó y a quién se avisó, y la evidencia con la que se cierra. La columna Estado admite cuatro palabras: abierto, en curso, cerrado, cancelado. Cualquier otra cosa significa que el renglón está vivo sin dueñ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dentro del taller: registro de pendientes y conting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imiza los datos personales: registra funciones, líneas y folios, no nombres de vecinos ni de personas que no son parte del equip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dentro del taller: registro de pendientes y conting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vacía del registro de pendientes y contingencias (familia de herramientas T16 del plan). Se llena a mano o se descarga en PDF o PowerPoint del propio objeto; los dos renglones llenados con datos ficticios están en el paso 7 del caso resuelto de contingenci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56]]></a:t>
            </a:r>
          </a:p>
        </p:txBody>
      </p:sp>
      <p:graphicFrame>
        <p:nvGraphicFramePr>
          <p:cNvPr id="7" name="" descr=""/>
          <p:cNvGraphicFramePr>
            <a:graphicFrameLocks noGrp="1"/>
          </p:cNvGraphicFramePr>
          <p:nvPr/>
        </p:nvGraphicFramePr>
        <p:xfrm>
          <a:off x="514350" y="1257300"/>
          <a:ext cx="8115300" cy="3267075"/>
        </p:xfrm>
        <a:graphic>
          <a:graphicData uri="http://schemas.openxmlformats.org/drawingml/2006/table">
            <a:tbl>
              <a:tblPr firstRow="1" bandRow="1"/>
              <a:tblGrid>
                <a:gridCol w="904875"/>
                <a:gridCol w="1971675"/>
                <a:gridCol w="1971675"/>
                <a:gridCol w="1628775"/>
                <a:gridCol w="1638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l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 y hora de cap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hecho verif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ún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nci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56]]></a:t>
            </a:r>
          </a:p>
        </p:txBody>
      </p:sp>
      <p:graphicFrame>
        <p:nvGraphicFramePr>
          <p:cNvPr id="7" name="" descr=""/>
          <p:cNvGraphicFramePr>
            <a:graphicFrameLocks noGrp="1"/>
          </p:cNvGraphicFramePr>
          <p:nvPr/>
        </p:nvGraphicFramePr>
        <p:xfrm>
          <a:off x="514350" y="1257300"/>
          <a:ext cx="8115300" cy="3267075"/>
        </p:xfrm>
        <a:graphic>
          <a:graphicData uri="http://schemas.openxmlformats.org/drawingml/2006/table">
            <a:tbl>
              <a:tblPr firstRow="1" bandRow="1"/>
              <a:tblGrid>
                <a:gridCol w="838200"/>
                <a:gridCol w="1838325"/>
                <a:gridCol w="1838325"/>
                <a:gridCol w="1838325"/>
                <a:gridCol w="1762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l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acto (alto o baj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ersibilidad (alta o b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ctivó y a quién se avis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tom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10–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286000"/>
                <a:gridCol w="354330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l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de cier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dentro del taller: registro de pendientes y contingenci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5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l deseo en lugar del hecho: «el proveedor va a cumplir» no es un hecho verificable; «avisó el miércoles que no entrega el viernes» sí.]]></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Impacto y Reversibilidad en blanco: sin esas dos casillas el registro es una lista de quejas.]]></a:t>
            </a:r>
          </a:p>
        </p:txBody>
      </p:sp>
      <p:sp>
        <p:nvSpPr>
          <p:cNvPr id="11" name=""/>
          <p:cNvSpPr txBox="1"/>
          <p:nvPr/>
        </p:nvSpPr>
        <p:spPr>
          <a:xfrm>
            <a:off x="514350" y="30003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ueños en la misma fila, o el área en lugar de una perso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sin evidencia: la columna de evidencia queda vacía y el pendiente se reabre la semana siguient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dentro del taller: registro de pendientes y contingenci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notar la contingencia hasta que «se resuelva»: se pierde justo el dato que protege al equipo despué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registro a cinco hojas distintas: cuando hay dos versiones, la que vale es la que alguien trae en la reun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hoja una sola vez al inicio de la campaña y no volver a abrirl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dentro del taller: registro de pendientes y contingenci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5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te llevas estas dos hojas a tu equip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herramientas viven dentro de este objeto de aprendizaje, no en un archivo suelto. De aquí salen dos salidas: la versión para imprimir y repartir en la reunión se obtiene en PDF del propio objeto (/object/pol-c01-r01-oa01/pdf) y la versión para proyectar y editar en la sesión, en PowerPoint (/object/pol-c01-r01-oa01/pptx).]]></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dentro del taller: registro de pendientes y contingenci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56]]></a:t>
            </a:r>
          </a:p>
        </p:txBody>
      </p:sp>
      <p:sp>
        <p:nvSpPr>
          <p:cNvPr id="7" name="" descr=""/>
          <p:cNvSpPr/>
          <p:nvPr/>
        </p:nvSpPr>
        <p:spPr>
          <a:xfrm>
            <a:off x="514350" y="1219200"/>
            <a:ext cx="8115300" cy="2581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mbas existen hoy y conservan las tablas con sus campos vacíos, las instrucciones y los errores frecuentes. El archivo editable tipo hoja de cálculo con fórmulas todavía no tiene canal de descarga en la plataforma: es un pendiente de producto, no una promesa de este taller.]]></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entras tanto, la hoja funciona en papel o en la presentación; lo que la hace útil no es el formato, es que alguien la llene con dueño y fech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lo que se revisa. Puedes usar el caso inventado de San Rafael de la Sierra (ficticio) o el tuyo propio; si usas datos reales, trabaja con funciones y líneas, no con nombres de ciudadanos ni con información personal. Cuatro piezas, todas conectadas entre sí: lo que diga una debe poder encontrarse en las otras tr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5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ixa de seis semanas: mínimo doce renglones, con tres hitos de fecha fija, al menos dos actividades recurrentes, una línea bloqueada con dueño y cada renglón con sus cuatro anclas (fecha, responsable, insumo, criterio de terminad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riz de responsables con suplentes: dirección, tres coordinaciones y las líneas a su cargo, con una sola persona por línea, suplente nombrado, quién aprueba, frecuencia de reporte y criterio de terminado. Etiqueta las personas como ficticias si inventas el caso.]]></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5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enda tipo de la reunión de coordinación: orden con tiempos escritos, insumo previo de dos renglones por línea, qué no entra, y un modelo de acta de tres campos con tres decisiones ejempl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de una contingencia resuelta: folio, hora en que se supo, clasificación por impacto y reversibilidad, quién activó y a quién avisó, qué cambió en la faixa, evidencia y aprendizaje. Un solo renglón bien lleno vale más que diez vacío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56]]></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ducto del taller: el mini-sistema de una campaña municipal ficticia de seis semanas]]></a:t>
            </a:r>
          </a:p>
        </p:txBody>
      </p:sp>
      <p:sp>
        <p:nvSpPr>
          <p:cNvPr id="8" name=""/>
          <p:cNvSpPr txBox="1"/>
          <p:nvPr/>
        </p:nvSpPr>
        <p:spPr>
          <a:xfrm>
            <a:off x="514350" y="18002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producto.]]></a:t>
            </a:r>
          </a:p>
        </p:txBody>
      </p:sp>
      <p:sp>
        <p:nvSpPr>
          <p:cNvPr id="9" name=""/>
          <p:cNvSpPr txBox="1"/>
          <p:nvPr/>
        </p:nvSpPr>
        <p:spPr>
          <a:xfrm>
            <a:off x="514350" y="214312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alternativas: 1) rehaz con tus propios números la faixa de una campaña de seis semanas (o los primeros cien días de un cargo, si ya estás en uno); 2) toma una contingencia que ya te haya pasado y rellena el registro de un renglón como si la tuvieras que explicar dentro de un año: qué pasó, quién decidió,]]></a:t>
            </a:r>
          </a:p>
        </p:txBody>
      </p:sp>
      <p:sp>
        <p:nvSpPr>
          <p:cNvPr id="10" name=""/>
          <p:cNvSpPr txBox="1"/>
          <p:nvPr/>
        </p:nvSpPr>
        <p:spPr>
          <a:xfrm>
            <a:off x="514350" y="38671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cambió, qué evidencia quedó y qué se haría distint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56]]></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ambas: cada línea debe tener un solo dueño y un criterio de terminado verificable. Trae las cuatro piezas a la siguiente sesión del equipo y revísalas en la reunión: no se trata de que queden bonitas, sino de que se puedan discutir.]]></a:t>
            </a:r>
          </a:p>
        </p:txBody>
      </p:sp>
      <p:sp>
        <p:nvSpPr>
          <p:cNvPr id="8" name=""/>
          <p:cNvSpPr txBox="1"/>
          <p:nvPr/>
        </p:nvSpPr>
        <p:spPr>
          <a:xfrm>
            <a:off x="514350" y="2714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ueba de realidad: lee tu propia lista en voz alta y pregúntate, renglón por renglón, cómo sabrás que eso está terminado. Si tienes que explicarlo para que se entienda, todavía no es criterio de terminado. Revisa los tres asesinos del pendiente: sin fecha, dos dueños, sin verificación.]]></a:t>
            </a:r>
          </a:p>
        </p:txBody>
      </p:sp>
      <p:sp>
        <p:nvSpPr>
          <p:cNvPr id="9" name=""/>
          <p:cNvSpPr txBox="1"/>
          <p:nvPr/>
        </p:nvSpPr>
        <p:spPr>
          <a:xfrm>
            <a:off x="514350" y="4362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úbrica del producto. Las ponderaciones son criterio docente de este taller, no un indicador de resultados electorales ni de ninguna otra cosa externa. Aprobación: 80 sobre 100. Un error crítico —inventar evidencia, actuar fuera de facultades, exponer datos de terceros— obliga a rehacer esa pieza aunque el promedio alcance.]]></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5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95500"/>
                <a:gridCol w="5105400"/>
                <a:gridCol w="914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ra en las cuatro piez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y comprensión d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aixa describe lo que de verdad pasa: hitos con fecha que el equipo no controla, tareas con insumo, un bloque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s y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persona por línea, suplente con autoridad, delegación registrada y constancia de lo que no se de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del procedimiento y d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da con tiempos, insumo previo, acta de tres campos que se puede leer sin explicarla, pendiente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56]]></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095500"/>
                <a:gridCol w="5105400"/>
                <a:gridCol w="914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ra en las cuatro piez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gencias y manejo de incertidu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ción con impacto y reversibilidad, escalamiento a quien tiene la autoridad, registro posterior y aprend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idad y organ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rencia entre las cuatro piezas y todo lo ficticio etiquetado como 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del taller: el mini-sistema de una campaña municipal ficticia de seis semanas · Memoria: pieza del sistema y para qué sir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5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 d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ierte una intención en algo revisable un día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ter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observable que evita el ya casi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línea con la misma autoridad cuando falta el ti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umo pre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os renglones que llegan veinticuatro horas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del taller: el mini-sistema de una campaña municipal ficticia de seis semanas · Memoria: pieza del sistema y para qué sir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56]]></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a de tres ca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responsable y fecha: ni una líne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loque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vanza por falta de una decisión, no de 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tro puede constatar sin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er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xiste una salida que deje el daño sin secu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Memoria: pieza del sistema y para qué sirve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c01-r01-oa01"/>
              </a:rPr>
              <a:t><![CDATA[Abrir el juego en el O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1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anclas de una línea del cronogram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1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responsable único, insumo necesario y criterio de terminado verificable. Sin las cuatro, no hay nada que revisar el lune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2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un hito de una tare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2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del hito no la controla el equipo y moverlo exige decisión expresa; la tarea tiene fecha propia y una entrega verificable.]]></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3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dos responsables equivalen a ninguno?]]></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3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nte un incumplimiento cada uno explica por qué le tocaba a la otra. Una línea, un nombre; el suplente se nombra aparte y con autoridad completa.]]></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4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elega y qué n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4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elega la tarea y se registra con fecha. No se delega la responsabilidad de la línea ante dirección.]]></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5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empieza una reunión de coordinación y a qué hora?]]></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5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pieza veinticuatro horas antes, con el insumo de dos renglones por dueño de línea. En la sala: propósito en una frase, pendientes vencidos y bloqueos, decisiones, asignación en voz alta y lectura del act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6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matan un pendiente?]]></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6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fecha, con dos dueños, sin verificación de lo que cuenta como terminado.]]></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7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dos criterios se clasifica una contingencia?]]></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7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pacto (qué toca de lo que no se recompone: fecha, costo, palabra dada) y reversibilidad (si existe salida sin secuela). De ahí sale quién activa y en qué plazo.]]></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8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contener el registro posterior de una contingencia?]]></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8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asó, quién decidió, qué se cambió en la faixa, qué evidencia quedó y qué se aprendió. Es lo que convierte la memoria del equipo en expediente.]]></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9 de 9]]></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formatos se descargan las dos hojas de este taller?]]></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l taller: el mini-sistema de una campaña municipal ficticia de seis semanas · Tarjetas de repaso rápido del circuito · Tarjeta 9 de 9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DF o PowerPoint del propio objeto. La hoja de cálculo editable sigue pendiente de canal, así que no se promet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l tall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ncl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riteri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linea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uen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delegacion]]></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l tall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c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reunio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c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endiente]]></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contingencia]]></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escalar]]></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l tall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56]]></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sostener el circuito: anclas líneas con fecha, dueño, insumo y criterio de terminado; nombras un solo responsable con suplente; conduces la reunión con insumo previo y acta de tres campos; y clasificas, escalas y documentas una contingencia. Siguiente paso: monta las cuatro piezas del producto con tu equipo real y revísalas en la primera reunión.]]></a:t>
            </a:r>
          </a:p>
        </p:txBody>
      </p:sp>
      <p:sp>
        <p:nvSpPr>
          <p:cNvPr id="8" name=""/>
          <p:cNvSpPr txBox="1"/>
          <p:nvPr/>
        </p:nvSpPr>
        <p:spPr>
          <a:xfrm>
            <a:off x="514350" y="3162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ciclo de cinco piezas y al primer caso resuelto. Casi siempre el fallo está en lo mismo: una línea sin criterio de terminado o una decisión tomada fuera del acta. Ahí no se rompió la reunión: se rompió el registro.]]></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5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clas cada línea del cronograma con fecha, responsable, insumo y criterio de terminado, y sabes decir cuál de las cuatro falta cuando algo no avanz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hito, tarea, actividad recurrente y línea bloqueada, y tratas cada una con el movimiento que le toca: respetar la fecha, verificar la entrega, sostener la rutina o decidi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ienes la regla de una sola persona por línea, nombras suplentes con autoridad completa y registras la delegación con fecha; sabes que se delega la tarea y no la responsabilidad.]]></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5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es la reunión de treinta minutos con insumo previo, orden fijo y acta de tres campos leída en la sala, y sabes qué se queda fuera y por qué eso rompe el sistem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s, verificas y cierras pendientes con evidencia, y detectas los tres asesinos: sin fecha, dos dueños, sin verificació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5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una contingencia por impacto y reversibilidad, activas sin esperar la reunión cuando toca, escalas a quien tiene la autoridad y dejas el registro con qué pasó, quién decidió, qué cambió y qué se aprendió.]]></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montado el mini-sistema completo de una campaña de seis semanas: faixa, matriz de responsables, agenda tipo y un registro de contingencia resuelta, y puedes defenderlo renglón por renglón.]]></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e taller, de dónde viene y dónde se puede verificar. Ámbito: Estados Unidos Mexicanos, con referencias de administración de alcance general. Versión del objeto: 1.0. Responsable editorial: Lumbre Política. Fecha de esta revisión editorial: 24 de octubre de 2026. La revisión fue editorial: no hubo intervención de un abogado ni de otro profesional, y este material no sustituye un dictamen profesional.]]></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56]]></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590800"/>
                <a:gridCol w="2952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r es una función distinta de planificar y de controlar: es el supuesto del circuito de cinco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nri Fayol, Administration industrielle et générale (1916); entrada Henri Fayol en l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 de la administración de empresas. No es una norma ni un requerimiento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56]]></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590800"/>
                <a:gridCol w="2952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ablero visual donde cada tarjeta es una tarea con dueño y estado es una práctica de gestión con origen indust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de producción Toyota y su señal visual de trabajo; entrada Taiichi Ohno en l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de gestión adaptable. El taller no la presenta como método oficial ni certifica su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56]]></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2590800"/>
                <a:gridCol w="2952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actividades contra el tiempo en una barra horizontal tiene antecedentes de principios del siglo X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rama de Gantt: Karol Adamiecki publicó su harmonograma en 1896 y Henry Gantt lo divulgó entre 1910 y 1915. Entrada Diagrama de Gantt en l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histórica del formato. No se recomienda ni se nombra ningún software con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56]]></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2590800"/>
                <a:gridCol w="2952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México la estructura orgánica y las facultades de cada área de una dependencia pública son información pública de 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de Transparencia y Acceso a la Información Pública, artículo 70, publicada en el Diario Oficial de la Federación el 4 de mayo de 20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ón de los sujetos obligados, con reformas posteriores: verificar la versión vigente y las leyes locales aplic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56]]></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590800"/>
                <a:gridCol w="2952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de registro de candidaturas, debates y jornada, y los plazos de cualquier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 y acuerdos de la autoridad electoral local aplicable; bandos y reglamentos municipales de cada 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taller no fija plazos ni requisitos: varían por entidad y por año. Hay que leer el text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56]]></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590800"/>
                <a:gridCol w="2952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municipio, secciones, fechas, importes, proveedores y folios de los ejemplos y fig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la práctica y están etiquetados como fict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normativo ni estadí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56]]></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590800"/>
                <a:gridCol w="29527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 este objeto y de sus dos hojas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editorial de Lumbre Política, 24 de octubre de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torial. No es dictamen jurídico, no fue revisado por un abogado y no habilita para ejercer profesión alg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donde se publican leyes, decretos y acuerdos federale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fijar un plazo o un requisito en tu matriz, busca aquí la versión vigente del ordenamiento aplicable y su fecha de publicación.]]></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
              </a:rPr>
              <a:t><![CDATA[Portal nacional de datos abiertos de dependencias y trámites federales]]></a:t>
            </a:r>
          </a:p>
        </p:txBody>
      </p:sp>
      <p:sp>
        <p:nvSpPr>
          <p:cNvPr id="10"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cómo una dependencia pública deja ver su estructura y sus facultades: es el mismo principio de la matriz de responsables, pero en versión institución.]]></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sin promesas de enlaces que no existen todavía. Dentro de esta unidad C01, la ruta r01 sigue con la revisión del producto: trae tus cuatro piezas a la reunión del equipo y deja que el acta las corrija; la faixa que no sobrevive una reunión se rediseña, no se defiend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sté publicada en el portal, la ampliación natural es C02, Presupuesto y control documental, donde el libro de operaciones y la conciliación recogen los folios que aquí empieza a registrar el pendiente de gasto; y C07, Gestión de contingencias, que profundiza en registro de hechos, escalamiento y documentación según atribucione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1-r01-oa01"/>
              </a:rPr>
              <a:t><![CDATA[El sistema de coordinación diaria: cronograma con dueños, reunión, pendientes y conting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estás en un cargo y no en campaña, el mismo circuito te sirve en la ruta de preparación para ejercer: entrega-recepción, inventario de asuntos y pendientes con dueño. Y si quieres la hoja sin pantalla de por medio, pide la versión en PDF del propio objeto para imprimirla y repartirla en la reun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2026-10-25T13:11:11Z</dcterms:created>
  <dcterms:modified xsi:type="dcterms:W3CDTF">2026-10-25T13:11:11Z</dcterms:modified>
  <dc:title>El sistema de coordinación diaria: cronograma con dueños, reunión, pendientes y contingencias</dc:title>
  <dc:description>Presentación editable del OA «El sistema de coordinación diaria: cronograma con dueños, reunión, pendientes y contingencias». Enlace: https://politica.lumbre.lat/object/pol-c01-r01-oa01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