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Override PartName="/ppt/slides/slide127.xml" ContentType="application/vnd.openxmlformats-officedocument.presentationml.slide+xml"/>
  <Override PartName="/ppt/notesSlides/notesSlide127.xml" ContentType="application/vnd.openxmlformats-officedocument.presentationml.notesSlide+xml"/>
  <Override PartName="/ppt/slides/slide128.xml" ContentType="application/vnd.openxmlformats-officedocument.presentationml.slide+xml"/>
  <Override PartName="/ppt/notesSlides/notesSlide128.xml" ContentType="application/vnd.openxmlformats-officedocument.presentationml.notesSlide+xml"/>
  <Override PartName="/ppt/slides/slide129.xml" ContentType="application/vnd.openxmlformats-officedocument.presentationml.slide+xml"/>
  <Override PartName="/ppt/notesSlides/notesSlide129.xml" ContentType="application/vnd.openxmlformats-officedocument.presentationml.notesSlide+xml"/>
  <Override PartName="/ppt/slides/slide130.xml" ContentType="application/vnd.openxmlformats-officedocument.presentationml.slide+xml"/>
  <Override PartName="/ppt/slides/slide131.xml" ContentType="application/vnd.openxmlformats-officedocument.presentationml.slide+xml"/>
  <Override PartName="/ppt/notesSlides/notesSlide131.xml" ContentType="application/vnd.openxmlformats-officedocument.presentationml.notesSlide+xml"/>
  <Override PartName="/ppt/slides/slide132.xml" ContentType="application/vnd.openxmlformats-officedocument.presentationml.slide+xml"/>
  <Override PartName="/ppt/notesSlides/notesSlide132.xml" ContentType="application/vnd.openxmlformats-officedocument.presentationml.notesSlide+xml"/>
  <Override PartName="/ppt/slides/slide133.xml" ContentType="application/vnd.openxmlformats-officedocument.presentationml.slide+xml"/>
  <Override PartName="/ppt/notesSlides/notesSlide133.xml" ContentType="application/vnd.openxmlformats-officedocument.presentationml.notesSlide+xml"/>
  <Override PartName="/ppt/slides/slide134.xml" ContentType="application/vnd.openxmlformats-officedocument.presentationml.slide+xml"/>
  <Override PartName="/ppt/notesSlides/notesSlide134.xml" ContentType="application/vnd.openxmlformats-officedocument.presentationml.notesSlide+xml"/>
  <Override PartName="/ppt/slides/slide135.xml" ContentType="application/vnd.openxmlformats-officedocument.presentationml.slide+xml"/>
  <Override PartName="/ppt/notesSlides/notesSlide135.xml" ContentType="application/vnd.openxmlformats-officedocument.presentationml.notesSlide+xml"/>
  <Override PartName="/ppt/slides/slide136.xml" ContentType="application/vnd.openxmlformats-officedocument.presentationml.slide+xml"/>
  <Override PartName="/ppt/notesSlides/notesSlide136.xml" ContentType="application/vnd.openxmlformats-officedocument.presentationml.notesSlide+xml"/>
  <Override PartName="/ppt/slides/slide137.xml" ContentType="application/vnd.openxmlformats-officedocument.presentationml.slide+xml"/>
  <Override PartName="/ppt/notesSlides/notesSlide137.xml" ContentType="application/vnd.openxmlformats-officedocument.presentationml.notesSlide+xml"/>
  <Override PartName="/ppt/slides/slide138.xml" ContentType="application/vnd.openxmlformats-officedocument.presentationml.slide+xml"/>
  <Override PartName="/ppt/notesSlides/notesSlide138.xml" ContentType="application/vnd.openxmlformats-officedocument.presentationml.notesSlide+xml"/>
  <Override PartName="/ppt/slides/slide139.xml" ContentType="application/vnd.openxmlformats-officedocument.presentationml.slide+xml"/>
  <Override PartName="/ppt/slides/slide140.xml" ContentType="application/vnd.openxmlformats-officedocument.presentationml.slide+xml"/>
  <Override PartName="/ppt/notesSlides/notesSlide140.xml" ContentType="application/vnd.openxmlformats-officedocument.presentationml.notesSlide+xml"/>
  <Override PartName="/ppt/slides/slide141.xml" ContentType="application/vnd.openxmlformats-officedocument.presentationml.slide+xml"/>
  <Override PartName="/ppt/notesSlides/notesSlide141.xml" ContentType="application/vnd.openxmlformats-officedocument.presentationml.notesSlide+xml"/>
  <Override PartName="/ppt/slides/slide142.xml" ContentType="application/vnd.openxmlformats-officedocument.presentationml.slide+xml"/>
  <Override PartName="/ppt/notesSlides/notesSlide142.xml" ContentType="application/vnd.openxmlformats-officedocument.presentationml.notesSlide+xml"/>
  <Override PartName="/ppt/slides/slide143.xml" ContentType="application/vnd.openxmlformats-officedocument.presentationml.slide+xml"/>
  <Override PartName="/ppt/slides/slide144.xml" ContentType="application/vnd.openxmlformats-officedocument.presentationml.slide+xml"/>
  <Override PartName="/ppt/notesSlides/notesSlide144.xml" ContentType="application/vnd.openxmlformats-officedocument.presentationml.notesSlide+xml"/>
  <Override PartName="/ppt/slides/slide145.xml" ContentType="application/vnd.openxmlformats-officedocument.presentationml.slide+xml"/>
  <Override PartName="/ppt/notesSlides/notesSlide145.xml" ContentType="application/vnd.openxmlformats-officedocument.presentationml.notesSlide+xml"/>
  <Override PartName="/ppt/slides/slide146.xml" ContentType="application/vnd.openxmlformats-officedocument.presentationml.slide+xml"/>
  <Override PartName="/ppt/notesSlides/notesSlide146.xml" ContentType="application/vnd.openxmlformats-officedocument.presentationml.notesSlide+xml"/>
  <Override PartName="/ppt/slides/slide147.xml" ContentType="application/vnd.openxmlformats-officedocument.presentationml.slide+xml"/>
  <Override PartName="/ppt/notesSlides/notesSlide147.xml" ContentType="application/vnd.openxmlformats-officedocument.presentationml.notesSlide+xml"/>
  <Override PartName="/ppt/slides/slide148.xml" ContentType="application/vnd.openxmlformats-officedocument.presentationml.slide+xml"/>
  <Override PartName="/ppt/notesSlides/notesSlide148.xml" ContentType="application/vnd.openxmlformats-officedocument.presentationml.notesSlide+xml"/>
  <Override PartName="/ppt/slides/slide149.xml" ContentType="application/vnd.openxmlformats-officedocument.presentationml.slide+xml"/>
  <Override PartName="/ppt/notesSlides/notesSlide149.xml" ContentType="application/vnd.openxmlformats-officedocument.presentationml.notesSlide+xml"/>
  <Override PartName="/ppt/slides/slide150.xml" ContentType="application/vnd.openxmlformats-officedocument.presentationml.slide+xml"/>
  <Override PartName="/ppt/notesSlides/notesSlide150.xml" ContentType="application/vnd.openxmlformats-officedocument.presentationml.notesSlide+xml"/>
  <Override PartName="/ppt/slides/slide151.xml" ContentType="application/vnd.openxmlformats-officedocument.presentationml.slide+xml"/>
  <Override PartName="/ppt/slides/slide152.xml" ContentType="application/vnd.openxmlformats-officedocument.presentationml.slide+xml"/>
  <Override PartName="/ppt/notesSlides/notesSlide152.xml" ContentType="application/vnd.openxmlformats-officedocument.presentationml.notesSlide+xml"/>
  <Override PartName="/ppt/slides/slide153.xml" ContentType="application/vnd.openxmlformats-officedocument.presentationml.slide+xml"/>
  <Override PartName="/ppt/notesSlides/notesSlide153.xml" ContentType="application/vnd.openxmlformats-officedocument.presentationml.notesSlide+xml"/>
  <Override PartName="/ppt/slides/slide154.xml" ContentType="application/vnd.openxmlformats-officedocument.presentationml.slide+xml"/>
  <Override PartName="/ppt/notesSlides/notesSlide154.xml" ContentType="application/vnd.openxmlformats-officedocument.presentationml.notesSlide+xml"/>
  <Override PartName="/ppt/slides/slide155.xml" ContentType="application/vnd.openxmlformats-officedocument.presentationml.slide+xml"/>
  <Override PartName="/ppt/notesSlides/notesSlide155.xml" ContentType="application/vnd.openxmlformats-officedocument.presentationml.notesSlide+xml"/>
  <Override PartName="/ppt/slides/slide156.xml" ContentType="application/vnd.openxmlformats-officedocument.presentationml.slide+xml"/>
  <Override PartName="/ppt/notesSlides/notesSlide156.xml" ContentType="application/vnd.openxmlformats-officedocument.presentationml.notesSlide+xml"/>
  <Override PartName="/ppt/slides/slide157.xml" ContentType="application/vnd.openxmlformats-officedocument.presentationml.slide+xml"/>
  <Override PartName="/ppt/notesSlides/notesSlide157.xml" ContentType="application/vnd.openxmlformats-officedocument.presentationml.notesSlide+xml"/>
  <Override PartName="/ppt/slides/slide158.xml" ContentType="application/vnd.openxmlformats-officedocument.presentationml.slide+xml"/>
  <Override PartName="/ppt/notesSlides/notesSlide158.xml" ContentType="application/vnd.openxmlformats-officedocument.presentationml.notesSlide+xml"/>
  <Override PartName="/ppt/slides/slide159.xml" ContentType="application/vnd.openxmlformats-officedocument.presentationml.slide+xml"/>
  <Override PartName="/ppt/notesSlides/notesSlide159.xml" ContentType="application/vnd.openxmlformats-officedocument.presentationml.notesSlide+xml"/>
  <Override PartName="/ppt/slides/slide160.xml" ContentType="application/vnd.openxmlformats-officedocument.presentationml.slide+xml"/>
  <Override PartName="/ppt/slides/slide161.xml" ContentType="application/vnd.openxmlformats-officedocument.presentationml.slide+xml"/>
  <Override PartName="/ppt/notesSlides/notesSlide161.xml" ContentType="application/vnd.openxmlformats-officedocument.presentationml.notesSlide+xml"/>
  <Override PartName="/ppt/slides/slide162.xml" ContentType="application/vnd.openxmlformats-officedocument.presentationml.slide+xml"/>
  <Override PartName="/ppt/notesSlides/notesSlide162.xml" ContentType="application/vnd.openxmlformats-officedocument.presentationml.notesSlide+xml"/>
  <Override PartName="/ppt/slides/slide163.xml" ContentType="application/vnd.openxmlformats-officedocument.presentationml.slide+xml"/>
  <Override PartName="/ppt/notesSlides/notesSlide163.xml" ContentType="application/vnd.openxmlformats-officedocument.presentationml.notesSlide+xml"/>
  <Override PartName="/ppt/slides/slide164.xml" ContentType="application/vnd.openxmlformats-officedocument.presentationml.slide+xml"/>
  <Override PartName="/ppt/notesSlides/notesSlide164.xml" ContentType="application/vnd.openxmlformats-officedocument.presentationml.notesSlide+xml"/>
  <Override PartName="/ppt/slides/slide165.xml" ContentType="application/vnd.openxmlformats-officedocument.presentationml.slide+xml"/>
  <Override PartName="/ppt/notesSlides/notesSlide165.xml" ContentType="application/vnd.openxmlformats-officedocument.presentationml.notesSlide+xml"/>
  <Override PartName="/ppt/slides/slide166.xml" ContentType="application/vnd.openxmlformats-officedocument.presentationml.slide+xml"/>
  <Override PartName="/ppt/notesSlides/notesSlide166.xml" ContentType="application/vnd.openxmlformats-officedocument.presentationml.notesSlide+xml"/>
  <Override PartName="/ppt/slides/slide167.xml" ContentType="application/vnd.openxmlformats-officedocument.presentationml.slide+xml"/>
  <Override PartName="/ppt/notesSlides/notesSlide167.xml" ContentType="application/vnd.openxmlformats-officedocument.presentationml.notesSlide+xml"/>
  <Override PartName="/ppt/slides/slide168.xml" ContentType="application/vnd.openxmlformats-officedocument.presentationml.slide+xml"/>
  <Override PartName="/ppt/notesSlides/notesSlide168.xml" ContentType="application/vnd.openxmlformats-officedocument.presentationml.notesSlide+xml"/>
  <Override PartName="/ppt/slides/slide169.xml" ContentType="application/vnd.openxmlformats-officedocument.presentationml.slide+xml"/>
  <Override PartName="/ppt/notesSlides/notesSlide169.xml" ContentType="application/vnd.openxmlformats-officedocument.presentationml.notesSlide+xml"/>
  <Override PartName="/ppt/slides/slide170.xml" ContentType="application/vnd.openxmlformats-officedocument.presentationml.slide+xml"/>
  <Override PartName="/ppt/notesSlides/notesSlide170.xml" ContentType="application/vnd.openxmlformats-officedocument.presentationml.notesSlide+xml"/>
  <Override PartName="/ppt/slides/slide171.xml" ContentType="application/vnd.openxmlformats-officedocument.presentationml.slide+xml"/>
  <Override PartName="/ppt/notesSlides/notesSlide171.xml" ContentType="application/vnd.openxmlformats-officedocument.presentationml.notesSlide+xml"/>
  <Override PartName="/ppt/slides/slide172.xml" ContentType="application/vnd.openxmlformats-officedocument.presentationml.slide+xml"/>
  <Override PartName="/ppt/notesSlides/notesSlide172.xml" ContentType="application/vnd.openxmlformats-officedocument.presentationml.notesSlide+xml"/>
  <Override PartName="/ppt/slides/slide173.xml" ContentType="application/vnd.openxmlformats-officedocument.presentationml.slide+xml"/>
  <Override PartName="/ppt/notesSlides/notesSlide173.xml" ContentType="application/vnd.openxmlformats-officedocument.presentationml.notesSlide+xml"/>
  <Override PartName="/ppt/slides/slide174.xml" ContentType="application/vnd.openxmlformats-officedocument.presentationml.slide+xml"/>
  <Override PartName="/ppt/notesSlides/notesSlide174.xml" ContentType="application/vnd.openxmlformats-officedocument.presentationml.notesSlide+xml"/>
  <Override PartName="/ppt/slides/slide175.xml" ContentType="application/vnd.openxmlformats-officedocument.presentationml.slide+xml"/>
  <Override PartName="/ppt/notesSlides/notesSlide175.xml" ContentType="application/vnd.openxmlformats-officedocument.presentationml.notesSlide+xml"/>
  <Override PartName="/ppt/slides/slide176.xml" ContentType="application/vnd.openxmlformats-officedocument.presentationml.slide+xml"/>
  <Override PartName="/ppt/slides/slide177.xml" ContentType="application/vnd.openxmlformats-officedocument.presentationml.slide+xml"/>
  <Override PartName="/ppt/notesSlides/notesSlide177.xml" ContentType="application/vnd.openxmlformats-officedocument.presentationml.notesSlide+xml"/>
  <Override PartName="/ppt/slides/slide178.xml" ContentType="application/vnd.openxmlformats-officedocument.presentationml.slide+xml"/>
  <Override PartName="/ppt/notesSlides/notesSlide178.xml" ContentType="application/vnd.openxmlformats-officedocument.presentationml.notesSlide+xml"/>
  <Override PartName="/ppt/slides/slide179.xml" ContentType="application/vnd.openxmlformats-officedocument.presentationml.slide+xml"/>
  <Override PartName="/ppt/notesSlides/notesSlide179.xml" ContentType="application/vnd.openxmlformats-officedocument.presentationml.notesSlide+xml"/>
  <Override PartName="/ppt/slides/slide180.xml" ContentType="application/vnd.openxmlformats-officedocument.presentationml.slide+xml"/>
  <Override PartName="/ppt/notesSlides/notesSlide180.xml" ContentType="application/vnd.openxmlformats-officedocument.presentationml.notesSlide+xml"/>
  <Override PartName="/ppt/slides/slide181.xml" ContentType="application/vnd.openxmlformats-officedocument.presentationml.slide+xml"/>
  <Override PartName="/ppt/notesSlides/notesSlide181.xml" ContentType="application/vnd.openxmlformats-officedocument.presentationml.notesSlide+xml"/>
  <Override PartName="/ppt/slides/slide182.xml" ContentType="application/vnd.openxmlformats-officedocument.presentationml.slide+xml"/>
  <Override PartName="/ppt/notesSlides/notesSlide182.xml" ContentType="application/vnd.openxmlformats-officedocument.presentationml.notesSlide+xml"/>
  <Override PartName="/ppt/slides/slide183.xml" ContentType="application/vnd.openxmlformats-officedocument.presentationml.slide+xml"/>
  <Override PartName="/ppt/notesSlides/notesSlide183.xml" ContentType="application/vnd.openxmlformats-officedocument.presentationml.notesSlide+xml"/>
  <Override PartName="/ppt/slides/slide184.xml" ContentType="application/vnd.openxmlformats-officedocument.presentationml.slide+xml"/>
  <Override PartName="/ppt/notesSlides/notesSlide184.xml" ContentType="application/vnd.openxmlformats-officedocument.presentationml.notesSlide+xml"/>
  <Override PartName="/ppt/slides/slide185.xml" ContentType="application/vnd.openxmlformats-officedocument.presentationml.slide+xml"/>
  <Override PartName="/ppt/notesSlides/notesSlide185.xml" ContentType="application/vnd.openxmlformats-officedocument.presentationml.notesSlide+xml"/>
  <Override PartName="/ppt/slides/slide186.xml" ContentType="application/vnd.openxmlformats-officedocument.presentationml.slide+xml"/>
  <Override PartName="/ppt/notesSlides/notesSlide186.xml" ContentType="application/vnd.openxmlformats-officedocument.presentationml.notesSlide+xml"/>
  <Override PartName="/ppt/slides/slide187.xml" ContentType="application/vnd.openxmlformats-officedocument.presentationml.slide+xml"/>
  <Override PartName="/ppt/notesSlides/notesSlide187.xml" ContentType="application/vnd.openxmlformats-officedocument.presentationml.notesSlide+xml"/>
  <Override PartName="/ppt/slides/slide188.xml" ContentType="application/vnd.openxmlformats-officedocument.presentationml.slide+xml"/>
  <Override PartName="/ppt/notesSlides/notesSlide188.xml" ContentType="application/vnd.openxmlformats-officedocument.presentationml.notesSlide+xml"/>
  <Override PartName="/ppt/slides/slide189.xml" ContentType="application/vnd.openxmlformats-officedocument.presentationml.slide+xml"/>
  <Override PartName="/ppt/notesSlides/notesSlide189.xml" ContentType="application/vnd.openxmlformats-officedocument.presentationml.notesSlide+xml"/>
  <Override PartName="/ppt/slides/slide190.xml" ContentType="application/vnd.openxmlformats-officedocument.presentationml.slide+xml"/>
  <Override PartName="/ppt/notesSlides/notesSlide190.xml" ContentType="application/vnd.openxmlformats-officedocument.presentationml.notesSlide+xml"/>
  <Override PartName="/ppt/slides/slide191.xml" ContentType="application/vnd.openxmlformats-officedocument.presentationml.slide+xml"/>
  <Override PartName="/ppt/notesSlides/notesSlide191.xml" ContentType="application/vnd.openxmlformats-officedocument.presentationml.notesSlide+xml"/>
  <Override PartName="/ppt/slides/slide192.xml" ContentType="application/vnd.openxmlformats-officedocument.presentationml.slide+xml"/>
  <Override PartName="/ppt/notesSlides/notesSlide192.xml" ContentType="application/vnd.openxmlformats-officedocument.presentationml.notesSlide+xml"/>
  <Override PartName="/ppt/slides/slide193.xml" ContentType="application/vnd.openxmlformats-officedocument.presentationml.slide+xml"/>
  <Override PartName="/ppt/notesSlides/notesSlide193.xml" ContentType="application/vnd.openxmlformats-officedocument.presentationml.notesSlide+xml"/>
  <Override PartName="/ppt/slides/slide194.xml" ContentType="application/vnd.openxmlformats-officedocument.presentationml.slide+xml"/>
  <Override PartName="/ppt/notesSlides/notesSlide194.xml" ContentType="application/vnd.openxmlformats-officedocument.presentationml.notesSlide+xml"/>
  <Override PartName="/ppt/slides/slide195.xml" ContentType="application/vnd.openxmlformats-officedocument.presentationml.slide+xml"/>
  <Override PartName="/ppt/notesSlides/notesSlide195.xml" ContentType="application/vnd.openxmlformats-officedocument.presentationml.notesSlide+xml"/>
  <Override PartName="/ppt/slides/slide196.xml" ContentType="application/vnd.openxmlformats-officedocument.presentationml.slide+xml"/>
  <Override PartName="/ppt/notesSlides/notesSlide196.xml" ContentType="application/vnd.openxmlformats-officedocument.presentationml.notesSlide+xml"/>
  <Override PartName="/ppt/slides/slide197.xml" ContentType="application/vnd.openxmlformats-officedocument.presentationml.slide+xml"/>
  <Override PartName="/ppt/notesSlides/notesSlide197.xml" ContentType="application/vnd.openxmlformats-officedocument.presentationml.notesSlide+xml"/>
  <Override PartName="/ppt/slides/slide198.xml" ContentType="application/vnd.openxmlformats-officedocument.presentationml.slide+xml"/>
  <Override PartName="/ppt/notesSlides/notesSlide198.xml" ContentType="application/vnd.openxmlformats-officedocument.presentationml.notesSlide+xml"/>
  <Override PartName="/ppt/slides/slide199.xml" ContentType="application/vnd.openxmlformats-officedocument.presentationml.slide+xml"/>
  <Override PartName="/ppt/notesSlides/notesSlide199.xml" ContentType="application/vnd.openxmlformats-officedocument.presentationml.notesSlide+xml"/>
  <Override PartName="/ppt/slides/slide200.xml" ContentType="application/vnd.openxmlformats-officedocument.presentationml.slide+xml"/>
  <Override PartName="/ppt/notesSlides/notesSlide200.xml" ContentType="application/vnd.openxmlformats-officedocument.presentationml.notesSlide+xml"/>
  <Override PartName="/ppt/slides/slide201.xml" ContentType="application/vnd.openxmlformats-officedocument.presentationml.slide+xml"/>
  <Override PartName="/ppt/notesSlides/notesSlide201.xml" ContentType="application/vnd.openxmlformats-officedocument.presentationml.notesSlide+xml"/>
  <Override PartName="/ppt/slides/slide202.xml" ContentType="application/vnd.openxmlformats-officedocument.presentationml.slide+xml"/>
  <Override PartName="/ppt/notesSlides/notesSlide202.xml" ContentType="application/vnd.openxmlformats-officedocument.presentationml.notesSlide+xml"/>
  <Override PartName="/ppt/slides/slide203.xml" ContentType="application/vnd.openxmlformats-officedocument.presentationml.slide+xml"/>
  <Override PartName="/ppt/notesSlides/notesSlide203.xml" ContentType="application/vnd.openxmlformats-officedocument.presentationml.notesSlide+xml"/>
  <Override PartName="/ppt/slides/slide204.xml" ContentType="application/vnd.openxmlformats-officedocument.presentationml.slide+xml"/>
  <Override PartName="/ppt/notesSlides/notesSlide204.xml" ContentType="application/vnd.openxmlformats-officedocument.presentationml.notesSlide+xml"/>
  <Override PartName="/ppt/slides/slide205.xml" ContentType="application/vnd.openxmlformats-officedocument.presentationml.slide+xml"/>
  <Override PartName="/ppt/notesSlides/notesSlide205.xml" ContentType="application/vnd.openxmlformats-officedocument.presentationml.notesSlide+xml"/>
  <Override PartName="/ppt/slides/slide206.xml" ContentType="application/vnd.openxmlformats-officedocument.presentationml.slide+xml"/>
  <Override PartName="/ppt/notesSlides/notesSlide206.xml" ContentType="application/vnd.openxmlformats-officedocument.presentationml.notesSlide+xml"/>
  <Override PartName="/ppt/slides/slide207.xml" ContentType="application/vnd.openxmlformats-officedocument.presentationml.slide+xml"/>
  <Override PartName="/ppt/notesSlides/notesSlide207.xml" ContentType="application/vnd.openxmlformats-officedocument.presentationml.notesSlide+xml"/>
  <Override PartName="/ppt/slides/slide208.xml" ContentType="application/vnd.openxmlformats-officedocument.presentationml.slide+xml"/>
  <Override PartName="/ppt/notesSlides/notesSlide208.xml" ContentType="application/vnd.openxmlformats-officedocument.presentationml.notesSlide+xml"/>
  <Override PartName="/ppt/slides/slide209.xml" ContentType="application/vnd.openxmlformats-officedocument.presentationml.slide+xml"/>
  <Override PartName="/ppt/notesSlides/notesSlide209.xml" ContentType="application/vnd.openxmlformats-officedocument.presentationml.notesSlide+xml"/>
  <Override PartName="/ppt/slides/slide210.xml" ContentType="application/vnd.openxmlformats-officedocument.presentationml.slide+xml"/>
  <Override PartName="/ppt/notesSlides/notesSlide210.xml" ContentType="application/vnd.openxmlformats-officedocument.presentationml.notesSlide+xml"/>
  <Override PartName="/ppt/slides/slide211.xml" ContentType="application/vnd.openxmlformats-officedocument.presentationml.slide+xml"/>
  <Override PartName="/ppt/notesSlides/notesSlide211.xml" ContentType="application/vnd.openxmlformats-officedocument.presentationml.notesSlide+xml"/>
  <Override PartName="/ppt/slides/slide212.xml" ContentType="application/vnd.openxmlformats-officedocument.presentationml.slide+xml"/>
  <Override PartName="/ppt/notesSlides/notesSlide212.xml" ContentType="application/vnd.openxmlformats-officedocument.presentationml.notesSlide+xml"/>
  <Override PartName="/ppt/slides/slide213.xml" ContentType="application/vnd.openxmlformats-officedocument.presentationml.slide+xml"/>
  <Override PartName="/ppt/notesSlides/notesSlide213.xml" ContentType="application/vnd.openxmlformats-officedocument.presentationml.notesSlide+xml"/>
  <Override PartName="/ppt/slides/slide214.xml" ContentType="application/vnd.openxmlformats-officedocument.presentationml.slide+xml"/>
  <Override PartName="/ppt/notesSlides/notesSlide214.xml" ContentType="application/vnd.openxmlformats-officedocument.presentationml.notesSlide+xml"/>
  <Override PartName="/ppt/slides/slide215.xml" ContentType="application/vnd.openxmlformats-officedocument.presentationml.slide+xml"/>
  <Override PartName="/ppt/notesSlides/notesSlide215.xml" ContentType="application/vnd.openxmlformats-officedocument.presentationml.notesSlide+xml"/>
  <Override PartName="/ppt/slides/slide216.xml" ContentType="application/vnd.openxmlformats-officedocument.presentationml.slide+xml"/>
  <Override PartName="/ppt/notesSlides/notesSlide216.xml" ContentType="application/vnd.openxmlformats-officedocument.presentationml.notesSlide+xml"/>
  <Override PartName="/ppt/slides/slide217.xml" ContentType="application/vnd.openxmlformats-officedocument.presentationml.slide+xml"/>
  <Override PartName="/ppt/notesSlides/notesSlide217.xml" ContentType="application/vnd.openxmlformats-officedocument.presentationml.notesSlide+xml"/>
  <Override PartName="/ppt/slides/slide218.xml" ContentType="application/vnd.openxmlformats-officedocument.presentationml.slide+xml"/>
  <Override PartName="/ppt/notesSlides/notesSlide218.xml" ContentType="application/vnd.openxmlformats-officedocument.presentationml.notesSlide+xml"/>
  <Override PartName="/ppt/slides/slide219.xml" ContentType="application/vnd.openxmlformats-officedocument.presentationml.slide+xml"/>
  <Override PartName="/ppt/notesSlides/notesSlide219.xml" ContentType="application/vnd.openxmlformats-officedocument.presentationml.notesSlide+xml"/>
  <Override PartName="/ppt/slides/slide220.xml" ContentType="application/vnd.openxmlformats-officedocument.presentationml.slide+xml"/>
  <Override PartName="/ppt/notesSlides/notesSlide220.xml" ContentType="application/vnd.openxmlformats-officedocument.presentationml.notesSlide+xml"/>
  <Override PartName="/ppt/slides/slide221.xml" ContentType="application/vnd.openxmlformats-officedocument.presentationml.slide+xml"/>
  <Override PartName="/ppt/notesSlides/notesSlide221.xml" ContentType="application/vnd.openxmlformats-officedocument.presentationml.notesSlide+xml"/>
  <Override PartName="/ppt/slides/slide222.xml" ContentType="application/vnd.openxmlformats-officedocument.presentationml.slide+xml"/>
  <Override PartName="/ppt/notesSlides/notesSlide222.xml" ContentType="application/vnd.openxmlformats-officedocument.presentationml.notesSlide+xml"/>
  <Override PartName="/ppt/slides/slide223.xml" ContentType="application/vnd.openxmlformats-officedocument.presentationml.slide+xml"/>
  <Override PartName="/ppt/notesSlides/notesSlide223.xml" ContentType="application/vnd.openxmlformats-officedocument.presentationml.notesSlide+xml"/>
  <Override PartName="/ppt/slides/slide224.xml" ContentType="application/vnd.openxmlformats-officedocument.presentationml.slide+xml"/>
  <Override PartName="/ppt/notesSlides/notesSlide224.xml" ContentType="application/vnd.openxmlformats-officedocument.presentationml.notesSlide+xml"/>
  <Override PartName="/ppt/slides/slide225.xml" ContentType="application/vnd.openxmlformats-officedocument.presentationml.slide+xml"/>
  <Override PartName="/ppt/notesSlides/notesSlide225.xml" ContentType="application/vnd.openxmlformats-officedocument.presentationml.notesSlide+xml"/>
  <Override PartName="/ppt/slides/slide226.xml" ContentType="application/vnd.openxmlformats-officedocument.presentationml.slide+xml"/>
  <Override PartName="/ppt/notesSlides/notesSlide226.xml" ContentType="application/vnd.openxmlformats-officedocument.presentationml.notesSlide+xml"/>
  <Override PartName="/ppt/slides/slide227.xml" ContentType="application/vnd.openxmlformats-officedocument.presentationml.slide+xml"/>
  <Override PartName="/ppt/notesSlides/notesSlide227.xml" ContentType="application/vnd.openxmlformats-officedocument.presentationml.notesSlide+xml"/>
  <Override PartName="/ppt/slides/slide228.xml" ContentType="application/vnd.openxmlformats-officedocument.presentationml.slide+xml"/>
  <Override PartName="/ppt/notesSlides/notesSlide228.xml" ContentType="application/vnd.openxmlformats-officedocument.presentationml.notesSlide+xml"/>
  <Override PartName="/ppt/slides/slide229.xml" ContentType="application/vnd.openxmlformats-officedocument.presentationml.slide+xml"/>
  <Override PartName="/ppt/notesSlides/notesSlide229.xml" ContentType="application/vnd.openxmlformats-officedocument.presentationml.notesSlide+xml"/>
  <Override PartName="/ppt/slides/slide230.xml" ContentType="application/vnd.openxmlformats-officedocument.presentationml.slide+xml"/>
  <Override PartName="/ppt/slides/slide231.xml" ContentType="application/vnd.openxmlformats-officedocument.presentationml.slide+xml"/>
  <Override PartName="/ppt/notesSlides/notesSlide231.xml" ContentType="application/vnd.openxmlformats-officedocument.presentationml.notesSlide+xml"/>
  <Override PartName="/ppt/slides/slide232.xml" ContentType="application/vnd.openxmlformats-officedocument.presentationml.slide+xml"/>
  <Override PartName="/ppt/notesSlides/notesSlide232.xml" ContentType="application/vnd.openxmlformats-officedocument.presentationml.notesSlide+xml"/>
  <Override PartName="/ppt/slides/slide233.xml" ContentType="application/vnd.openxmlformats-officedocument.presentationml.slide+xml"/>
  <Override PartName="/ppt/notesSlides/notesSlide233.xml" ContentType="application/vnd.openxmlformats-officedocument.presentationml.notesSlide+xml"/>
  <Override PartName="/ppt/slides/slide234.xml" ContentType="application/vnd.openxmlformats-officedocument.presentationml.slide+xml"/>
  <Override PartName="/ppt/notesSlides/notesSlide234.xml" ContentType="application/vnd.openxmlformats-officedocument.presentationml.notesSlide+xml"/>
  <Override PartName="/ppt/slides/slide235.xml" ContentType="application/vnd.openxmlformats-officedocument.presentationml.slide+xml"/>
  <Override PartName="/ppt/notesSlides/notesSlide235.xml" ContentType="application/vnd.openxmlformats-officedocument.presentationml.notesSlide+xml"/>
  <Override PartName="/ppt/slides/slide236.xml" ContentType="application/vnd.openxmlformats-officedocument.presentationml.slide+xml"/>
  <Override PartName="/ppt/notesSlides/notesSlide236.xml" ContentType="application/vnd.openxmlformats-officedocument.presentationml.notesSlide+xml"/>
  <Override PartName="/ppt/slides/slide237.xml" ContentType="application/vnd.openxmlformats-officedocument.presentationml.slide+xml"/>
  <Override PartName="/ppt/notesSlides/notesSlide237.xml" ContentType="application/vnd.openxmlformats-officedocument.presentationml.notesSlide+xml"/>
  <Override PartName="/ppt/slides/slide238.xml" ContentType="application/vnd.openxmlformats-officedocument.presentationml.slide+xml"/>
  <Override PartName="/ppt/notesSlides/notesSlide238.xml" ContentType="application/vnd.openxmlformats-officedocument.presentationml.notesSlide+xml"/>
  <Override PartName="/ppt/slides/slide239.xml" ContentType="application/vnd.openxmlformats-officedocument.presentationml.slide+xml"/>
  <Override PartName="/ppt/notesSlides/notesSlide239.xml" ContentType="application/vnd.openxmlformats-officedocument.presentationml.notesSlide+xml"/>
  <Override PartName="/ppt/slides/slide240.xml" ContentType="application/vnd.openxmlformats-officedocument.presentationml.slide+xml"/>
  <Override PartName="/ppt/notesSlides/notesSlide240.xml" ContentType="application/vnd.openxmlformats-officedocument.presentationml.notesSlide+xml"/>
  <Override PartName="/ppt/slides/slide241.xml" ContentType="application/vnd.openxmlformats-officedocument.presentationml.slide+xml"/>
  <Override PartName="/ppt/notesSlides/notesSlide241.xml" ContentType="application/vnd.openxmlformats-officedocument.presentationml.notesSlide+xml"/>
  <Override PartName="/ppt/slides/slide242.xml" ContentType="application/vnd.openxmlformats-officedocument.presentationml.slide+xml"/>
  <Override PartName="/ppt/notesSlides/notesSlide242.xml" ContentType="application/vnd.openxmlformats-officedocument.presentationml.notesSlide+xml"/>
  <Override PartName="/ppt/slides/slide243.xml" ContentType="application/vnd.openxmlformats-officedocument.presentationml.slide+xml"/>
  <Override PartName="/ppt/notesSlides/notesSlide243.xml" ContentType="application/vnd.openxmlformats-officedocument.presentationml.notesSlide+xml"/>
  <Override PartName="/ppt/slides/slide244.xml" ContentType="application/vnd.openxmlformats-officedocument.presentationml.slide+xml"/>
  <Override PartName="/ppt/notesSlides/notesSlide244.xml" ContentType="application/vnd.openxmlformats-officedocument.presentationml.notesSlide+xml"/>
  <Override PartName="/ppt/slides/slide245.xml" ContentType="application/vnd.openxmlformats-officedocument.presentationml.slide+xml"/>
  <Override PartName="/ppt/notesSlides/notesSlide245.xml" ContentType="application/vnd.openxmlformats-officedocument.presentationml.notesSlide+xml"/>
  <Override PartName="/ppt/slides/slide246.xml" ContentType="application/vnd.openxmlformats-officedocument.presentationml.slide+xml"/>
  <Override PartName="/ppt/notesSlides/notesSlide246.xml" ContentType="application/vnd.openxmlformats-officedocument.presentationml.notesSlide+xml"/>
  <Override PartName="/ppt/slides/slide247.xml" ContentType="application/vnd.openxmlformats-officedocument.presentationml.slide+xml"/>
  <Override PartName="/ppt/notesSlides/notesSlide247.xml" ContentType="application/vnd.openxmlformats-officedocument.presentationml.notesSlide+xml"/>
  <Override PartName="/ppt/slides/slide248.xml" ContentType="application/vnd.openxmlformats-officedocument.presentationml.slide+xml"/>
  <Override PartName="/ppt/notesSlides/notesSlide248.xml" ContentType="application/vnd.openxmlformats-officedocument.presentationml.notesSlide+xml"/>
  <Override PartName="/ppt/slides/slide249.xml" ContentType="application/vnd.openxmlformats-officedocument.presentationml.slide+xml"/>
  <Override PartName="/ppt/slides/slide250.xml" ContentType="application/vnd.openxmlformats-officedocument.presentationml.slide+xml"/>
  <Override PartName="/ppt/notesSlides/notesSlide250.xml" ContentType="application/vnd.openxmlformats-officedocument.presentationml.notesSlide+xml"/>
  <Override PartName="/ppt/slides/slide251.xml" ContentType="application/vnd.openxmlformats-officedocument.presentationml.slide+xml"/>
  <Override PartName="/ppt/notesSlides/notesSlide251.xml" ContentType="application/vnd.openxmlformats-officedocument.presentationml.notesSlide+xml"/>
  <Override PartName="/ppt/slides/slide252.xml" ContentType="application/vnd.openxmlformats-officedocument.presentationml.slide+xml"/>
  <Override PartName="/ppt/notesSlides/notesSlide252.xml" ContentType="application/vnd.openxmlformats-officedocument.presentationml.notesSlide+xml"/>
  <Override PartName="/ppt/slides/slide253.xml" ContentType="application/vnd.openxmlformats-officedocument.presentationml.slide+xml"/>
  <Override PartName="/ppt/notesSlides/notesSlide25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09" r:id="rId156"/>
    <p:sldId id="410" r:id="rId157"/>
    <p:sldId id="411" r:id="rId158"/>
    <p:sldId id="412" r:id="rId159"/>
    <p:sldId id="413" r:id="rId160"/>
    <p:sldId id="414" r:id="rId161"/>
    <p:sldId id="415" r:id="rId162"/>
    <p:sldId id="416" r:id="rId163"/>
    <p:sldId id="417" r:id="rId164"/>
    <p:sldId id="418" r:id="rId165"/>
    <p:sldId id="419" r:id="rId166"/>
    <p:sldId id="420" r:id="rId167"/>
    <p:sldId id="421" r:id="rId168"/>
    <p:sldId id="422" r:id="rId169"/>
    <p:sldId id="423" r:id="rId170"/>
    <p:sldId id="424" r:id="rId171"/>
    <p:sldId id="425" r:id="rId172"/>
    <p:sldId id="426" r:id="rId173"/>
    <p:sldId id="427" r:id="rId174"/>
    <p:sldId id="428" r:id="rId175"/>
    <p:sldId id="429" r:id="rId176"/>
    <p:sldId id="430" r:id="rId177"/>
    <p:sldId id="431" r:id="rId178"/>
    <p:sldId id="432" r:id="rId179"/>
    <p:sldId id="433" r:id="rId180"/>
    <p:sldId id="434" r:id="rId181"/>
    <p:sldId id="435" r:id="rId182"/>
    <p:sldId id="436" r:id="rId183"/>
    <p:sldId id="437" r:id="rId184"/>
    <p:sldId id="438" r:id="rId185"/>
    <p:sldId id="439" r:id="rId186"/>
    <p:sldId id="440" r:id="rId187"/>
    <p:sldId id="441" r:id="rId188"/>
    <p:sldId id="442" r:id="rId189"/>
    <p:sldId id="443" r:id="rId190"/>
    <p:sldId id="444" r:id="rId191"/>
    <p:sldId id="445" r:id="rId192"/>
    <p:sldId id="446" r:id="rId193"/>
    <p:sldId id="447" r:id="rId194"/>
    <p:sldId id="448" r:id="rId195"/>
    <p:sldId id="449" r:id="rId196"/>
    <p:sldId id="450" r:id="rId197"/>
    <p:sldId id="451" r:id="rId198"/>
    <p:sldId id="452" r:id="rId199"/>
    <p:sldId id="453" r:id="rId200"/>
    <p:sldId id="454" r:id="rId201"/>
    <p:sldId id="455" r:id="rId202"/>
    <p:sldId id="456" r:id="rId203"/>
    <p:sldId id="457" r:id="rId204"/>
    <p:sldId id="458" r:id="rId205"/>
    <p:sldId id="459" r:id="rId206"/>
    <p:sldId id="460" r:id="rId207"/>
    <p:sldId id="461" r:id="rId208"/>
    <p:sldId id="462" r:id="rId209"/>
    <p:sldId id="463" r:id="rId210"/>
    <p:sldId id="464" r:id="rId211"/>
    <p:sldId id="465" r:id="rId212"/>
    <p:sldId id="466" r:id="rId213"/>
    <p:sldId id="467" r:id="rId214"/>
    <p:sldId id="468" r:id="rId215"/>
    <p:sldId id="469" r:id="rId216"/>
    <p:sldId id="470" r:id="rId217"/>
    <p:sldId id="471" r:id="rId218"/>
    <p:sldId id="472" r:id="rId219"/>
    <p:sldId id="473" r:id="rId220"/>
    <p:sldId id="474" r:id="rId221"/>
    <p:sldId id="475" r:id="rId222"/>
    <p:sldId id="476" r:id="rId223"/>
    <p:sldId id="477" r:id="rId224"/>
    <p:sldId id="478" r:id="rId225"/>
    <p:sldId id="479" r:id="rId226"/>
    <p:sldId id="480" r:id="rId227"/>
    <p:sldId id="481" r:id="rId228"/>
    <p:sldId id="482" r:id="rId229"/>
    <p:sldId id="483" r:id="rId230"/>
    <p:sldId id="484" r:id="rId231"/>
    <p:sldId id="485" r:id="rId232"/>
    <p:sldId id="486" r:id="rId233"/>
    <p:sldId id="487" r:id="rId234"/>
    <p:sldId id="488" r:id="rId235"/>
    <p:sldId id="489" r:id="rId236"/>
    <p:sldId id="490" r:id="rId237"/>
    <p:sldId id="491" r:id="rId238"/>
    <p:sldId id="492" r:id="rId239"/>
    <p:sldId id="493" r:id="rId240"/>
    <p:sldId id="494" r:id="rId241"/>
    <p:sldId id="495" r:id="rId242"/>
    <p:sldId id="496" r:id="rId243"/>
    <p:sldId id="497" r:id="rId244"/>
    <p:sldId id="498" r:id="rId245"/>
    <p:sldId id="499" r:id="rId246"/>
    <p:sldId id="500" r:id="rId247"/>
    <p:sldId id="501" r:id="rId248"/>
    <p:sldId id="502" r:id="rId249"/>
    <p:sldId id="503" r:id="rId250"/>
    <p:sldId id="504" r:id="rId251"/>
    <p:sldId id="505" r:id="rId252"/>
    <p:sldId id="506" r:id="rId253"/>
    <p:sldId id="507" r:id="rId254"/>
    <p:sldId id="508" r:id="rId2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slide" Target="slides/slide127.xml"/>
  <Relationship Id="rId130" Type="http://schemas.openxmlformats.org/officeDocument/2006/relationships/slide" Target="slides/slide128.xml"/>
  <Relationship Id="rId131" Type="http://schemas.openxmlformats.org/officeDocument/2006/relationships/slide" Target="slides/slide129.xml"/>
  <Relationship Id="rId132" Type="http://schemas.openxmlformats.org/officeDocument/2006/relationships/slide" Target="slides/slide130.xml"/>
  <Relationship Id="rId133" Type="http://schemas.openxmlformats.org/officeDocument/2006/relationships/slide" Target="slides/slide131.xml"/>
  <Relationship Id="rId134" Type="http://schemas.openxmlformats.org/officeDocument/2006/relationships/slide" Target="slides/slide132.xml"/>
  <Relationship Id="rId135" Type="http://schemas.openxmlformats.org/officeDocument/2006/relationships/slide" Target="slides/slide133.xml"/>
  <Relationship Id="rId136" Type="http://schemas.openxmlformats.org/officeDocument/2006/relationships/slide" Target="slides/slide134.xml"/>
  <Relationship Id="rId137" Type="http://schemas.openxmlformats.org/officeDocument/2006/relationships/slide" Target="slides/slide135.xml"/>
  <Relationship Id="rId138" Type="http://schemas.openxmlformats.org/officeDocument/2006/relationships/slide" Target="slides/slide136.xml"/>
  <Relationship Id="rId139" Type="http://schemas.openxmlformats.org/officeDocument/2006/relationships/slide" Target="slides/slide137.xml"/>
  <Relationship Id="rId140" Type="http://schemas.openxmlformats.org/officeDocument/2006/relationships/slide" Target="slides/slide138.xml"/>
  <Relationship Id="rId141" Type="http://schemas.openxmlformats.org/officeDocument/2006/relationships/slide" Target="slides/slide139.xml"/>
  <Relationship Id="rId142" Type="http://schemas.openxmlformats.org/officeDocument/2006/relationships/slide" Target="slides/slide140.xml"/>
  <Relationship Id="rId143" Type="http://schemas.openxmlformats.org/officeDocument/2006/relationships/slide" Target="slides/slide141.xml"/>
  <Relationship Id="rId144" Type="http://schemas.openxmlformats.org/officeDocument/2006/relationships/slide" Target="slides/slide142.xml"/>
  <Relationship Id="rId145" Type="http://schemas.openxmlformats.org/officeDocument/2006/relationships/slide" Target="slides/slide143.xml"/>
  <Relationship Id="rId146" Type="http://schemas.openxmlformats.org/officeDocument/2006/relationships/slide" Target="slides/slide144.xml"/>
  <Relationship Id="rId147" Type="http://schemas.openxmlformats.org/officeDocument/2006/relationships/slide" Target="slides/slide145.xml"/>
  <Relationship Id="rId148" Type="http://schemas.openxmlformats.org/officeDocument/2006/relationships/slide" Target="slides/slide146.xml"/>
  <Relationship Id="rId149" Type="http://schemas.openxmlformats.org/officeDocument/2006/relationships/slide" Target="slides/slide147.xml"/>
  <Relationship Id="rId150" Type="http://schemas.openxmlformats.org/officeDocument/2006/relationships/slide" Target="slides/slide148.xml"/>
  <Relationship Id="rId151" Type="http://schemas.openxmlformats.org/officeDocument/2006/relationships/slide" Target="slides/slide149.xml"/>
  <Relationship Id="rId152" Type="http://schemas.openxmlformats.org/officeDocument/2006/relationships/slide" Target="slides/slide150.xml"/>
  <Relationship Id="rId153" Type="http://schemas.openxmlformats.org/officeDocument/2006/relationships/slide" Target="slides/slide151.xml"/>
  <Relationship Id="rId154" Type="http://schemas.openxmlformats.org/officeDocument/2006/relationships/slide" Target="slides/slide152.xml"/>
  <Relationship Id="rId155" Type="http://schemas.openxmlformats.org/officeDocument/2006/relationships/slide" Target="slides/slide153.xml"/>
  <Relationship Id="rId156" Type="http://schemas.openxmlformats.org/officeDocument/2006/relationships/slide" Target="slides/slide154.xml"/>
  <Relationship Id="rId157" Type="http://schemas.openxmlformats.org/officeDocument/2006/relationships/slide" Target="slides/slide155.xml"/>
  <Relationship Id="rId158" Type="http://schemas.openxmlformats.org/officeDocument/2006/relationships/slide" Target="slides/slide156.xml"/>
  <Relationship Id="rId159" Type="http://schemas.openxmlformats.org/officeDocument/2006/relationships/slide" Target="slides/slide157.xml"/>
  <Relationship Id="rId160" Type="http://schemas.openxmlformats.org/officeDocument/2006/relationships/slide" Target="slides/slide158.xml"/>
  <Relationship Id="rId161" Type="http://schemas.openxmlformats.org/officeDocument/2006/relationships/slide" Target="slides/slide159.xml"/>
  <Relationship Id="rId162" Type="http://schemas.openxmlformats.org/officeDocument/2006/relationships/slide" Target="slides/slide160.xml"/>
  <Relationship Id="rId163" Type="http://schemas.openxmlformats.org/officeDocument/2006/relationships/slide" Target="slides/slide161.xml"/>
  <Relationship Id="rId164" Type="http://schemas.openxmlformats.org/officeDocument/2006/relationships/slide" Target="slides/slide162.xml"/>
  <Relationship Id="rId165" Type="http://schemas.openxmlformats.org/officeDocument/2006/relationships/slide" Target="slides/slide163.xml"/>
  <Relationship Id="rId166" Type="http://schemas.openxmlformats.org/officeDocument/2006/relationships/slide" Target="slides/slide164.xml"/>
  <Relationship Id="rId167" Type="http://schemas.openxmlformats.org/officeDocument/2006/relationships/slide" Target="slides/slide165.xml"/>
  <Relationship Id="rId168" Type="http://schemas.openxmlformats.org/officeDocument/2006/relationships/slide" Target="slides/slide166.xml"/>
  <Relationship Id="rId169" Type="http://schemas.openxmlformats.org/officeDocument/2006/relationships/slide" Target="slides/slide167.xml"/>
  <Relationship Id="rId170" Type="http://schemas.openxmlformats.org/officeDocument/2006/relationships/slide" Target="slides/slide168.xml"/>
  <Relationship Id="rId171" Type="http://schemas.openxmlformats.org/officeDocument/2006/relationships/slide" Target="slides/slide169.xml"/>
  <Relationship Id="rId172" Type="http://schemas.openxmlformats.org/officeDocument/2006/relationships/slide" Target="slides/slide170.xml"/>
  <Relationship Id="rId173" Type="http://schemas.openxmlformats.org/officeDocument/2006/relationships/slide" Target="slides/slide171.xml"/>
  <Relationship Id="rId174" Type="http://schemas.openxmlformats.org/officeDocument/2006/relationships/slide" Target="slides/slide172.xml"/>
  <Relationship Id="rId175" Type="http://schemas.openxmlformats.org/officeDocument/2006/relationships/slide" Target="slides/slide173.xml"/>
  <Relationship Id="rId176" Type="http://schemas.openxmlformats.org/officeDocument/2006/relationships/slide" Target="slides/slide174.xml"/>
  <Relationship Id="rId177" Type="http://schemas.openxmlformats.org/officeDocument/2006/relationships/slide" Target="slides/slide175.xml"/>
  <Relationship Id="rId178" Type="http://schemas.openxmlformats.org/officeDocument/2006/relationships/slide" Target="slides/slide176.xml"/>
  <Relationship Id="rId179" Type="http://schemas.openxmlformats.org/officeDocument/2006/relationships/slide" Target="slides/slide177.xml"/>
  <Relationship Id="rId180" Type="http://schemas.openxmlformats.org/officeDocument/2006/relationships/slide" Target="slides/slide178.xml"/>
  <Relationship Id="rId181" Type="http://schemas.openxmlformats.org/officeDocument/2006/relationships/slide" Target="slides/slide179.xml"/>
  <Relationship Id="rId182" Type="http://schemas.openxmlformats.org/officeDocument/2006/relationships/slide" Target="slides/slide180.xml"/>
  <Relationship Id="rId183" Type="http://schemas.openxmlformats.org/officeDocument/2006/relationships/slide" Target="slides/slide181.xml"/>
  <Relationship Id="rId184" Type="http://schemas.openxmlformats.org/officeDocument/2006/relationships/slide" Target="slides/slide182.xml"/>
  <Relationship Id="rId185" Type="http://schemas.openxmlformats.org/officeDocument/2006/relationships/slide" Target="slides/slide183.xml"/>
  <Relationship Id="rId186" Type="http://schemas.openxmlformats.org/officeDocument/2006/relationships/slide" Target="slides/slide184.xml"/>
  <Relationship Id="rId187" Type="http://schemas.openxmlformats.org/officeDocument/2006/relationships/slide" Target="slides/slide185.xml"/>
  <Relationship Id="rId188" Type="http://schemas.openxmlformats.org/officeDocument/2006/relationships/slide" Target="slides/slide186.xml"/>
  <Relationship Id="rId189" Type="http://schemas.openxmlformats.org/officeDocument/2006/relationships/slide" Target="slides/slide187.xml"/>
  <Relationship Id="rId190" Type="http://schemas.openxmlformats.org/officeDocument/2006/relationships/slide" Target="slides/slide188.xml"/>
  <Relationship Id="rId191" Type="http://schemas.openxmlformats.org/officeDocument/2006/relationships/slide" Target="slides/slide189.xml"/>
  <Relationship Id="rId192" Type="http://schemas.openxmlformats.org/officeDocument/2006/relationships/slide" Target="slides/slide190.xml"/>
  <Relationship Id="rId193" Type="http://schemas.openxmlformats.org/officeDocument/2006/relationships/slide" Target="slides/slide191.xml"/>
  <Relationship Id="rId194" Type="http://schemas.openxmlformats.org/officeDocument/2006/relationships/slide" Target="slides/slide192.xml"/>
  <Relationship Id="rId195" Type="http://schemas.openxmlformats.org/officeDocument/2006/relationships/slide" Target="slides/slide193.xml"/>
  <Relationship Id="rId196" Type="http://schemas.openxmlformats.org/officeDocument/2006/relationships/slide" Target="slides/slide194.xml"/>
  <Relationship Id="rId197" Type="http://schemas.openxmlformats.org/officeDocument/2006/relationships/slide" Target="slides/slide195.xml"/>
  <Relationship Id="rId198" Type="http://schemas.openxmlformats.org/officeDocument/2006/relationships/slide" Target="slides/slide196.xml"/>
  <Relationship Id="rId199" Type="http://schemas.openxmlformats.org/officeDocument/2006/relationships/slide" Target="slides/slide197.xml"/>
  <Relationship Id="rId200" Type="http://schemas.openxmlformats.org/officeDocument/2006/relationships/slide" Target="slides/slide198.xml"/>
  <Relationship Id="rId201" Type="http://schemas.openxmlformats.org/officeDocument/2006/relationships/slide" Target="slides/slide199.xml"/>
  <Relationship Id="rId202" Type="http://schemas.openxmlformats.org/officeDocument/2006/relationships/slide" Target="slides/slide200.xml"/>
  <Relationship Id="rId203" Type="http://schemas.openxmlformats.org/officeDocument/2006/relationships/slide" Target="slides/slide201.xml"/>
  <Relationship Id="rId204" Type="http://schemas.openxmlformats.org/officeDocument/2006/relationships/slide" Target="slides/slide202.xml"/>
  <Relationship Id="rId205" Type="http://schemas.openxmlformats.org/officeDocument/2006/relationships/slide" Target="slides/slide203.xml"/>
  <Relationship Id="rId206" Type="http://schemas.openxmlformats.org/officeDocument/2006/relationships/slide" Target="slides/slide204.xml"/>
  <Relationship Id="rId207" Type="http://schemas.openxmlformats.org/officeDocument/2006/relationships/slide" Target="slides/slide205.xml"/>
  <Relationship Id="rId208" Type="http://schemas.openxmlformats.org/officeDocument/2006/relationships/slide" Target="slides/slide206.xml"/>
  <Relationship Id="rId209" Type="http://schemas.openxmlformats.org/officeDocument/2006/relationships/slide" Target="slides/slide207.xml"/>
  <Relationship Id="rId210" Type="http://schemas.openxmlformats.org/officeDocument/2006/relationships/slide" Target="slides/slide208.xml"/>
  <Relationship Id="rId211" Type="http://schemas.openxmlformats.org/officeDocument/2006/relationships/slide" Target="slides/slide209.xml"/>
  <Relationship Id="rId212" Type="http://schemas.openxmlformats.org/officeDocument/2006/relationships/slide" Target="slides/slide210.xml"/>
  <Relationship Id="rId213" Type="http://schemas.openxmlformats.org/officeDocument/2006/relationships/slide" Target="slides/slide211.xml"/>
  <Relationship Id="rId214" Type="http://schemas.openxmlformats.org/officeDocument/2006/relationships/slide" Target="slides/slide212.xml"/>
  <Relationship Id="rId215" Type="http://schemas.openxmlformats.org/officeDocument/2006/relationships/slide" Target="slides/slide213.xml"/>
  <Relationship Id="rId216" Type="http://schemas.openxmlformats.org/officeDocument/2006/relationships/slide" Target="slides/slide214.xml"/>
  <Relationship Id="rId217" Type="http://schemas.openxmlformats.org/officeDocument/2006/relationships/slide" Target="slides/slide215.xml"/>
  <Relationship Id="rId218" Type="http://schemas.openxmlformats.org/officeDocument/2006/relationships/slide" Target="slides/slide216.xml"/>
  <Relationship Id="rId219" Type="http://schemas.openxmlformats.org/officeDocument/2006/relationships/slide" Target="slides/slide217.xml"/>
  <Relationship Id="rId220" Type="http://schemas.openxmlformats.org/officeDocument/2006/relationships/slide" Target="slides/slide218.xml"/>
  <Relationship Id="rId221" Type="http://schemas.openxmlformats.org/officeDocument/2006/relationships/slide" Target="slides/slide219.xml"/>
  <Relationship Id="rId222" Type="http://schemas.openxmlformats.org/officeDocument/2006/relationships/slide" Target="slides/slide220.xml"/>
  <Relationship Id="rId223" Type="http://schemas.openxmlformats.org/officeDocument/2006/relationships/slide" Target="slides/slide221.xml"/>
  <Relationship Id="rId224" Type="http://schemas.openxmlformats.org/officeDocument/2006/relationships/slide" Target="slides/slide222.xml"/>
  <Relationship Id="rId225" Type="http://schemas.openxmlformats.org/officeDocument/2006/relationships/slide" Target="slides/slide223.xml"/>
  <Relationship Id="rId226" Type="http://schemas.openxmlformats.org/officeDocument/2006/relationships/slide" Target="slides/slide224.xml"/>
  <Relationship Id="rId227" Type="http://schemas.openxmlformats.org/officeDocument/2006/relationships/slide" Target="slides/slide225.xml"/>
  <Relationship Id="rId228" Type="http://schemas.openxmlformats.org/officeDocument/2006/relationships/slide" Target="slides/slide226.xml"/>
  <Relationship Id="rId229" Type="http://schemas.openxmlformats.org/officeDocument/2006/relationships/slide" Target="slides/slide227.xml"/>
  <Relationship Id="rId230" Type="http://schemas.openxmlformats.org/officeDocument/2006/relationships/slide" Target="slides/slide228.xml"/>
  <Relationship Id="rId231" Type="http://schemas.openxmlformats.org/officeDocument/2006/relationships/slide" Target="slides/slide229.xml"/>
  <Relationship Id="rId232" Type="http://schemas.openxmlformats.org/officeDocument/2006/relationships/slide" Target="slides/slide230.xml"/>
  <Relationship Id="rId233" Type="http://schemas.openxmlformats.org/officeDocument/2006/relationships/slide" Target="slides/slide231.xml"/>
  <Relationship Id="rId234" Type="http://schemas.openxmlformats.org/officeDocument/2006/relationships/slide" Target="slides/slide232.xml"/>
  <Relationship Id="rId235" Type="http://schemas.openxmlformats.org/officeDocument/2006/relationships/slide" Target="slides/slide233.xml"/>
  <Relationship Id="rId236" Type="http://schemas.openxmlformats.org/officeDocument/2006/relationships/slide" Target="slides/slide234.xml"/>
  <Relationship Id="rId237" Type="http://schemas.openxmlformats.org/officeDocument/2006/relationships/slide" Target="slides/slide235.xml"/>
  <Relationship Id="rId238" Type="http://schemas.openxmlformats.org/officeDocument/2006/relationships/slide" Target="slides/slide236.xml"/>
  <Relationship Id="rId239" Type="http://schemas.openxmlformats.org/officeDocument/2006/relationships/slide" Target="slides/slide237.xml"/>
  <Relationship Id="rId240" Type="http://schemas.openxmlformats.org/officeDocument/2006/relationships/slide" Target="slides/slide238.xml"/>
  <Relationship Id="rId241" Type="http://schemas.openxmlformats.org/officeDocument/2006/relationships/slide" Target="slides/slide239.xml"/>
  <Relationship Id="rId242" Type="http://schemas.openxmlformats.org/officeDocument/2006/relationships/slide" Target="slides/slide240.xml"/>
  <Relationship Id="rId243" Type="http://schemas.openxmlformats.org/officeDocument/2006/relationships/slide" Target="slides/slide241.xml"/>
  <Relationship Id="rId244" Type="http://schemas.openxmlformats.org/officeDocument/2006/relationships/slide" Target="slides/slide242.xml"/>
  <Relationship Id="rId245" Type="http://schemas.openxmlformats.org/officeDocument/2006/relationships/slide" Target="slides/slide243.xml"/>
  <Relationship Id="rId246" Type="http://schemas.openxmlformats.org/officeDocument/2006/relationships/slide" Target="slides/slide244.xml"/>
  <Relationship Id="rId247" Type="http://schemas.openxmlformats.org/officeDocument/2006/relationships/slide" Target="slides/slide245.xml"/>
  <Relationship Id="rId248" Type="http://schemas.openxmlformats.org/officeDocument/2006/relationships/slide" Target="slides/slide246.xml"/>
  <Relationship Id="rId249" Type="http://schemas.openxmlformats.org/officeDocument/2006/relationships/slide" Target="slides/slide247.xml"/>
  <Relationship Id="rId250" Type="http://schemas.openxmlformats.org/officeDocument/2006/relationships/slide" Target="slides/slide248.xml"/>
  <Relationship Id="rId251" Type="http://schemas.openxmlformats.org/officeDocument/2006/relationships/slide" Target="slides/slide249.xml"/>
  <Relationship Id="rId252" Type="http://schemas.openxmlformats.org/officeDocument/2006/relationships/slide" Target="slides/slide250.xml"/>
  <Relationship Id="rId253" Type="http://schemas.openxmlformats.org/officeDocument/2006/relationships/slide" Target="slides/slide251.xml"/>
  <Relationship Id="rId254" Type="http://schemas.openxmlformats.org/officeDocument/2006/relationships/slide" Target="slides/slide252.xml"/>
  <Relationship Id="rId255" Type="http://schemas.openxmlformats.org/officeDocument/2006/relationships/slide" Target="slides/slide253.xml"/>
  <Relationship Id="rId256" Type="http://schemas.openxmlformats.org/officeDocument/2006/relationships/presProps" Target="presProps.xml"/>
  <Relationship Id="rId257" Type="http://schemas.openxmlformats.org/officeDocument/2006/relationships/viewProps" Target="viewProps.xml"/>
  <Relationship Id="rId25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c09-r01-oa01]]></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1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1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4 de 1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5 de 1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6 de 1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7 de 1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8 de 1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9 de 1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10 de 1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11 de 1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12 de 1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lo que no se nombra, no se puede revocar»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c09-r01-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lo que no se nombra, no se puede revocar» (2 de 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lo que no se nombra, no se puede revocar» (3 de 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entas y accesos: una cuenta compartida es un problema de registro» (2 de 5).]]></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entas y accesos: una cuenta compartida es un problema de registro» (3 de 5).]]></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entas y accesos: una cuenta compartida es un problema de registro» (4 de 5).]]></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entas y accesos: una cuenta compartida es un problema de registro» (5 de 5).]]></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las sesiones abiertas en los teléfonos y navegadores de antes siguen abiertas, las aplicaciones autorizadas siguen conectadas y el correo de recuperación sigue siendo el de quien creó l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gestor administra credenciales, no sesiones ni vínculos de terceros: es la columna derecha de la tabla y los pasos 4, 5 y 6 de la lista de verificación. La primera opción confunde guardar la llave con cerrar las puertas que ya están abiertas. La tercera es la falla más común: la contraseña maestra es una sola cosa; si se la sacan con una página falsa y además apruebas, entraron. La cuarta confunde el canal social con el registro de accesos: la persona sigue teniendo lo que nunca se le revocó formalm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abla de la lección sobre lo que un gestor resuelve y lo que deja aparte, y los pasos 4 a 6 de la lista de verificación de revocación: sesiones activas, aplicaciones autorizadas y canal de recup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c09-r01-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entas y accesos: una cuenta compartida es un problema de registro» (2 de 5).]]></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entas y accesos: una cuenta compartida es un problema de registro» (3 de 5).]]></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entas y accesos: una cuenta compartida es un problema de registro» (4 de 5).]]></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entas y accesos: una cuenta compartida es un problema de registro» (5 de 5).]]></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lo es, y la razón es la estructura, no la suerte: ese número concentra varias dependencias a la vez. Si alguien obtiene la reposición de la tarjeta o convence a tu operador, caen juntas la cuenta de redes, el panel y el correo. Además, un engaño con página intermedia puede consumir el código en tiempo real, así que el factor no frena el robo de sesión. El movimiento razonable para las cuentas críticas es un factor que no dependa de la línea y un canal de recuperación distinto al teléfono personal; el SMS sigue siendo, en todo caso, mejor que nada en las cuentas men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razones del texto de la lección sobre el SMS como eslabón débil: número como llave maestra, reposición de la tarjeta y engaño con código reenviado en tiemp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c09-r01-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entas y accesos: una cuenta compartida es un problema de registro» (2 de 7).]]></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entas y accesos: una cuenta compartida es un problema de registro» (3 de 7).]]></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entas y accesos: una cuenta compartida es un problema de registro» (4 de 7).]]></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entas y accesos: una cuenta compartida es un problema de registro» (5 de 7).]]></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entas y accesos: una cuenta compartida es un problema de registro» (6 de 7).]]></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entas y accesos: una cuenta compartida es un problema de registro» (7 de 7).]]></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erramienta 1: inventario de accesos de la campaña»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5 de 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5 de 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 6–9 de 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 6–9 de 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erramienta 2: lista de verificación de revocación, con registro» (2 de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erramienta 2: lista de verificación de revocación, con registro» (2 de 2).]]></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ficticio): desarmar una cuenta compartida sin quedarse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10: 1. El punto de 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mpaña municipal ficticia de cinco semanas, seis personas. Existen: un correo «de la campaña» creado con una cuenta personal de Raúl, una hoja de nube con registros de tres mil ochocientas personas (cifra inventada), una cuenta de redes con una sola contraseña que circula en un chat, un panel de publicidad atado a una tarjeta de crédito personal, un grupo de mensajería con archivos adjuntos y una carpeta de fotos compartida. Nadie tiene gestor. Todos entraron alguna vez desde el mismo enlace de mensaj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ficticio): desarmar una cuenta compartida sin quedarse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10: 2. Veinte minutos de inventario, sin tocar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imero la lista, no las mejoras. En una hoja se escribe un renglón por cosa, no por persona: seis renglones. En cada uno: a nombre de quién está, quién puede entrar hoy, qué contiene y qué se perdería si esa cuenta desaparece mañana. En veinte minutos aparece lo que nadie decía: el correo de la campaña es de Raúl; la hoja de registros es de la voluntaria que se va el viernes; el panel de publicidad está atado a una tarjeta que nadie puede aud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ficticio): desarmar una cuenta compartida sin quedarse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10: 3. Dueño nominal y suplente, uno por reng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renglón recibe dos nombres con función, no con confianza: dirección de campaña para el correo y el panel; coordinación de comunicación para la cuenta de redes y la carpeta de fotos; documentación para la hoja de registros. La regla es la del taller C01: una sola persona por línea y un suplente con la misma autoridad, nombrado antes de necesit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ficticio): desarmar una cuenta compartida sin quedarse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10: 4. Abrir accesos nominales antes de cambiar cualquier contrase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os servicios que permiten equipo o miembros, se crea primero el acceso de cada persona con su nivel —ver, editar, compartir, administrar— y luego se retira a quien sale. En los que no permiten nombrar, se registra que esa cuenta es compartida y se cambia la credencial. El orden importa: si se cambia la contraseña antes de crear los accesos nominales, el equipo se queda afuera mientras intenta en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ficticio): desarmar una cuenta compartida sin quedarse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10: 5. Credenciales al gestor, y se comparte la entrada, no la contrase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crea la bóveda de la campaña con un dueño (dirección) y un suplente, se genera una credencial distinta por servicio y se comparte cada entrada con la persona nominal correspondiente. Se anota en el inventario «dónde vive la credencial: gestor». La contraseña maestra se define en la reunión, en voz alta, sin escribirla en el chat, y los códigos de respaldo se imprimen y se guardan en un sobre firmados por do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ficticio): desarmar una cuenta compartida sin quedarse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10: 6. Canales de recuperación y segundo fac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orreo de recuperación deja de ser el personal de Raúl y pasa a un correo cuya única función es ser canal, con acceso nominal de dirección y suplente. En el correo que manda todo y en la cuenta de redes se cambia el factor: uno que no dependa de la línea telefónica. En el resto, se activa cualquier segundo factor disponible antes de dejarlo sin nada. La línea de Raúl queda registrada como riesgo residual en el inventario: el número sigue siendo suy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ficticio): desarmar una cuenta compartida sin quedarse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10: 7. Cerrar lo que el cambio de contraseña no cie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es barridos: sesiones activas y dispositivos (se desconoce un teléfono de una voluntaria que sigue dentro); aplicaciones y sitios conectados (queda una aplicación de programación de publicaciones que nadie recuerda haber aprobado, y se retira); y reglas del correo (aparece un reenvío automático a un buzón personal creado en la semana uno). Los tres son accesos que funcionan sin contraseña. Sin este paso, la revocación sería tea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ficticio): desarmar una cuenta compartida sin quedarse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8 de 10: 8. Probar la revocación y regi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ueba final con documento abierto: la persona de comunicación entra a la cuenta de redes, publica una prueba, cierra sesión; la persona de documentación abre la hoja y confirma que quien salió ya no aparece entre los con acceso. Folio A-01, fecha, hora, quién ejecutó, qué se revisó y qué quedó pendiente: volver nominal la cuenta de redes en cuanto el servicio lo permita y retirar el panel del proveedor exte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ficticio): desarmar una cuenta compartida sin quedarse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9 de 10: 9. Lo que el gestor no arregló en este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atro cosas siguen abiertas después de la bóveda: el teléfono con la lista descargada, los archivos que viajan en el grupo de mensajería, la tarjeta personal atada al panel de publicidad y la costumbre de compartir todo por un enlace. Ninguna de esas cuatro es un problema de credenciales. Son superficie: hay que retirarlas, minimizarlas o nombrarlas. Ese es exactamente el tema de los dos bloques sigu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ficticio): desarmar una cuenta compartida sin quedarse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0 de 10: 10. Etiqueta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mbres, cifras, cuentas y folios son inventados para la práctica; ningún servicio real aparece y no se recomienda ningún producto con precio. La disponibilidad de funciones como equipos, miembros o llaves físicas depende de cada servicio: se verifica en su propia configuración. La conclusión formativa es el orden: inventariar, nombrar dueño, dar accesos nominales, migrar credenciales, cambiar canales, cerrar sesiones y 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ermisos y superficie: quién ve la lista, quién publica y qué queda en el teléfono» (2 de 8).]]></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ermisos y superficie: quién ve la lista, quién publica y qué queda en el teléfono» (3 de 8).]]></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ermisos y superficie: quién ve la lista, quién publica y qué queda en el teléfono» (4 de 8).]]></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ermisos y superficie: quién ve la lista, quién publica y qué queda en el teléfono» (5 de 8).]]></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ermisos y superficie: quién ve la lista, quién publica y qué queda en el teléfono» (6 de 8).]]></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ermisos y superficie: quién ve la lista, quién publica y qué queda en el teléfono» (7 de 8).]]></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ermisos y superficie: quién ve la lista, quién publica y qué queda en el teléfono» (8 de 8).]]></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ividir la hoja por sección con permiso de lectura nombrado a cada coordinadora, dejando fuera las columnas que no usan para el recorrido, y retirar los accesos el lunes con fol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 la única que reduce superficie a la vez que permite trabajar: recorte por territorio, menos columnas, acceso nominal y fecha de retiro. La primera multiplica personas no nombradas y deja la capacidad de edición abierta en la lista completa. La tercera confiere el nivel que permite dar acceso a otras y cambiar dueño: doce administradores equivalen a no tener control. La cuarta es la trampa amable: pedir borrado no borra, y la copia ya existe con los datos sensibles completos; lo que no estaba en el archivo no se pudo cop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iveles de la tabla de permisos, la regla del enlace de «cualquiera con el enlace» y el criterio de minimización: si la tarea necesita nombre, sección y teléfono, las demás columnas sobr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c09-r01-oa01]]></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pción múltiple» (2 de 2).]]></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 necesaria y no es suficiente, porque el pedido no alcanza lo que ya no controlas: lo que se descargó, lo que se sincronizó a una nube personal, lo que quedó en un chat adjunto o en la galería con fotos de documentos. Lo que cierra de verdad es la minimización previa —que la lista completa no haya existido en veinte teléfonos— más el retiro de accesos nominales y el registro de la salida. La obligación de confidencialidad continúa después de terminar la relación con el equipo, y eso ayuda a exigir; no recupera una co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de superficie de la lección: cada descarga es una copia que ya se fue, y el límite honesto de que ninguna petición escrita borra lo que está fuera de tu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c09-r01-oa01]]></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ermisos y superficie: quién ve la lista, quién publica y qué queda en el teléfono» (2 de 2).]]></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9).]]></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9).]]></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4 de 9).]]></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5 de 9).]]></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6 de 9).]]></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7 de 9).]]></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8 de 9).]]></a:t>
            </a:r>
          </a:p>
        </p:txBody>
      </p:sp>
    </p:spTree>
  </p:cSld>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9 de 9).]]></a:t>
            </a: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borrado remoto actúa sobre ese aparato, no sobre las copias que ya salieron de él. Lo sincronizado está en la cuenta donde se sincronizó; lo descargado está donde se descargó. Por eso la respuesta a un equipo perdido no termina en el botón de borrado: sigue con cerrar la cuenta que mandaba (correo de recuperación), retirar los accesos nominales que ese teléfono sostenía y medir qué datos estaban en esa superficie. Y por eso mismo la minimización previa vale más que cualquier botón: si la lista no había salido de la cuenta controlada, no hay copia que perseg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de dispositivos y la lista de los ocho pasos ante un equipo perdido: bloquear conserva evidencia, borrar la destruye, y las copias ya existentes quedan fuera del alcance del borrado remo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c09-r01-oa01]]></a:t>
            </a:r>
          </a:p>
        </p:txBody>
      </p:sp>
    </p:spTree>
  </p:cSld>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Ya cambiamos la contraseña, ya quedó cerrado» → Cerró el próximo ingreso; no dijo quién tenía la anterior ni cerró sesiones ni aplic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use el segundo factor por mensaje de texto» → Añadió una barrera al ingreso, atada a un número que además es llave de recup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teléfono está cifrado» → Sus datos están protegidos con el equipo apagado; sus sesiones abiertas y sus copias en la nub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 compartí la hoja con un enlace» → Creó accesos sin nombre que no puede retirar de los teléfonos donde ya está el vín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Ya está en el gestor de contraseñas» → Las credenciales están guardadas y repartidas; la cuenta sigue sin dueño nominal regist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orramos la cuenta de la nube» → Salió de esa vista; no borró las descargas ni las copias hechas durante la campa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Glosario de doce términos y tabla de lo que un gestor resuelve y lo que deja aparte; las cinco barreras independientes que revisa la lista de verificación de revocación: credencial, sesiones, aplicaciones autorizadas, canal de recuperación y reglas de corr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c09-r01-oa01]]></a:t>
            </a:r>
          </a:p>
        </p:txBody>
      </p:sp>
    </p:spTree>
  </p:cSld>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Relacionar» (2 de 3).]]></a:t>
            </a:r>
          </a:p>
        </p:txBody>
      </p:sp>
    </p:spTree>
  </p:cSld>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Relacionar» (3 de 3).]]></a:t>
            </a:r>
          </a:p>
        </p:txBody>
      </p:sp>
    </p:spTree>
  </p:cSld>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Segundo factor que no dependa de tu línea telefónica en las cuentas críticas → Que la roben con un mensaje o una página fal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scribir la dirección del servicio a mano en lugar de entrar por el enlace del correo → Que la roben con un mensaje o una página fal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redencial distinta y larga para la cuenta de campaña, no la del correo personal con un número → Que una misma contraseña valga para varias cu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No compartir la contraseña por el chat: compartir la entrada desde el gestor → Que una misma contraseña valga para varias cu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uenta nominal con rol de lectura o de administración para cada persona → Que nadie sepa quién pudo en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Inventario de accesos con fecha de la última revisión y firma de quien revisó → Que nadie sepa quién pudo en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Códigos de respaldo impresos, en un sobre, con dueño y con lugar conocido → Que no haya con qué recuperar l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Correo de recuperación del equipo, no la línea personal de quien creó la cuenta → Que no haya con qué recuperar l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tro familias de problema vistas en la lección: credencial robada, credencial reutilizada, acceso sin registro y recuperación sin llave. Cada medida ataca una y no sustituye a las de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c09-r01-oa01]]></a:t>
            </a:r>
          </a:p>
        </p:txBody>
      </p:sp>
    </p:spTree>
  </p:cSld>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3).]]></a:t>
            </a:r>
          </a:p>
        </p:txBody>
      </p:sp>
    </p:spTree>
  </p:cSld>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3 de 3).]]></a:t>
            </a:r>
          </a:p>
        </p:txBody>
      </p:sp>
    </p:spTree>
  </p:cSld>
</p:notes>
</file>

<file path=ppt/notesSlides/notesSlide1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siones · línea · c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tres palabras son las que separan una revocación completa de un cambio de contraseña. Cambiar la credencial no cierra sesiones ni retira aplicaciones conectadas. La línea telefónica concentra dependencias: es llave, no identidad. Y la verificación cruzada es la única defensa que no depende de saber reconocer un engaño bien hecho: no se discute con el mensaje, se confirma en otro 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ista de verificación de revocación (pasos 4, 5 y 6), texto sobre el segundo factor por SMS y regla de oro de la sección de engaños y fraude dirig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c09-r01-oa01]]></a:t>
            </a:r>
          </a:p>
        </p:txBody>
      </p:sp>
    </p:spTree>
  </p:cSld>
</p:notes>
</file>

<file path=ppt/notesSlides/notesSlide1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ngaño dirigido: cómo se ve un intento real contra un equipo político» (2 de 4).]]></a:t>
            </a:r>
          </a:p>
        </p:txBody>
      </p:sp>
    </p:spTree>
  </p:cSld>
</p:notes>
</file>

<file path=ppt/notesSlides/notesSlide1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ngaño dirigido: cómo se ve un intento real contra un equipo político» (3 de 4).]]></a:t>
            </a:r>
          </a:p>
        </p:txBody>
      </p:sp>
    </p:spTree>
  </p:cSld>
</p:notes>
</file>

<file path=ppt/notesSlides/notesSlide1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ngaño dirigido: cómo se ve un intento real contra un equipo político» (4 de 4).]]></a:t>
            </a:r>
          </a:p>
        </p:txBody>
      </p:sp>
    </p:spTree>
  </p:cSld>
</p:notes>
</file>

<file path=ppt/notesSlides/notesSlide1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c09-r01-oa01]]></a:t>
            </a:r>
          </a:p>
        </p:txBody>
      </p:sp>
    </p:spTree>
  </p:cSld>
</p:notes>
</file>

<file path=ppt/notesSlides/notesSlide1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timado usuario del comite, detectamos actividad nueva en su pan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seis líneas marcadas son señales, no pruebas: urgencia con castigo y plazo imposible, saludo genérico, petición de credenciales por un enlace, archivo ejecutable disfrazado, un número de teléfono que sólo existe dentro del propio mensaje y la orden de no contarlo. La única línea que no se marca es la sexta —el folio y el pago de la semana pasada—: un dato que sólo la institución real conocería, y que en un engaño bien puesto tampoco basta para ejecutar. Falta siempre lo que el engaño no puede dar: un expediente verificable por fuera y un canal distinto para confirmar. La acción correcta no es responder con la clave ni disculparse por tardar: es guardar el mensaje completo con sus encabezados, reportarlo por la vía del servicio y avisar al resto por otro c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ete piezas del semáforo (remitente, saludo, asunto, cuerpo, enlace, archivo y petición) y la regla de oro de la lección: la orden se verifica por un canal distinto al que la tr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c09-r01-oa01]]></a:t>
            </a:r>
          </a:p>
        </p:txBody>
      </p:sp>
    </p:spTree>
  </p:cSld>
</p:notes>
</file>

<file path=ppt/notesSlides/notesSlide1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Detective de errores» (2 de 2).]]></a:t>
            </a:r>
          </a:p>
        </p:txBody>
      </p:sp>
    </p:spTree>
  </p:cSld>
</p:notes>
</file>

<file path=ppt/notesSlides/notesSlide1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No entras por el enlace: abres la sesión escribiendo tú la dirección del servicio, y verificas la orden por un canal distinto al que llegó el mensaje, con la persona responsable del panel, antes de mover cualquier pa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os movimientos, ninguno dentro del mensaje: escribir la dirección del servicio a mano —el autocompletado del gestor y el dominio coinciden sólo si el sitio es el verdadero— y verificar la orden por un canal que el remitente no controle. La primera opción hace exactamente lo que el engaño busca. La segunda sigue dentro del canal del atacante: quien controla el correo también controla la respuesta. La cuarta reenvía el enlace, y con eso multiplica la superficie y borra el orden en que se fue sabie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de oro y el veredicto del semáforo: no ejecutar la orden por el canal en que llegó, escribir la dirección a mano y guardar el mensaje con encabezados como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c09-r01-oa01]]></a:t>
            </a:r>
          </a:p>
        </p:txBody>
      </p:sp>
    </p:spTree>
  </p:cSld>
</p:notes>
</file>

<file path=ppt/notesSlides/notesSlide1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Opción múltiple» (2 de 2).]]></a:t>
            </a:r>
          </a:p>
        </p:txBody>
      </p:sp>
    </p:spTree>
  </p:cSld>
</p:notes>
</file>

<file path=ppt/notesSlides/notesSlide1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ngaño dirigido: cómo se ve un intento real contra un equipo político» (2 de 4).]]></a:t>
            </a:r>
          </a:p>
        </p:txBody>
      </p:sp>
    </p:spTree>
  </p:cSld>
</p:notes>
</file>

<file path=ppt/notesSlides/notesSlide1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ngaño dirigido: cómo se ve un intento real contra un equipo político» (3 de 4).]]></a:t>
            </a:r>
          </a:p>
        </p:txBody>
      </p:sp>
    </p:spTree>
  </p:cSld>
</p:notes>
</file>

<file path=ppt/notesSlides/notesSlide1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ngaño dirigido: cómo se ve un intento real contra un equipo político» (4 de 4).]]></a:t>
            </a:r>
          </a:p>
        </p:txBody>
      </p:sp>
    </p:spTree>
  </p:cSld>
</p:notes>
</file>

<file path=ppt/notesSlides/notesSlide1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spaldos: la regla 3-2-1 sin jerga, y las cinco condiciones que casi nadie escribe» (2 de 6).]]></a:t>
            </a:r>
          </a:p>
        </p:txBody>
      </p:sp>
    </p:spTree>
  </p:cSld>
</p:notes>
</file>

<file path=ppt/notesSlides/notesSlide1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spaldos: la regla 3-2-1 sin jerga, y las cinco condiciones que casi nadie escribe» (3 de 6).]]></a:t>
            </a:r>
          </a:p>
        </p:txBody>
      </p:sp>
    </p:spTree>
  </p:cSld>
</p:notes>
</file>

<file path=ppt/notesSlides/notesSlide1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spaldos: la regla 3-2-1 sin jerga, y las cinco condiciones que casi nadie escribe» (4 de 6).]]></a:t>
            </a:r>
          </a:p>
        </p:txBody>
      </p:sp>
    </p:spTree>
  </p:cSld>
</p:notes>
</file>

<file path=ppt/notesSlides/notesSlide1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spaldos: la regla 3-2-1 sin jerga, y las cinco condiciones que casi nadie escribe» (5 de 6).]]></a:t>
            </a:r>
          </a:p>
        </p:txBody>
      </p:sp>
    </p:spTree>
  </p:cSld>
</p:notes>
</file>

<file path=ppt/notesSlides/notesSlide1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spaldos: la regla 3-2-1 sin jerga, y las cinco condiciones que casi nadie escribe» (6 de 6).]]></a:t>
            </a:r>
          </a:p>
        </p:txBody>
      </p:sp>
    </p:spTree>
  </p:cSld>
</p:notes>
</file>

<file path=ppt/notesSlides/notesSlide1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c09-r01-oa01]]></a:t>
            </a:r>
          </a:p>
        </p:txBody>
      </p:sp>
    </p:spTree>
  </p:cSld>
</p:notes>
</file>

<file path=ppt/notesSlides/notesSlide1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umple el conteo y no cumple el propósito. Dos carpetas del mismo servicio, de la misma cuenta y con la misma credencial comparten destino: si toman la cuenta, si alguien cancela la suscripción, si un incidente te deja fuera o si un borrado se sincroniza, se van las dos a la vez. La regla pide dos tipos de soporte distintos y una copia fuera del alcance ordinario. Y en una campaña hay un riesgo adicional y muy concreto: si la única copia vive en la cuenta que acaban de tomar, quien entró también te respal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lumna del medio y del derecho del diagrama 3-2-1, y la franja final sobre lo que un respaldo no resuel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c09-r01-oa01]]></a:t>
            </a:r>
          </a:p>
        </p:txBody>
      </p:sp>
    </p:spTree>
  </p:cSld>
</p:notes>
</file>

<file path=ppt/notesSlides/notesSlide1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tocolo de incidente: los primeros sesenta minutos, y lo que se decide después» (2 de 6).]]></a:t>
            </a:r>
          </a:p>
        </p:txBody>
      </p:sp>
    </p:spTree>
  </p:cSld>
</p:notes>
</file>

<file path=ppt/notesSlides/notesSlide1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tocolo de incidente: los primeros sesenta minutos, y lo que se decide después» (3 de 6).]]></a:t>
            </a:r>
          </a:p>
        </p:txBody>
      </p:sp>
    </p:spTree>
  </p:cSld>
</p:notes>
</file>

<file path=ppt/notesSlides/notesSlide1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tocolo de incidente: los primeros sesenta minutos, y lo que se decide después» (4 de 6).]]></a:t>
            </a:r>
          </a:p>
        </p:txBody>
      </p:sp>
    </p:spTree>
  </p:cSld>
</p:notes>
</file>

<file path=ppt/notesSlides/notesSlide1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tocolo de incidente: los primeros sesenta minutos, y lo que se decide después» (5 de 6).]]></a:t>
            </a:r>
          </a:p>
        </p:txBody>
      </p:sp>
    </p:spTree>
  </p:cSld>
</p:notes>
</file>

<file path=ppt/notesSlides/notesSlide1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tocolo de incidente: los primeros sesenta minutos, y lo que se decide después» (6 de 6).]]></a:t>
            </a:r>
          </a:p>
        </p:txBody>
      </p:sp>
    </p:spTree>
  </p:cSld>
</p:notes>
</file>

<file path=ppt/notesSlides/notesSlide1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c09-r01-oa01]]></a:t>
            </a:r>
          </a:p>
        </p:txBody>
      </p:sp>
    </p:spTree>
  </p:cSld>
</p:notes>
</file>

<file path=ppt/notesSlides/notesSlide1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notar el hecho con hora, sin adjetivos, y avisar al dueño del incidente por un canal distinto → Dejar de publicar: pausar la difusión y quitar lo publicado, guardando antes la copia de evidencia → Contener: cerrar sesiones, retirar el dispositivo o la aplicación, cambiar credenciales desde un equipo limpio → Medir la superficie con el inventario: qué podía ver, editar y publicar ese acceso y qué copias existen → Guardar evidencia: el mensaje completo, capturas con hora, registro de sesiones y bitácora → Informar a quienes resulten afectadas y, con dirección, decidir el mensaje público por la vía de vocería → Recuperar con accesos nominales, probar, cerrar el folio y agendar la revisión con dos camb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registra el hecho y se avisa por un canal alterno, porque el canal comprometido puede estar siendo leído por la misma persona que entró. Después se detiene el daño visible: dejar de publicar, guardando antes la evidencia de lo publicado. Luego contención en la cuenta, medición con el inventario en la mano y evidencia completa —guardar antes de limpiar, no al revés, aunque en la práctica los dos últimos van casi al mismo tiempo—. Después deciden dirección y vocería, con el aviso a las titulares cuando corresponde, y por último se recupera y se cierra el folio con los dos cambios. La recuperación antes del aviso público deja al equipo sin argumento; el aviso público antes de la contención deja la puerta abi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inco cajas del flujo de la primera hora y las tres cajas inferiores de la figura: quién decide, a quién se avisa y qué cierra el incid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c09-r01-oa01]]></a:t>
            </a:r>
          </a:p>
        </p:txBody>
      </p:sp>
    </p:spTree>
  </p:cSld>
</p:notes>
</file>

<file path=ppt/notesSlides/notesSlide1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2 · Ordenar la secuencia» (2 de 2).]]></a:t>
            </a:r>
          </a:p>
        </p:txBody>
      </p:sp>
    </p:spTree>
  </p:cSld>
</p:notes>
</file>

<file path=ppt/notesSlides/notesSlide1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erramienta 3: protocolo de incidente de la primera hora, en hoja imprimible» (2 de 2).]]></a:t>
            </a:r>
          </a:p>
        </p:txBody>
      </p:sp>
    </p:spTree>
  </p:cSld>
</p:notes>
</file>

<file path=ppt/notesSlides/notesSlide1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 de la tabla, convertida en ficha para que el texto no se recorte.]]></a:t>
            </a:r>
          </a:p>
        </p:txBody>
      </p:sp>
    </p:spTree>
  </p:cSld>
</p:notes>
</file>

<file path=ppt/notesSlides/notesSlide1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Columnas 1–5 de 7 · Ficha 1 de 6» (2 de 2).]]></a:t>
            </a:r>
          </a:p>
        </p:txBody>
      </p:sp>
    </p:spTree>
  </p:cSld>
</p:notes>
</file>

<file path=ppt/notesSlides/notesSlide1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2 de la tabla, convertida en ficha para que el texto no se recorte.]]></a:t>
            </a:r>
          </a:p>
        </p:txBody>
      </p:sp>
    </p:spTree>
  </p:cSld>
</p:notes>
</file>

<file path=ppt/notesSlides/notesSlide1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Columnas 1–5 de 7 · Ficha 2 de 6» (2 de 2).]]></a:t>
            </a:r>
          </a:p>
        </p:txBody>
      </p:sp>
    </p:spTree>
  </p:cSld>
</p:notes>
</file>

<file path=ppt/notesSlides/notesSlide1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3 de la tabla, convertida en ficha para que el texto no se recorte.]]></a:t>
            </a:r>
          </a:p>
        </p:txBody>
      </p:sp>
    </p:spTree>
  </p:cSld>
</p:notes>
</file>

<file path=ppt/notesSlides/notesSlide1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Columnas 1–5 de 7 · Ficha 3 de 6» (2 de 2).]]></a:t>
            </a:r>
          </a:p>
        </p:txBody>
      </p:sp>
    </p:spTree>
  </p:cSld>
</p:notes>
</file>

<file path=ppt/notesSlides/notesSlide1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4 de la tabla, convertida en ficha para que el texto no se recorte.]]></a:t>
            </a:r>
          </a:p>
        </p:txBody>
      </p:sp>
    </p:spTree>
  </p:cSld>
</p:notes>
</file>

<file path=ppt/notesSlides/notesSlide1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Columnas 1–5 de 7 · Ficha 4 de 6» (2 de 2).]]></a:t>
            </a:r>
          </a:p>
        </p:txBody>
      </p:sp>
    </p:spTree>
  </p:cSld>
</p:notes>
</file>

<file path=ppt/notesSlides/notesSlide1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5 de la tabla, convertida en ficha para que el texto no se recorte.]]></a:t>
            </a:r>
          </a:p>
        </p:txBody>
      </p:sp>
    </p:spTree>
  </p:cSld>
</p:notes>
</file>

<file path=ppt/notesSlides/notesSlide1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Columnas 1–5 de 7 · Ficha 5 de 6» (2 de 2).]]></a:t>
            </a:r>
          </a:p>
        </p:txBody>
      </p:sp>
    </p:spTree>
  </p:cSld>
</p:notes>
</file>

<file path=ppt/notesSlides/notesSlide1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6 de la tabla, convertida en ficha para que el texto no se recorte.]]></a:t>
            </a:r>
          </a:p>
        </p:txBody>
      </p:sp>
    </p:spTree>
  </p:cSld>
</p:notes>
</file>

<file path=ppt/notesSlides/notesSlide1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Columnas 1–5 de 7 · Ficha 6 de 6» (2 de 2).]]></a:t>
            </a:r>
          </a:p>
        </p:txBody>
      </p:sp>
    </p:spTree>
  </p:cSld>
</p:notes>
</file>

<file path=ppt/notesSlides/notesSlide1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 · Columnas 1, 6–7 de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1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erramienta 3: protocolo de incidente de la primera hora, en hoja imprimible» (2 de 2).]]></a:t>
            </a:r>
          </a:p>
        </p:txBody>
      </p:sp>
    </p:spTree>
  </p:cSld>
</p:notes>
</file>

<file path=ppt/notesSlides/notesSlide1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ficticio): la cuenta de redes se toma a las 23:1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10: 1. El hecho, sin adjetiv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mpaña ficticia, semana cuatro. Miércoles, 23:10. Una publicación aparece en la cuenta de redes de la campaña a nombre de un perfil que nadie en el equipo reconoce, y cuarenta minutos después otro comentario desde la misma cuenta ofrece «un enlace para registrarse en el evento». Nadie lo escribió. Quien lo ve es la voluntaria de comunicación, desde su celular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1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ficticio): la cuenta de redes se toma a las 23:1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10: 2. Minuto cero a cinco: anotar y avisar por otro c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responde, no borra, no discute. Captura la pantalla con la publicación y la hora, y avisa a la dueña del incidente —coordinación de comunicación, con su suplente informada— por una llamada, no por el chat del grupo, porque el chat también está en los teléfonos del equipo. Hora anotada: 23:1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1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ficticio): la cuenta de redes se toma a las 23:1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10: 3. Minuto cinco a quince: con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el inventario abierto en otra pantalla: la cuenta de redes estaba en una credencial compartida. Desde un equipo limpio se cambia la credencial, se cierran todas las sesiones y se desconoce un dispositivo que nadie recuerda. Se quita la aplicación de programación de publicaciones que estaba conectada. La publicación se pausa, pero antes se guarda como evidencia. 23:26: la cuenta ya no pub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1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ficticio): la cuenta de redes se toma a las 23:1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10: 4. Minuto quince a treinta: medir la superfic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podía hacer ese acceso: publicar, leer mensajes directos, ver estadísticas y —esto es lo que sube la gravedad— compartir la hoja de registros de asistencia a los eventos, que estaba enlazada con permiso de cualquiera con el enlace. Nadie puede decir cuántas personas lo tenían: dos de los cinco accesos eran credenciales compartidas fuera del ges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1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ficticio): la cuenta de redes se toma a las 23:1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10: 5. Minuto treinta a sesenta: decidir y a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rección decide dos cosas en una llamada de cuatro minutos: el alcance del mensaje público y si se informa a las personas registradas. Vocería prepara un texto corto: qué se sabe, qué se está haciendo y un canal para dudas. Se avisa a las titulares de la lista de asistencia por el medio con el que se les contactó originalmente, con la advertencia concreta de no abrir ningún enlace que diga venir de la campaña. Sin promesas de que «no pasó nada»: se describe lo que se sabe y lo qu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1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ficticio): la cuenta de redes se toma a las 23:1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10: 6. Qué no se hizo, y por qué imp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se formateó el teléfono de la voluntaria, no se borró el chat, no se respondió al mensaje que pedía «confirmar datos», no se buscó en internet un servicio que «recupera cuentas» ni se intentó entrar al perfil del que publicó. Todo eso destruye evidencia, amplía la superficie o mueve al equipo a una vía que no le corresponde. La recuperación de la propia cuenta se pidió por el soporte oficial del servicio, con los documentos que acreditan a la persona responsable, y se documentó el número de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1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ficticio): la cuenta de redes se toma a las 23:1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10: 7. Recup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Jueves, 9:40. La cuenta vuelve con accesos nominales para tres personas, con nivel distinto por rol, con la credencial en el gestor y con un segundo factor que no depende de la línea personal de nadie. Los códigos de respaldo quedan impresos en un sobre con dueño. La hoja de asistencia pasa a acceso nominal de lectura y se retira el enlace público. Se prueba: alguien entra, publica, cierr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1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ficticio): la cuenta de redes se toma a las 23:1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8 de 10: 8. Cierre del folio y revisión pos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olio I-02. Qué pasó, con horas. Quién decidió. Qué se cambió. Qué evidencia quedó: capturas, bitácora, número de caso del servicio, el texto del aviso. Y dos cambios concretos con fecha: uno, retirar el permiso de «cualquiera con el enlace» en las cuatro hojas del equipo; dos, mover las credenciales compartidas restantes al gestor y cerrar sesiones en todo lo que tuviera nivel de publicación. Se revisa en la reunión del lunes, no se archiva y se olv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1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ficticio): la cuenta de redes se toma a las 23:1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9 de 10: 9. Qué quedó sin resolver, dicho de fr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equipo no sabe si la lista de asistencia se copió ni quién la habría copiado. No lo sabe porque la hoja estuvo seis semanas con acceso sin nombre. Ningún protocolo recupera eso: lo que hace el protocolo es reducir el tiempo que la puerta estuvo abierta y dejar constancia de lo que se revisó. Esa es toda la promesa de esta lección, y es una promesa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1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todo ficticio): la cuenta de redes se toma a las 23:1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0 de 10: 10. Etiqueta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mpaña, personas, horas, folios, cifras y servicios son inventados para la práctica. Ninguna red social ni banco reales aparecen, y las funciones concretas disponibles en cada servicio hay que verificarlas en su propia configuración. La conclusión formativa no es que los incidentes se resuelvan rápido: es que la primera hora tiene movimientos con dueño, con orden y con evidencia, y que la superficie que no se administró antes es la que se paga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1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tu producto, en dos variantes. 1) Con tus cuentas reales: llena el inventario de accesos con al menos ocho renglones —correo del equipo, hoja de registros, cuenta de redes, panel de publicidad, grupo de mensajería, carpeta de fotos, nube del teléfono, pagos—, con dueño nominal y suplente, nivel de acceso, dónde vive la credencial, tipo de segundo factor, canal de recuperación y qué pasa si esa persona se va. Después, elige una cuenta y ejecuta la lista de verificación de revocación completa, con evidencia y hora. 2) Si todavía no tienes equipo armado, usa el caso ficticio de esta lección y llena las tres hojas como si fueras la coordinación: el inventario, una revocación de la persona que sale y un protocolo con nombres, canales alternos y dos cambios de revisión posterior. En ambos casos: cada renglón con un solo nombre y cada paso con una evidencia. Llévalo a la reunión y deja que el equipo lo revise: una hoja que nadie discutió es una hoja deco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1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3 · Reflexión» (2 de 3).]]></a:t>
            </a:r>
          </a:p>
        </p:txBody>
      </p:sp>
    </p:spTree>
  </p:cSld>
</p:notes>
</file>

<file path=ppt/notesSlides/notesSlide1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3 · Reflexión» (3 de 3).]]></a:t>
            </a:r>
          </a:p>
        </p:txBody>
      </p:sp>
    </p:spTree>
  </p:cSld>
</p:notes>
</file>

<file path=ppt/notesSlides/notesSlide2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2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2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Herramienta 3: protocolo de incidente de la primera hora, en hoja imprimible · Memoria: qué pieza cierra qué pu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2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Herramienta 3: protocolo de incidente de la primera hora, en hoja imprimible · Memoria: qué pieza cierra qué pu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2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Herramienta 3: protocolo de incidente de la primera hora, en hoja imprimible · Memoria: qué pieza cierra qué pu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2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el problema real de una cuenta com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no hay registro: el servicio ve un solo usuario, así que no puedes quitar a una persona ni saber quién hizo algo. La contraseña es el detalle; el registro es 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2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2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cosas resuelve un gestor de contraseñ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redencial distinta y larga por servicio; autocompletado sólo si el dominio coincide; compartir la entrada dejando constancia de con qui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2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2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atro cosas NO resuelve un ges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cierra sesiones ya abiertas, no retira aplicaciones conectadas, no decide el dueño nominal de la cuenta y no protege contra una aprobación que tú das en el teléfo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2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2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código por mensaje de texto es el eslabón déb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línea concentra dependencias: suele ser el canal de recuperación de varias cuentas; se repone en un mostrador; y una página falsa puede consumir el código en tiemp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2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2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inco cosas se revisan al revocar a quien se 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redencial, sesiones y dispositivos, aplicaciones y sitios autorizados, canal de recuperación, reglas y reenvíos del correo. Más el aviso, la evidencia y la prueba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2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2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un enlace de «cualquiera con el enlace» no es un per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no nombra a nadie, no caduca y no se puede retirar de donde ya llegó. Es repartir sin regi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2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2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sa con un teléfono perdido en los primeros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Bloquear antes que borrar, cambiar la contraseña del correo que manda, cerrar sesiones, suspender la línea y evaluar qué había dentro. Borrar destruye tu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2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2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regla 3-2-1 y qué cinco condiciones la vuelven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res copias, dos tipos de soporte, una fuera del alcance. Automática, probada, cifrada, minimizada y con retención defin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2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8.]]></a:t>
            </a:r>
          </a:p>
        </p:txBody>
      </p:sp>
    </p:spTree>
  </p:cSld>
</p:notes>
</file>

<file path=ppt/notesSlides/notesSlide2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regla de oro contra el engaño dirig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jecutar la orden por el canal en que llegó: se verifica con la persona responsable, por un número o vía que ya tenías, escribiendo la dirección del servicio 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2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9.]]></a:t>
            </a:r>
          </a:p>
        </p:txBody>
      </p:sp>
    </p:spTree>
  </p:cSld>
</p:notes>
</file>

<file path=ppt/notesSlides/notesSlide2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omete esta lección y qué no prom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duce superficie y acorta la respuesta. No promete que no habrá incidentes: ninguna lista de hábitos evita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2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0.]]></a:t>
            </a:r>
          </a:p>
        </p:txBody>
      </p:sp>
    </p:spTree>
  </p:cSld>
</p:notes>
</file>

<file path=ppt/notesSlides/notesSlide2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c09-r01-oa01]]></a:t>
            </a:r>
          </a:p>
        </p:txBody>
      </p:sp>
    </p:spTree>
  </p:cSld>
</p:notes>
</file>

<file path=ppt/notesSlides/notesSlide2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4).]]></a:t>
            </a:r>
          </a:p>
        </p:txBody>
      </p:sp>
    </p:spTree>
  </p:cSld>
</p:notes>
</file>

<file path=ppt/notesSlides/notesSlide2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4).]]></a:t>
            </a:r>
          </a:p>
        </p:txBody>
      </p:sp>
    </p:spTree>
  </p:cSld>
</p:notes>
</file>

<file path=ppt/notesSlides/notesSlide2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4 de 4).]]></a:t>
            </a:r>
          </a:p>
        </p:txBody>
      </p:sp>
    </p:spTree>
  </p:cSld>
</p:notes>
</file>

<file path=ppt/notesSlides/notesSlide2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4).]]></a:t>
            </a:r>
          </a:p>
        </p:txBody>
      </p:sp>
    </p:spTree>
  </p:cSld>
</p:notes>
</file>

<file path=ppt/notesSlides/notesSlide2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4).]]></a:t>
            </a:r>
          </a:p>
        </p:txBody>
      </p:sp>
    </p:spTree>
  </p:cSld>
</p:notes>
</file>

<file path=ppt/notesSlides/notesSlide2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4).]]></a:t>
            </a:r>
          </a:p>
        </p:txBody>
      </p:sp>
    </p:spTree>
  </p:cSld>
</p:notes>
</file>

<file path=ppt/notesSlides/notesSlide2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 de la tabla, convertida en ficha para que el texto no se recorte.]]></a:t>
            </a:r>
          </a:p>
        </p:txBody>
      </p:sp>
    </p:spTree>
  </p:cSld>
</p:notes>
</file>

<file path=ppt/notesSlides/notesSlide2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1 de 11» (2 de 2).]]></a:t>
            </a:r>
          </a:p>
        </p:txBody>
      </p:sp>
    </p:spTree>
  </p:cSld>
</p:notes>
</file>

<file path=ppt/notesSlides/notesSlide2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2 de la tabla, convertida en ficha para que el texto no se recorte.]]></a:t>
            </a:r>
          </a:p>
        </p:txBody>
      </p:sp>
    </p:spTree>
  </p:cSld>
</p:notes>
</file>

<file path=ppt/notesSlides/notesSlide2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2 de 11» (2 de 2).]]></a:t>
            </a:r>
          </a:p>
        </p:txBody>
      </p:sp>
    </p:spTree>
  </p:cSld>
</p:notes>
</file>

<file path=ppt/notesSlides/notesSlide2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3 de la tabla, convertida en ficha para que el texto no se recorte.]]></a:t>
            </a:r>
          </a:p>
        </p:txBody>
      </p:sp>
    </p:spTree>
  </p:cSld>
</p:notes>
</file>

<file path=ppt/notesSlides/notesSlide2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4 de la tabla, convertida en ficha para que el texto no se recorte.]]></a:t>
            </a:r>
          </a:p>
        </p:txBody>
      </p:sp>
    </p:spTree>
  </p:cSld>
</p:notes>
</file>

<file path=ppt/notesSlides/notesSlide2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5 de la tabla, convertida en ficha para que el texto no se recorte.]]></a:t>
            </a:r>
          </a:p>
        </p:txBody>
      </p:sp>
    </p:spTree>
  </p:cSld>
</p:notes>
</file>

<file path=ppt/notesSlides/notesSlide2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6 de la tabla, convertida en ficha para que el texto no se recorte.]]></a:t>
            </a:r>
          </a:p>
        </p:txBody>
      </p:sp>
    </p:spTree>
  </p:cSld>
</p:notes>
</file>

<file path=ppt/notesSlides/notesSlide2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6 de 11» (2 de 2).]]></a:t>
            </a:r>
          </a:p>
        </p:txBody>
      </p:sp>
    </p:spTree>
  </p:cSld>
</p:notes>
</file>

<file path=ppt/notesSlides/notesSlide2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7 de la tabla, convertida en ficha para que el texto no se recorte.]]></a:t>
            </a:r>
          </a:p>
        </p:txBody>
      </p:sp>
    </p:spTree>
  </p:cSld>
</p:notes>
</file>

<file path=ppt/notesSlides/notesSlide2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8 de la tabla, convertida en ficha para que el texto no se recorte.]]></a:t>
            </a:r>
          </a:p>
        </p:txBody>
      </p:sp>
    </p:spTree>
  </p:cSld>
</p:notes>
</file>

<file path=ppt/notesSlides/notesSlide2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9 de la tabla, convertida en ficha para que el texto no se recorte.]]></a:t>
            </a:r>
          </a:p>
        </p:txBody>
      </p:sp>
    </p:spTree>
  </p:cSld>
</p:notes>
</file>

<file path=ppt/notesSlides/notesSlide2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0 de la tabla, convertida en ficha para que el texto no se recorte.]]></a:t>
            </a:r>
          </a:p>
        </p:txBody>
      </p:sp>
    </p:spTree>
  </p:cSld>
</p:notes>
</file>

<file path=ppt/notesSlides/notesSlide2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1 de la tabla, convertida en ficha para que el texto no se recorte.]]></a:t>
            </a:r>
          </a:p>
        </p:txBody>
      </p:sp>
    </p:spTree>
  </p:cSld>
</p:notes>
</file>

<file path=ppt/notesSlides/notesSlide2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2 de 5).]]></a:t>
            </a:r>
          </a:p>
        </p:txBody>
      </p:sp>
    </p:spTree>
  </p:cSld>
</p:notes>
</file>

<file path=ppt/notesSlides/notesSlide2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3 de 5).]]></a:t>
            </a:r>
          </a:p>
        </p:txBody>
      </p:sp>
    </p:spTree>
  </p:cSld>
</p:notes>
</file>

<file path=ppt/notesSlides/notesSlide2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4 de 5).]]></a:t>
            </a:r>
          </a:p>
        </p:txBody>
      </p:sp>
    </p:spTree>
  </p:cSld>
</p:notes>
</file>

<file path=ppt/notesSlides/notesSlide2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34644" r:id="rId1"/>
    <p:sldLayoutId id="2481934645" r:id="rId2"/>
    <p:sldLayoutId id="2481934646" r:id="rId3"/>
    <p:sldLayoutId id="248193464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455aa082e7cb1bbeb33455c7de18856244940e2ebefc7ce1.jpg"/>
  <Relationship Id="rId3" Type="http://schemas.openxmlformats.org/officeDocument/2006/relationships/hyperlink" Target="https://politica.lumbre.lat/object/pol-c09-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455aa082e7cb1bbeb33455c7de18856244940e2ebefc7ce2.jpg"/>
  <Relationship Id="rId3" Type="http://schemas.openxmlformats.org/officeDocument/2006/relationships/hyperlink" Target="https://politica.lumbre.lat/object/pol-c09-r01-oa01"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hyperlink" Target="https://politica.lumbre.lat/object/pol-c09-r01-oa01" TargetMode="External"/>
  <Relationship Id="rId4" Type="http://schemas.openxmlformats.org/officeDocument/2006/relationships/hyperlink" Target="https://politica.lumbre.lat/object/pol-c09-r01-oa01" TargetMode="External"/>
  <Relationship Id="rId5"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20.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2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22.xm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23.xml"/>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24.xml"/>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25.xml"/>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26.xml"/>
</Relationships>

</file>

<file path=ppt/slides/_rels/slide1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27.xml"/>
</Relationships>

</file>

<file path=ppt/slides/_rels/slide1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28.xml"/>
</Relationships>

</file>

<file path=ppt/slides/_rels/slide1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29.xml"/>
</Relationships>

</file>

<file path=ppt/slides/_rels/slide1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s>

</file>

<file path=ppt/slides/_rels/slide1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31.xml"/>
</Relationships>

</file>

<file path=ppt/slides/_rels/slide1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32.xml"/>
</Relationships>

</file>

<file path=ppt/slides/_rels/slide1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33.xml"/>
</Relationships>

</file>

<file path=ppt/slides/_rels/slide1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hyperlink" Target="https://politica.lumbre.lat/object/pol-c09-r01-oa01" TargetMode="External"/>
  <Relationship Id="rId4" Type="http://schemas.openxmlformats.org/officeDocument/2006/relationships/hyperlink" Target="https://politica.lumbre.lat/object/pol-c09-r01-oa01" TargetMode="External"/>
  <Relationship Id="rId5" Type="http://schemas.openxmlformats.org/officeDocument/2006/relationships/notesSlide" Target="../notesSlides/notesSlide134.xml"/>
</Relationships>

</file>

<file path=ppt/slides/_rels/slide1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35.xml"/>
</Relationships>

</file>

<file path=ppt/slides/_rels/slide1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36.xml"/>
</Relationships>

</file>

<file path=ppt/slides/_rels/slide1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37.xml"/>
</Relationships>

</file>

<file path=ppt/slides/_rels/slide1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38.xml"/>
</Relationships>

</file>

<file path=ppt/slides/_rels/slide1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s>

</file>

<file path=ppt/slides/_rels/slide1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40.xml"/>
</Relationships>

</file>

<file path=ppt/slides/_rels/slide1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41.xml"/>
</Relationships>

</file>

<file path=ppt/slides/_rels/slide1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42.xml"/>
</Relationships>

</file>

<file path=ppt/slides/_rels/slide1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s>

</file>

<file path=ppt/slides/_rels/slide1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44.xml"/>
</Relationships>

</file>

<file path=ppt/slides/_rels/slide1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45.xml"/>
</Relationships>

</file>

<file path=ppt/slides/_rels/slide1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46.xml"/>
</Relationships>

</file>

<file path=ppt/slides/_rels/slide1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47.xml"/>
</Relationships>

</file>

<file path=ppt/slides/_rels/slide1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48.xml"/>
</Relationships>

</file>

<file path=ppt/slides/_rels/slide1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hyperlink" Target="https://politica.lumbre.lat/object/pol-c09-r01-oa01" TargetMode="External"/>
  <Relationship Id="rId4" Type="http://schemas.openxmlformats.org/officeDocument/2006/relationships/hyperlink" Target="https://politica.lumbre.lat/object/pol-c09-r01-oa01" TargetMode="External"/>
  <Relationship Id="rId5" Type="http://schemas.openxmlformats.org/officeDocument/2006/relationships/notesSlide" Target="../notesSlides/notesSlide149.xml"/>
</Relationships>

</file>

<file path=ppt/slides/_rels/slide1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50.xml"/>
</Relationships>

</file>

<file path=ppt/slides/_rels/slide1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s>

</file>

<file path=ppt/slides/_rels/slide1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52.xml"/>
</Relationships>

</file>

<file path=ppt/slides/_rels/slide1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53.xml"/>
</Relationships>

</file>

<file path=ppt/slides/_rels/slide1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54.xml"/>
</Relationships>

</file>

<file path=ppt/slides/_rels/slide1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55.xml"/>
</Relationships>

</file>

<file path=ppt/slides/_rels/slide1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56.xml"/>
</Relationships>

</file>

<file path=ppt/slides/_rels/slide1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hyperlink" Target="https://politica.lumbre.lat/object/pol-c09-r01-oa01" TargetMode="External"/>
  <Relationship Id="rId4" Type="http://schemas.openxmlformats.org/officeDocument/2006/relationships/hyperlink" Target="https://politica.lumbre.lat/object/pol-c09-r01-oa01" TargetMode="External"/>
  <Relationship Id="rId5" Type="http://schemas.openxmlformats.org/officeDocument/2006/relationships/notesSlide" Target="../notesSlides/notesSlide157.xml"/>
</Relationships>

</file>

<file path=ppt/slides/_rels/slide1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58.xml"/>
</Relationships>

</file>

<file path=ppt/slides/_rels/slide1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59.xml"/>
</Relationships>

</file>

<file path=ppt/slides/_rels/slide1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s>

</file>

<file path=ppt/slides/_rels/slide1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61.xml"/>
</Relationships>

</file>

<file path=ppt/slides/_rels/slide1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62.xml"/>
</Relationships>

</file>

<file path=ppt/slides/_rels/slide1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63.xml"/>
</Relationships>

</file>

<file path=ppt/slides/_rels/slide1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64.xml"/>
</Relationships>

</file>

<file path=ppt/slides/_rels/slide1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65.xml"/>
</Relationships>

</file>

<file path=ppt/slides/_rels/slide1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66.xml"/>
</Relationships>

</file>

<file path=ppt/slides/_rels/slide1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67.xml"/>
</Relationships>

</file>

<file path=ppt/slides/_rels/slide1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68.xml"/>
</Relationships>

</file>

<file path=ppt/slides/_rels/slide1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69.xml"/>
</Relationships>

</file>

<file path=ppt/slides/_rels/slide1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70.xml"/>
</Relationships>

</file>

<file path=ppt/slides/_rels/slide1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71.xml"/>
</Relationships>

</file>

<file path=ppt/slides/_rels/slide1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72.xml"/>
</Relationships>

</file>

<file path=ppt/slides/_rels/slide1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73.xml"/>
</Relationships>

</file>

<file path=ppt/slides/_rels/slide1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74.xml"/>
</Relationships>

</file>

<file path=ppt/slides/_rels/slide1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75.xml"/>
</Relationships>

</file>

<file path=ppt/slides/_rels/slide1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s>

</file>

<file path=ppt/slides/_rels/slide1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77.xml"/>
</Relationships>

</file>

<file path=ppt/slides/_rels/slide1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78.xml"/>
</Relationships>

</file>

<file path=ppt/slides/_rels/slide1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79.xml"/>
</Relationships>

</file>

<file path=ppt/slides/_rels/slide1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80.xml"/>
</Relationships>

</file>

<file path=ppt/slides/_rels/slide1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81.xml"/>
</Relationships>

</file>

<file path=ppt/slides/_rels/slide1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82.xml"/>
</Relationships>

</file>

<file path=ppt/slides/_rels/slide1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83.xml"/>
</Relationships>

</file>

<file path=ppt/slides/_rels/slide1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84.xml"/>
</Relationships>

</file>

<file path=ppt/slides/_rels/slide1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85.xml"/>
</Relationships>

</file>

<file path=ppt/slides/_rels/slide1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86.xml"/>
</Relationships>

</file>

<file path=ppt/slides/_rels/slide1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87.xml"/>
</Relationships>

</file>

<file path=ppt/slides/_rels/slide1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88.xml"/>
</Relationships>

</file>

<file path=ppt/slides/_rels/slide1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89.xml"/>
</Relationships>

</file>

<file path=ppt/slides/_rels/slide1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90.xml"/>
</Relationships>

</file>

<file path=ppt/slides/_rels/slide1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91.xml"/>
</Relationships>

</file>

<file path=ppt/slides/_rels/slide1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92.xml"/>
</Relationships>

</file>

<file path=ppt/slides/_rels/slide1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93.xml"/>
</Relationships>

</file>

<file path=ppt/slides/_rels/slide1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94.xml"/>
</Relationships>

</file>

<file path=ppt/slides/_rels/slide1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95.xml"/>
</Relationships>

</file>

<file path=ppt/slides/_rels/slide1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96.xml"/>
</Relationships>

</file>

<file path=ppt/slides/_rels/slide1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97.xml"/>
</Relationships>

</file>

<file path=ppt/slides/_rels/slide1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98.xml"/>
</Relationships>

</file>

<file path=ppt/slides/_rels/slide1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199.xml"/>
</Relationships>

</file>

<file path=ppt/slides/_rels/slide2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00.xml"/>
</Relationships>

</file>

<file path=ppt/slides/_rels/slide2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01.xml"/>
</Relationships>

</file>

<file path=ppt/slides/_rels/slide2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02.xml"/>
</Relationships>

</file>

<file path=ppt/slides/_rels/slide2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03.xml"/>
</Relationships>

</file>

<file path=ppt/slides/_rels/slide2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04.xml"/>
</Relationships>

</file>

<file path=ppt/slides/_rels/slide2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hyperlink" Target="https://politica.lumbre.lat/object/pol-c09-r01-oa01" TargetMode="External"/>
  <Relationship Id="rId4" Type="http://schemas.openxmlformats.org/officeDocument/2006/relationships/notesSlide" Target="../notesSlides/notesSlide205.xml"/>
</Relationships>

</file>

<file path=ppt/slides/_rels/slide2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06.xml"/>
</Relationships>

</file>

<file path=ppt/slides/_rels/slide2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07.xml"/>
</Relationships>

</file>

<file path=ppt/slides/_rels/slide2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08.xml"/>
</Relationships>

</file>

<file path=ppt/slides/_rels/slide2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09.xml"/>
</Relationships>

</file>

<file path=ppt/slides/_rels/slide2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10.xml"/>
</Relationships>

</file>

<file path=ppt/slides/_rels/slide2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11.xml"/>
</Relationships>

</file>

<file path=ppt/slides/_rels/slide2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12.xml"/>
</Relationships>

</file>

<file path=ppt/slides/_rels/slide2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13.xml"/>
</Relationships>

</file>

<file path=ppt/slides/_rels/slide2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14.xml"/>
</Relationships>

</file>

<file path=ppt/slides/_rels/slide2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15.xml"/>
</Relationships>

</file>

<file path=ppt/slides/_rels/slide2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16.xml"/>
</Relationships>

</file>

<file path=ppt/slides/_rels/slide2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17.xml"/>
</Relationships>

</file>

<file path=ppt/slides/_rels/slide2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18.xml"/>
</Relationships>

</file>

<file path=ppt/slides/_rels/slide2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19.xml"/>
</Relationships>

</file>

<file path=ppt/slides/_rels/slide2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20.xml"/>
</Relationships>

</file>

<file path=ppt/slides/_rels/slide2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21.xml"/>
</Relationships>

</file>

<file path=ppt/slides/_rels/slide2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22.xml"/>
</Relationships>

</file>

<file path=ppt/slides/_rels/slide2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23.xml"/>
</Relationships>

</file>

<file path=ppt/slides/_rels/slide2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24.xml"/>
</Relationships>

</file>

<file path=ppt/slides/_rels/slide2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25.xml"/>
</Relationships>

</file>

<file path=ppt/slides/_rels/slide2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26.xml"/>
</Relationships>

</file>

<file path=ppt/slides/_rels/slide2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27.xml"/>
</Relationships>

</file>

<file path=ppt/slides/_rels/slide2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28.xml"/>
</Relationships>

</file>

<file path=ppt/slides/_rels/slide2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29.xml"/>
</Relationships>

</file>

<file path=ppt/slides/_rels/slide2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s>

</file>

<file path=ppt/slides/_rels/slide2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31.xml"/>
</Relationships>

</file>

<file path=ppt/slides/_rels/slide2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32.xml"/>
</Relationships>

</file>

<file path=ppt/slides/_rels/slide2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33.xml"/>
</Relationships>

</file>

<file path=ppt/slides/_rels/slide2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34.xml"/>
</Relationships>

</file>

<file path=ppt/slides/_rels/slide2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35.xml"/>
</Relationships>

</file>

<file path=ppt/slides/_rels/slide2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36.xml"/>
</Relationships>

</file>

<file path=ppt/slides/_rels/slide2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37.xml"/>
</Relationships>

</file>

<file path=ppt/slides/_rels/slide2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38.xml"/>
</Relationships>

</file>

<file path=ppt/slides/_rels/slide2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39.xml"/>
</Relationships>

</file>

<file path=ppt/slides/_rels/slide2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40.xml"/>
</Relationships>

</file>

<file path=ppt/slides/_rels/slide2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41.xml"/>
</Relationships>

</file>

<file path=ppt/slides/_rels/slide2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42.xml"/>
</Relationships>

</file>

<file path=ppt/slides/_rels/slide2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43.xml"/>
</Relationships>

</file>

<file path=ppt/slides/_rels/slide2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44.xml"/>
</Relationships>

</file>

<file path=ppt/slides/_rels/slide2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45.xml"/>
</Relationships>

</file>

<file path=ppt/slides/_rels/slide2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46.xml"/>
</Relationships>

</file>

<file path=ppt/slides/_rels/slide2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47.xml"/>
</Relationships>

</file>

<file path=ppt/slides/_rels/slide2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48.xml"/>
</Relationships>

</file>

<file path=ppt/slides/_rels/slide2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hyperlink" Target="https://www.dof.gob.mx/" TargetMode="External"/>
  <Relationship Id="rId4" Type="http://schemas.openxmlformats.org/officeDocument/2006/relationships/hyperlink" Target="https://www.diputados.gob.mx/LeyesBiblio/pdf/LFPDPPP.pdf" TargetMode="External"/>
</Relationships>

</file>

<file path=ppt/slides/_rels/slide2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hyperlink" Target="https://www.diputados.gob.mx/LeyesBiblio/pdf/LGTAIP.pdf" TargetMode="External"/>
  <Relationship Id="rId4" Type="http://schemas.openxmlformats.org/officeDocument/2006/relationships/hyperlink" Target="https://www.gob.mx/" TargetMode="External"/>
  <Relationship Id="rId5" Type="http://schemas.openxmlformats.org/officeDocument/2006/relationships/notesSlide" Target="../notesSlides/notesSlide250.xml"/>
</Relationships>

</file>

<file path=ppt/slides/_rels/slide2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51.xml"/>
</Relationships>

</file>

<file path=ppt/slides/_rels/slide2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52.xml"/>
</Relationships>

</file>

<file path=ppt/slides/_rels/slide2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c09-r01-oa01" TargetMode="External"/>
  <Relationship Id="rId3" Type="http://schemas.openxmlformats.org/officeDocument/2006/relationships/notesSlide" Target="../notesSlides/notesSlide25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gur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git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r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quip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mpañ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ent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cces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spositiv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Polí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ol-c09-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spald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tocol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cident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Polí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ol-c09-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ventariar las cuentas y hojas del equipo con un dueño nominal por renglón; mover credenciales a un gestor y cambiar el segundo factor donde el SMS es el eslabón débil; revocar a quien se va con una lista de verificación y registro; diseñar permisos sobre la lista de afiliados y decidir qué queda en el teléfono al terminar; aplicar la regla 3-2-1 con sus cinco condiciones; y conducir los primeros sesenta minutos de un incidente con contención, evidencia, decisión y avis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la unidad C09 para equipos de campaña y cargo público en México. No es un curso de hacking: son hábitos y respuesta. Incluye glosario de doce términos, cuatro diagramas, dos casos resueltos con datos ficticios, doce ejercicios evaluados, tres hojas imprimibles (inventario de accesos, checklist de revocación y protocolo de la primera hora), un checkpoint y una rúbrica de product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Polít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53]]></a:t>
            </a:r>
          </a:p>
        </p:txBody>
      </p:sp>
      <p:sp>
        <p:nvSpPr>
          <p:cNvPr id="7" name=""/>
          <p:cNvSpPr txBox="1"/>
          <p:nvPr/>
        </p:nvSpPr>
        <p:spPr>
          <a:xfrm>
            <a:off x="514350" y="12192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eguridad digital de campaña · gestor de contraseñas · autenticación en dos pasos · revocación de accesos · permisos y lista de afiliados · respaldo 3-2-1 · phishing dirigido · protocolo de inciden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5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guridad digital para un equipo de campaña chico: quién tiene cada acceso, cómo se cierra y qué se hace la primera hora]]></a:t>
            </a:r>
          </a:p>
        </p:txBody>
      </p:sp>
      <p:sp>
        <p:nvSpPr>
          <p:cNvPr id="8" name=""/>
          <p:cNvSpPr txBox="1"/>
          <p:nvPr/>
        </p:nvSpPr>
        <p:spPr>
          <a:xfrm>
            <a:off x="514350" y="2019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diez y cuarenta de un martes y la cuenta de redes de la campaña no abre. Marta, que dejó el equipo hace dos semanas, era «quien tenía la contraseña».]]></a:t>
            </a:r>
          </a:p>
        </p:txBody>
      </p:sp>
      <p:sp>
        <p:nvSpPr>
          <p:cNvPr id="9" name=""/>
          <p:cNvSpPr txBox="1"/>
          <p:nvPr/>
        </p:nvSpPr>
        <p:spPr>
          <a:xfrm>
            <a:off x="514350" y="30099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ie sabe si además de la contraseña tenía el número con el que ese servicio devuelve el acces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5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ndidato anunció esta tarde que mañana se publica la convocatoria, y la hoja de registros —tres mil ochocientas filas, cifra inventada para el ejercicio— vive en el correo personal de otra compañera, con un enlace que se repartió en cuatro chats.]]></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ie del equipo está siendo atacado por un criminal sofisticado. El problema es otro, y es muchísimo más común: hoy, en este momento, nadie puede responder cuántas personas tenían acceso a qué. Sin esa lista no se puede cerrar una puerta, no se puede decir quién publicó algo, no se puede recuperar una cuenta y no se puede explicar nada despué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5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enseña a atacar ni a defenderse de un ataque dirigido de verdad: enseña hábitos y enseña qué hacer cuando algo ya se rompió. Está escrita para el equipo chico —el del ejemplo es ficticio— donde el celular de la coordinadora es la oficina, la lista de afiliados está en una nube que alguien pagó con su tarjeta personal y la cuenta de redes tiene cinco accesos y ningún dueñ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4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5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en dos cosas de aquí, y las dos se usan en la reunión: un inventario de accesos con su lista de verificación para revocar a quien se va, y un protocolo de la primera hora ante un incidente. Son el producto de la lección, del mismo modo que la faixa y el registro fueron el producto del taller de coordinac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5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53]]></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serás capaz d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istar las cuentas, hojas, paneles y grupos reales de tu equipo con un dueño nominal por renglón y su nivel de permiso; explicar qué resuelve un gestor de contraseñas y qué deja sin resolver; decidir en qué cuentas el segundo factor no puede depender de tu línea telefónica y por qué el SMS es el eslabón débil; revocar el acceso de una persona que sale con una lista de verificación de diez paso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6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53]]></a:t>
            </a:r>
          </a:p>
        </p:txBody>
      </p:sp>
      <p:sp>
        <p:nvSpPr>
          <p:cNvPr id="7" name="" descr=""/>
          <p:cNvSpPr/>
          <p:nvPr/>
        </p:nvSpPr>
        <p:spPr>
          <a:xfrm>
            <a:off x="514350" y="1219200"/>
            <a:ext cx="8115300" cy="19621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e incluye sesiones abiertas, aplicaciones autorizadas y reglas de correo; diseñar quién ve la lista de afiliados, quién puede publicar y qué queda en el teléfono de cada quien al terminar; aplicar la regla 3-2-1 con sus cinco condiciones y probar un restablecimiento; y conducir los primeros sesenta minutos de un incidente con evidencia, decisión, avisos y revisión posteri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7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53]]></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 nivel intermedio; público, equipos de campaña y de cargo público en México; lectura del material, entre 35 y 45 minutos; el producto pide además unos cuarenta minutos de trabajo con el equipo y sus cuentas reales. Conviene haber hecho el taller C01, porque aquí se usa el mismo registro con folio y la misma regla de dueño únic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8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53]]></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NO enseña, a propósito: no es un curso técnico de seguridad ni otorga certificación; no explica cómo entrar a una cuenta ajena, cómo evadir la autenticación de un tercero, cómo comprar bases de datos de contactos ni cómo rastrear a una persona sin base legal, y no da consejos para no ser detectado.]]></a:t>
            </a:r>
          </a:p>
        </p:txBody>
      </p:sp>
      <p:sp>
        <p:nvSpPr>
          <p:cNvPr id="9" name=""/>
          <p:cNvSpPr txBox="1"/>
          <p:nvPr/>
        </p:nvSpPr>
        <p:spPr>
          <a:xfrm>
            <a:off x="514350" y="325755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325755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un tema roza esa línea —recuperar el control de una cuenta propia, por ejemplo— se trata por la vía institucional: soporte del proveedor, documentación, denuncia y registro, con decisión de dirección si el asunto la rebas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9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53]]></a:t>
            </a:r>
          </a:p>
        </p:txBody>
      </p:sp>
      <p:sp>
        <p:nvSpPr>
          <p:cNvPr id="7" name=""/>
          <p:cNvSpPr txBox="1"/>
          <p:nvPr/>
        </p:nvSpPr>
        <p:spPr>
          <a:xfrm>
            <a:off x="514350" y="1219200"/>
            <a:ext cx="24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ímite honesto y sin rodeos: ninguna lista de hábitos evita todos los incidentes. Esta lección hace dos cosas medibles y ninguna más: reduce la superficie (menos puertas abiertas, menos copias sueltas) y acorta la respuesta (una primera hora con dueño y con pasos). No se promete invulnerabilidad, no se promete que «con esto no te pasa» y no se cita ningún porcentaje de éxito: no hay estudio detrás de una promesa así.]]></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0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53]]></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nombre, cuenta, cifra, proveedor, municipio y hora de los ejemplos, las figuras y los ejercicios es inventado para la práctica y aparece etiquetado como ficticio. Ninguna marca de software con precio se recomienda: los instrumentos se describen por su función, y su disponibilidad y condiciones hay que verificarlas en el servicio que elija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1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53]]></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ustituye una asesoría profesional ni un dictamen jurídico, y ninguna prueba didáctica habilita para ejercer profesión alguna. Las menciones legales de esta lección son obligaciones que un equipo político sí tiene; se citan con fuente y fecha en la tabla final y con la advertencia de leer la versión vigen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2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53]]></a:t>
            </a:r>
          </a:p>
        </p:txBody>
      </p:sp>
      <p:sp>
        <p:nvSpPr>
          <p:cNvPr id="7" name=""/>
          <p:cNvSpPr txBox="1"/>
          <p:nvPr/>
        </p:nvSpPr>
        <p:spPr>
          <a:xfrm>
            <a:off x="514350" y="1219200"/>
            <a:ext cx="24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hojas de trabajo viven dentro de este objeto. La salida imprimible es PDF del propio objeto (/object/pol-c09-r01-oa01/pdf) y la salida para proyectar y editar en la sesión es PowerPoint (/object/pol-c09-r01-oa01/pptx). El archivo editable tipo hoja de cálculo todavía no tiene canal de descarga en la plataforma, así que no se ofre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lo que no se nombra, no se puede revo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5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seguridad digital las palabras confusas no son un detalle de estilo: son las que deciden quién se queda fuera. «Acceso», «permiso», «sesión» y «contraseña» se usan como si fueran la misma cosa, y no lo son: una cuenta puede tener la contraseña cambiada y seguir abierta en cinco teléfonos; un permiso puede ser correcto y estar puesto sobre una cuenta que nadie sabe que exis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lo que no se nombra, no se puede revo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5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a estos doce términos como las piezas del inventario. Cuando en el equipo se diga «ya cerramos ese acceso», tiene que haber una palabra debajo para saber qué se cerró: la credencial, la sesión, la aplicación autorizada, el enlace de la hoja o la cuenta nominal. En las figuras y en los ejercicios aparecen con este mismo sentid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lo que no se nombra, no se puede revo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5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de la lección. Doce palabras que se usan con un solo sentido en el inventario, la lista de verificación y el protocolo. Ninguna es término jurídico, salvo la última, que se remite a la ley en la tabla de fuent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53]]></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781175"/>
                <a:gridCol w="3086100"/>
                <a:gridCol w="32480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roto en un equipo de campañ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erficie de ac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njunto de cosas que alguien puede tocar: cuentas, hojas, paneles, grupos y teléfo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habla de «la seguridad» sin haber hecho nunca la lista de qué existe y a quién se le dio ent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enta nom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que pertenece a una persona identificable dentro de un servicio, con su propio ac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uenta «es de la campaña» pero está creada con el correo personal de quien la fundó hace dos añ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53]]></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781175"/>
                <a:gridCol w="3086100"/>
                <a:gridCol w="32480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roto en un equipo de campañ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edencial compart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ntraseña que se pasa por un chat y que nadie registró con quién la tie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nco personas la tienen, dos ya no están en el equipo y nadie sabe qué pasaría si alguien la usa 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estor de contraseñ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ograma que guarda una credencial distinta por cuenta y la comparte sin dicta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usa como libreta: el equipo sigue entrando con la contraseña de siempre, escrita por fu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53]]></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781175"/>
                <a:gridCol w="3086100"/>
                <a:gridCol w="32480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roto en un equipo de campañ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ave de recupe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rreo, el número o el código impreso con el que se demuestra que la cuenta es tuy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registró una voluntaria en su línea personal y ese canal se fue del equipo con e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ndo fact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paso extra al ingresar: un código generado, una aprobación en la app o una lla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á activado, pero con mensajes de texto al número que además es la llave de recupe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53]]></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781175"/>
                <a:gridCol w="3086100"/>
                <a:gridCol w="32480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roto en un equipo de campañ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digo por SM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segundo factor que llega por mensaje de texto: cómodo y el más débil de los t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controla la línea o su reposición controla de golpe cinco cuentas del equ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sión abi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ermiso que ya está concedido en un navegador o una app, sin volver a pedir contraseñ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ambió la contraseña «y ya quedó», pero el teléfono de la persona que salió sigue aden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53]]></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781175"/>
                <a:gridCol w="3086100"/>
                <a:gridCol w="32480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roto en un equipo de campañ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lace de «cualquiera con el enla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tir una hoja sin nombrar a nadie: el vínculo viaja solo y no se puede reti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ista de afiliados se repartió en cuatro chats; nadie sabe en cuántos teléfonos qued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f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dato se guarde de una forma que sin la llave no se puede leer, en el equipo y en la 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ree que el candado del teléfono protege lo que ya se copió a una nube pers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53]]></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781175"/>
                <a:gridCol w="3086100"/>
                <a:gridCol w="32480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 palabras de a pi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roto en un equipo de campañ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nimización de da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tener lo que no se necesita, donde no se necesita y por más tiempo del neces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hoja con el documento de identidad completo viaja «por si acaso» en tres celula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ulneración de segu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año, la pérdida, la alteración o el acceso y uso no autorizado de datos person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le llama «algo raro», no se registra y al final no hay forma de reconstruir la secu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181600"/>
          <a:chOff x="514350" y="247650"/>
          <a:chExt cx="8629650" cy="518160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lo que no se nombra, no se puede revo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25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2571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quipo ficticio: correo de campaña, nube con la lista de afiliados, cuenta de redes, panel de publicidad, grupo de mensajería y pagos. Las personas son roles: dirección, comunicación, una voluntaria, un proveedor y la candidatura. Rojo es contraseña compartida sin registro; amarillo, cuenta nominal; verde, sólo lectura; gris, sin acceso. Las tres preguntas por renglón son el esqueleto del inventario: quién es el dueño nominal, cómo se quita un acceso sin tumbar a las demás y qué copia existe.]]></a:t>
            </a:r>
          </a:p>
        </p:txBody>
      </p:sp>
      <p:sp>
        <p:nvSpPr>
          <p:cNvPr id="9" name=""/>
          <p:cNvSpPr txBox="1"/>
          <p:nvPr/>
        </p:nvSpPr>
        <p:spPr>
          <a:xfrm>
            <a:off x="514350" y="46386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superficie-accesos.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lo que no se nombra, no se puede revo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253]]></a:t>
            </a:r>
          </a:p>
        </p:txBody>
      </p:sp>
      <p:sp>
        <p:nvSpPr>
          <p:cNvPr id="7" name="" descr=""/>
          <p:cNvSpPr/>
          <p:nvPr/>
        </p:nvSpPr>
        <p:spPr>
          <a:xfrm>
            <a:off x="514350" y="1219200"/>
            <a:ext cx="8115300" cy="17621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621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istinción clave: la pieza que se administra es el acceso, no la contraseña]]></a:t>
            </a:r>
          </a:p>
        </p:txBody>
      </p:sp>
      <p:sp>
        <p:nvSpPr>
          <p:cNvPr id="10" name=""/>
          <p:cNvSpPr txBox="1"/>
          <p:nvPr/>
        </p:nvSpPr>
        <p:spPr>
          <a:xfrm>
            <a:off x="685800" y="19621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si todo el esfuerzo intuitivo de un equipo se va en la contraseña: más larga, más rara, cambiarla seguido. Eso es un problema de adivinanza, y en una campaña rara vez es el problema rea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lo que no se nombra, no se puede revo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253]]></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roblema real es de registro: si cinco personas entran con el mismo usuario, el servicio ve una sola, así que no hay forma de quitarle el acceso a una sin cerrárselo a las cuatro, ni de saber quién hizo lo que se hizo. Y dos cosas que se confunden deciden lo contrario: autenticación es poder entrar; autorización es qué puedes hacer adentr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lo que no se nombra, no se puede revo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253]]></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equipo puede autenticar muy bien a una persona equivocada y puede autorizar a quien ya adentro publica, borra filas o mueve dinero. Por eso el inventario de accesos va antes que la contraseña perfecta, y por eso el orden de esta lección es cuentas, permisos, dispositivos, respaldos y protocol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entas y accesos: una cuenta compartida es un problema de registr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25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uenta compartida no es una contraseña que varios saben: es una ausencia de registro. Cuando cinco personas entran con el mismo usuario, el servicio ve a una. No hay forma de saber quién publicó, quién borró la fila de un proveedor, quién bajó el presupuesto del anuncio ni quién descargó la lista. Y cuando alguien se va, no se le puede «quitar el acceso», porque el acceso nunca estuvo a su nombre: para sacarlo hay que cambiar la credencial y avisarle a los otros cuatro, y si alguno la tiene guardada en el navegador, la sigue teniendo igua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entas y accesos: una cuenta compartida es un problema de registr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25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sto de esa ausencia aparece siempre en el peor momento. Si el servicio bloquea la cuenta por un ingreso raro, el aviso va al correo de recuperación: el de quien creó la cuenta y ya no está. Si alguien publica algo que no debió publicarse, el equipo no tiene con qué demostrar ante el candidato, ante el partido o ante una autoridad quién fue, y eso incluye demostrar que no fue. Si la relación con esa persona termina mal, la única prueba con la que se cuenta es un chat de hace ocho mes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entas y accesos: una cuenta compartida es un problema de registr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25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el orden correcto es inverso al que casi todos siguen. No se empieza por poner una contraseña más rara: se empieza por escribir qué cuentas existen, a nombre de quién están y qué puede hacer cada una. La lista no es un trámite administrativo: sin ella no hay nada que revocar, y todo lo demás —gestor, segundo factor, respaldos— se convierte en una mejora que nadie puede verificar.]]></a:t>
            </a:r>
          </a:p>
        </p:txBody>
      </p:sp>
      <p:sp>
        <p:nvSpPr>
          <p:cNvPr id="8" name=""/>
          <p:cNvSpPr txBox="1"/>
          <p:nvPr/>
        </p:nvSpPr>
        <p:spPr>
          <a:xfrm>
            <a:off x="514350" y="32670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gestor de contraseñas hace tres cosas que a un equipo de campaña le sirven de verdad y una que casi nadie us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entas y accesos: una cuenta compartida es un problema de registr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25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obliga a que cada cuenta tenga su propia credencial larga, de modo que si una se filtra las demás no caen con ella; autocompleta sólo cuando el sitio al que entraste es el mismo que está guardado, lo que vuelve incómodo el correo falso que te lleva a un dominio parecido; y permite compartir una credencial sin]]></a:t>
            </a:r>
          </a:p>
        </p:txBody>
      </p:sp>
      <p:sp>
        <p:nvSpPr>
          <p:cNvPr id="8" name=""/>
          <p:cNvSpPr txBox="1"/>
          <p:nvPr/>
        </p:nvSpPr>
        <p:spPr>
          <a:xfrm>
            <a:off x="514350" y="28670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ctarla, dejando rastro de a quién se le compartió.]]></a:t>
            </a:r>
          </a:p>
        </p:txBody>
      </p:sp>
      <p:sp>
        <p:nvSpPr>
          <p:cNvPr id="9"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que casi nadie usa es la que más vale: poder ver, en una pantalla, cuántas personas tienen cada credencial. Eso es exactamente lo que una cuenta compartida no deja v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entas y accesos: una cuenta compartida es un problema de registr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25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resuelve importa igual, porque si no lo sabes vas a creer que ya estás cubierto. El gestor no decide quién es el dueño nominal de una cuenta; no cierra las sesiones que ya están abiertas; no sirve de nada contra una aprobación que tú mismo das en el teléfono; no protege la hoja que alguien exportó a su carpeta de descargas; no evita que el proveedor de la cuenta tenga un problema; y no resuelve el día en que la persona con la contraseña maestra desaparece o se va del equipo. Si el equipo comparte una bóveda, la bóveda pasa a ser la nueva cuenta compartida: necesita dueño, suplente y códigos de respaldo impresos fuera del teléfon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entas y accesos: una cuenta compartida es un problema de regist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25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cubre un gestor y qué hay que resolver aparte. Cuatro dolores reales de un equipo chico, leídos con honestidad: la columna de la derecha es la que se olvid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253]]></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2352675"/>
                <a:gridCol w="2733675"/>
                <a:gridCol w="3028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olor real del equ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resuelve el gest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resuelve y va apar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isma contraseña del correo personal sirve en la cuenta de campañ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edenciales únicas y largas por servicio, sin que nadie tenga que memorizar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correo personal sea además el dueño de la recuperación: eso se cambia, no se gesti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die sabe quién tiene la contraseña de la cuenta de re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tir la entrada con registro de a quién y revocar ese repa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rar las sesiones abiertas en los navegadores y teléfonos que ya entrar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253]]></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2352675"/>
                <a:gridCol w="2733675"/>
                <a:gridCol w="3028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olor real del equ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resuelve el gest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resuelve y va apar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ga un correo falso que parece del servicio y pide ent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utocompletado no dispara en un dominio que no coincide: es una alarma incómo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aprobación que tú das en la aplicación, o una página que introduce la contraseña por t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guien se va del equipo y hay que sacarlo de t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 en una lista qué credenciales le habías compart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dir quién es el dueño nominal de la cuenta y qué pasa si esa persona también se 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2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entas y accesos: una cuenta compartida es un problema de registro]]></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equipo acaba de adoptar un gestor de contraseñas y la coordinación anuncia: «ya estamos cubiertos, la cuenta de redes ya está en el gestor». ¿Qué sigue siendo cierto después de esa buena noticia?]]></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con el gestor puesto ya nadie puede entrar a la cuenta de redes sin permiso, porque las credenciales están encerrada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253]]></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as sesiones abiertas en los teléfonos y navegadores de antes siguen abiertas, las aplicaciones autorizadas siguen conectadas y el correo de recuperación sigue siendo el de quien creó la cuenta.]]></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gestor reemplaza al segundo factor, porque la contraseña maestra ya es bastante larga.]]></a:t>
            </a:r>
          </a:p>
        </p:txBody>
      </p:sp>
      <p:sp>
        <p:nvSpPr>
          <p:cNvPr id="9" name=""/>
          <p:cNvSpPr txBox="1"/>
          <p:nvPr/>
        </p:nvSpPr>
        <p:spPr>
          <a:xfrm>
            <a:off x="666750" y="3238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basta con borrar a la persona del equipo del chat de mensajería para considerar revocado su acces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entas y accesos: una cuenta compartida es un problema de registr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25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ndo factor existe porque la contraseña sola se adivina, se reutiliza o se la sacan con una página que la pide. Pero el factor que elige casi todo equipo chico es el peor disponible: el código por mensaje de texto. Tres razones concretas. Primera: en la práctica, la línea telefónica es una llave maestra —el mismo número suele ser el canal de recuperación de cuatro o cinco cuentas del equipo—, así que quien controla la línea controla varias puertas a la vez.]]></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entas y accesos: una cuenta compartida es un problema de registr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25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a tarjeta se repone en un mostrador, tras preguntas que se contestan con datos que ya circulan (nombre completo, domicilio, últimos contactos), y una reposición mal controlada entrega los mensajes de otra persona a la tuya. Tercera: hay engaños que no te roban la contraseña para guardarla, sino que la reenvían al sitio real mientras tú la escribes y con eso construyen una sesión; en ese esquema el código por SMS llega a tiempo y el atacante lo recibe a tiempo.]]></a:t>
            </a:r>
          </a:p>
        </p:txBody>
      </p:sp>
      <p:sp>
        <p:nvSpPr>
          <p:cNvPr id="8" name=""/>
          <p:cNvSpPr txBox="1"/>
          <p:nvPr/>
        </p:nvSpPr>
        <p:spPr>
          <a:xfrm>
            <a:off x="514350" y="3857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roba ahí no es la contraseña: es la ses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entas y accesos: una cuenta compartida es un problema de registr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25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familias de segundo factor y se comportan distinto. El código generado por una aplicación en el teléfono no depende de tu número y es más cómodo que el SMS, pero sigue siendo robable si tú entras a la página falsa y sigues el flujo. La aprobación en la aplicación («¿eres tú?]]></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ca aquí») es la que la gente aprueba por fastidio, sin leer, sobre todo a horas absurdas: es un factor que se desgasta. La llave física o la llave del sistema, atada al sitio al que se entra, es la que no sirve en una página falsa, y por eso es la que aguanta un engaño bien hech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entas y accesos: una cuenta compartida es un problema de registr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25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las cuentas que de verdad duelen —el correo que es dueño de toda la recuperación y la cuenta de redes—, conviene un factor que no dependa de la línea. Para el resto, cualquier segundo factor sirve más que ningun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entas y accesos: una cuenta compartida es un problema de registr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25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cosa no se puede olvidar, porque es la que decide si mañana puedes entrar: los códigos de respaldo. Se generan junto con el segundo factor, son una lista de claves de un solo uso, y si viven en el mismo teléfono que el factor, no son respaldo. Van impresos, en un sobre, con un dueño y un lugar conocido por dirección, y se anota en el inventario dónde están. Cuando el teléfono se pierde, se rompe o se queda en una mesa, esa lista de papel es la puert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2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entas y accesos: una cuenta compartida es un problema de registr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ener autenticación en dos pasos con código por mensaje de texto es suficiente para la cuenta de correo que además es el canal de recuperación de la cuenta de redes y del panel de publicidad.]]></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entas y accesos: una cuenta compartida es un problema de registro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25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ocar bien no es cambiar una contraseña: es cerrar todas las formas en que alguien puede estar dentro. Hay cinco, y las cinco son independientes. La credencial, que sirve para el próximo ingreso. Las sesiones abiertas, que no vuelven a pedir nada. Las aplicaciones y sitios autorizados con el botón de «continuar con», que entraron una vez y siguen entrando. El canal de recuperación, que permite reponer todo lo anterior sin saber la contraseña. Y las reglas automáticas del correo, donde alguien pudo dejar un reenvío discreto a otra bandeja: es la trampa menos pensada y la más rentable para quien se va con enoj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entas y accesos: una cuenta compartida es un problema de registro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25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ista de verificación de abajo está en este orden por una razón: el paso 1 es registrar antes de tocar. Si primero cambias cosas y después acuerdas, no tendrás con qué reconstruir qué estaba abierto, y eso vale tanto hacia adentro del equipo como hacia afuer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entas y accesos: una cuenta compartida es un problema de registro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25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aso 2 separa los dos mundos: si el servicio permite nombrar personas, sacas a esa persona sin molestar a nadie; si no lo permite, acabas de descubrir que tienes una cuenta compartida y ese renglón vuelve al inventario con una tarea. Y el último paso es una prueba, no un sentimiento: alguien más del equipo entra, publica y cierra sesión sin que la persona que salió intervenga.]]></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so no ocurre, el acceso no está revocado: está apenas incomodad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entas y accesos: una cuenta compartida es un problema de registro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25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 antes de tocar: hora, nombre de la persona que sale y qué cuentas conoces de ella. Se abre folio en el registro del equipo, aunque todavía no sepas el alcance.]]></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ta su cuenta nominal donde el servicio permite nombrar personas (miembros, roles, equipo). Si no permite nombrar, es una cuenta compartida: cambia la credencial y anota el renglón para volverlo nominal.]]></a:t>
            </a:r>
          </a:p>
        </p:txBody>
      </p:sp>
      <p:sp>
        <p:nvSpPr>
          <p:cNvPr id="11" name=""/>
          <p:cNvSpPr txBox="1"/>
          <p:nvPr/>
        </p:nvSpPr>
        <p:spPr>
          <a:xfrm>
            <a:off x="514350" y="36576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6576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 la credencial en el gestor y comparte la entrada nueva sólo con quien queda, registrando a quién se le compartió.]]></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entas y accesos: una cuenta compartida es un problema de registro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25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erra todas las sesiones activas y revisa la lista de dispositivos: en varios servicios cambiar la contraseña no saca al que ya está adentr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aplicaciones y sitios conectados y quita los que no conozcas o que ya no operen; un proveedor que dejó de trabajar siguió entrando con tu permiso.]]></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ifica el correo y el número de recuperación: que no sean la línea personal de quien se va ni un correo al que nadie más tiene acces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entas y accesos: una cuenta compartida es un problema de registro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25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7.]]></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reglas de correo, reenvíos automáticos, filtros y alertas de acceso, tanto en la bandeja de entrada como en la configuración de seguridad.]]></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8.]]></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de las copias: qué hojas compartidas podía ver, qué descargó, qué fotos tiene y qué quedó en su teléfono; deja constancia escrita del compromiso de cierre.]]></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9.]]></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ta lo que vale dinero o alcance público: métodos de pago, cuentas de publicidad, panel del proveedor de anuncios, accesos de agencias o de quien llevaba las red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entas y accesos: una cuenta compartida es un problema de registro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25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0.]]></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erra con evidencia: folio, fecha, quién ejecutó, qué se revisó, y aviso al equipo por un canal distinto. Prueba final: otra persona entra, publica y cierra sesión sin esa person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1: inventario de accesos de la campañ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25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strucciones de la hoja: un renglón por cuenta, hoja, panel, grupo o dispositivo compartido — no por persona. El dueño nominal es una sola persona, con suplente nombrado en la misma fila, y conviene que no sea la línea telefónica personal de nadie. En «acceso» se escribe nivel, no confianza: ver, editar, compartir o administra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1: inventario de accesos de la campañ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25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credencial» se escribe dónde vive: gestor, sobre o memoria; si dice memoria, el renglón está en rojo. La columna de datos personales obliga a un juicio: qué contiene la hoja, cuántas filas y para qué sirve; si no responde a las tres, es candidata a dejar de existir. Se revisa completa cada dos semanas y el mismo día en que alguien sale.]]></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sirve igual para una campaña de seis semanas que para los primeros cien días de un carg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1: inventario de accesos de la campañ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25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ja vacía del inventario de accesos. Se llena a mano o se descarga en PDF o PowerPoint del propio objeto; el ejemplo llenado con datos ficticios está en los pasos 2 a 8 del primer caso resuelto de esta lección. Nueve columnas, un renglón por cuenta u hoja compartid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9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253]]></a:t>
            </a:r>
          </a:p>
        </p:txBody>
      </p:sp>
      <p:graphicFrame>
        <p:nvGraphicFramePr>
          <p:cNvPr id="7" name="" descr=""/>
          <p:cNvGraphicFramePr>
            <a:graphicFrameLocks noGrp="1"/>
          </p:cNvGraphicFramePr>
          <p:nvPr/>
        </p:nvGraphicFramePr>
        <p:xfrm>
          <a:off x="514350" y="1257300"/>
          <a:ext cx="8115300" cy="2943225"/>
        </p:xfrm>
        <a:graphic>
          <a:graphicData uri="http://schemas.openxmlformats.org/drawingml/2006/table">
            <a:tbl>
              <a:tblPr firstRow="1" bandRow="1"/>
              <a:tblGrid>
                <a:gridCol w="1619250"/>
                <a:gridCol w="1619250"/>
                <a:gridCol w="1619250"/>
                <a:gridCol w="1619250"/>
                <a:gridCol w="1638300"/>
              </a:tblGrid>
              <a:tr h="12287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enta, hoja o pane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ueño nominal y supl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tiene acceso y con qué nive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ive la credenci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gundo factor y a qué número o app está lig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9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253]]></a:t>
            </a:r>
          </a:p>
        </p:txBody>
      </p:sp>
      <p:graphicFrame>
        <p:nvGraphicFramePr>
          <p:cNvPr id="7" name="" descr=""/>
          <p:cNvGraphicFramePr>
            <a:graphicFrameLocks noGrp="1"/>
          </p:cNvGraphicFramePr>
          <p:nvPr/>
        </p:nvGraphicFramePr>
        <p:xfrm>
          <a:off x="514350" y="1257300"/>
          <a:ext cx="8115300" cy="2943225"/>
        </p:xfrm>
        <a:graphic>
          <a:graphicData uri="http://schemas.openxmlformats.org/drawingml/2006/table">
            <a:tbl>
              <a:tblPr firstRow="1" bandRow="1"/>
              <a:tblGrid>
                <a:gridCol w="1619250"/>
                <a:gridCol w="1619250"/>
                <a:gridCol w="1619250"/>
                <a:gridCol w="1619250"/>
                <a:gridCol w="1638300"/>
              </a:tblGrid>
              <a:tr h="12287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enta, hoja o pane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ueño nominal y supl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tiene acceso y con qué nive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ive la credenci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gundo factor y a qué número o app está lig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 6–9 de 9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253]]></a:t>
            </a:r>
          </a:p>
        </p:txBody>
      </p:sp>
      <p:graphicFrame>
        <p:nvGraphicFramePr>
          <p:cNvPr id="7" name="" descr=""/>
          <p:cNvGraphicFramePr>
            <a:graphicFrameLocks noGrp="1"/>
          </p:cNvGraphicFramePr>
          <p:nvPr/>
        </p:nvGraphicFramePr>
        <p:xfrm>
          <a:off x="514350" y="1257300"/>
          <a:ext cx="8115300" cy="2943225"/>
        </p:xfrm>
        <a:graphic>
          <a:graphicData uri="http://schemas.openxmlformats.org/drawingml/2006/table">
            <a:tbl>
              <a:tblPr firstRow="1" bandRow="1"/>
              <a:tblGrid>
                <a:gridCol w="1619250"/>
                <a:gridCol w="1619250"/>
                <a:gridCol w="1619250"/>
                <a:gridCol w="1619250"/>
                <a:gridCol w="1638300"/>
              </a:tblGrid>
              <a:tr h="12287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enta, hoja o pane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rreo o línea de recuperación de quién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s personales que contien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 si esa persona se 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Última revisión y 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 6–9 de 9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253]]></a:t>
            </a:r>
          </a:p>
        </p:txBody>
      </p:sp>
      <p:graphicFrame>
        <p:nvGraphicFramePr>
          <p:cNvPr id="7" name="" descr=""/>
          <p:cNvGraphicFramePr>
            <a:graphicFrameLocks noGrp="1"/>
          </p:cNvGraphicFramePr>
          <p:nvPr/>
        </p:nvGraphicFramePr>
        <p:xfrm>
          <a:off x="514350" y="1257300"/>
          <a:ext cx="8115300" cy="2943225"/>
        </p:xfrm>
        <a:graphic>
          <a:graphicData uri="http://schemas.openxmlformats.org/drawingml/2006/table">
            <a:tbl>
              <a:tblPr firstRow="1" bandRow="1"/>
              <a:tblGrid>
                <a:gridCol w="1619250"/>
                <a:gridCol w="1619250"/>
                <a:gridCol w="1619250"/>
                <a:gridCol w="1619250"/>
                <a:gridCol w="1638300"/>
              </a:tblGrid>
              <a:tr h="12287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enta, hoja o pane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rreo o línea de recuperación de quién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s personales que contien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 si esa persona se 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Última revisión y 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2: lista de verificación de revocación, con registr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25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hoja se usa una sola vez por persona que sale, y se llena dos veces: la columna de al lado del paso es para la evidencia, no para una palomita. Sin evidencia, el paso no está hecho.]]></a:t>
            </a:r>
          </a:p>
        </p:txBody>
      </p:sp>
      <p:sp>
        <p:nvSpPr>
          <p:cNvPr id="8" name=""/>
          <p:cNvSpPr txBox="1"/>
          <p:nvPr/>
        </p:nvSpPr>
        <p:spPr>
          <a:xfrm>
            <a:off x="514350" y="2209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filas cuarta a séptima son las que casi todo equipo omite y las que más cuestan después: sesiones abiertas, aplicaciones autorizadas, canal de recuperación y reglas de correo. La última fila es la prueba de fuego: alguien más del equipo entra, publica y cierra sesión sin la persona que salió, y eso se anota con hor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2: lista de verificación de revocación, con registr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25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salió sin dejar constancia escrita de lo que tenía, se levanta el caso igual: no para pelear, sino para poder decir después qué se revisó y cuánd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2: lista de verificación de revocación, con regist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25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sta de verificación de revocación con folio. Encabezados que se llenan una vez: folio, persona que sale, fecha y hora de la notificación, quien ejecuta, suplente informado. Después, un renglón por paso, con evidencia y hora. Todo ejemplo de esta lección es fictici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253]]></a:t>
            </a:r>
          </a:p>
        </p:txBody>
      </p:sp>
      <p:graphicFrame>
        <p:nvGraphicFramePr>
          <p:cNvPr id="7" name="" descr=""/>
          <p:cNvGraphicFramePr>
            <a:graphicFrameLocks noGrp="1"/>
          </p:cNvGraphicFramePr>
          <p:nvPr/>
        </p:nvGraphicFramePr>
        <p:xfrm>
          <a:off x="514350" y="1257300"/>
          <a:ext cx="8115300" cy="2724150"/>
        </p:xfrm>
        <a:graphic>
          <a:graphicData uri="http://schemas.openxmlformats.org/drawingml/2006/table">
            <a:tbl>
              <a:tblPr firstRow="1" bandRow="1"/>
              <a:tblGrid>
                <a:gridCol w="1485900"/>
                <a:gridCol w="1485900"/>
                <a:gridCol w="1485900"/>
                <a:gridCol w="1485900"/>
                <a:gridCol w="676275"/>
                <a:gridCol w="1495425"/>
              </a:tblGrid>
              <a:tr h="14954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so de la li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visa exactam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que queda (captura, folio, enlace, 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ejecu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o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echo (si o 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Registro prev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lio abierto antes de cambiar 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253]]></a:t>
            </a:r>
          </a:p>
        </p:txBody>
      </p:sp>
      <p:graphicFrame>
        <p:nvGraphicFramePr>
          <p:cNvPr id="7" name="" descr=""/>
          <p:cNvGraphicFramePr>
            <a:graphicFrameLocks noGrp="1"/>
          </p:cNvGraphicFramePr>
          <p:nvPr/>
        </p:nvGraphicFramePr>
        <p:xfrm>
          <a:off x="514350" y="1257300"/>
          <a:ext cx="8115300" cy="2724150"/>
        </p:xfrm>
        <a:graphic>
          <a:graphicData uri="http://schemas.openxmlformats.org/drawingml/2006/table">
            <a:tbl>
              <a:tblPr firstRow="1" bandRow="1"/>
              <a:tblGrid>
                <a:gridCol w="1485900"/>
                <a:gridCol w="1485900"/>
                <a:gridCol w="1485900"/>
                <a:gridCol w="1485900"/>
                <a:gridCol w="676275"/>
                <a:gridCol w="1495425"/>
              </a:tblGrid>
              <a:tr h="14954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so de la li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visa exactam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que queda (captura, folio, enlace, 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ejecu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o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echo (si o 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Cuenta nom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embros y roles del servicio, uno por rengl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253]]></a:t>
            </a:r>
          </a:p>
        </p:txBody>
      </p:sp>
      <p:graphicFrame>
        <p:nvGraphicFramePr>
          <p:cNvPr id="7" name="" descr=""/>
          <p:cNvGraphicFramePr>
            <a:graphicFrameLocks noGrp="1"/>
          </p:cNvGraphicFramePr>
          <p:nvPr/>
        </p:nvGraphicFramePr>
        <p:xfrm>
          <a:off x="514350" y="1257300"/>
          <a:ext cx="8115300" cy="2990850"/>
        </p:xfrm>
        <a:graphic>
          <a:graphicData uri="http://schemas.openxmlformats.org/drawingml/2006/table">
            <a:tbl>
              <a:tblPr firstRow="1" bandRow="1"/>
              <a:tblGrid>
                <a:gridCol w="1485900"/>
                <a:gridCol w="1485900"/>
                <a:gridCol w="1485900"/>
                <a:gridCol w="1485900"/>
                <a:gridCol w="676275"/>
                <a:gridCol w="1495425"/>
              </a:tblGrid>
              <a:tr h="14954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so de la li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visa exactam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que queda (captura, folio, enlace, 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ejecu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o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echo (si o 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Creden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raseña nueva en el gestor y reparto regist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253]]></a:t>
            </a:r>
          </a:p>
        </p:txBody>
      </p:sp>
      <p:graphicFrame>
        <p:nvGraphicFramePr>
          <p:cNvPr id="7" name="" descr=""/>
          <p:cNvGraphicFramePr>
            <a:graphicFrameLocks noGrp="1"/>
          </p:cNvGraphicFramePr>
          <p:nvPr/>
        </p:nvGraphicFramePr>
        <p:xfrm>
          <a:off x="514350" y="1257300"/>
          <a:ext cx="8115300" cy="2990850"/>
        </p:xfrm>
        <a:graphic>
          <a:graphicData uri="http://schemas.openxmlformats.org/drawingml/2006/table">
            <a:tbl>
              <a:tblPr firstRow="1" bandRow="1"/>
              <a:tblGrid>
                <a:gridCol w="1485900"/>
                <a:gridCol w="1485900"/>
                <a:gridCol w="1485900"/>
                <a:gridCol w="1485900"/>
                <a:gridCol w="676275"/>
                <a:gridCol w="1495425"/>
              </a:tblGrid>
              <a:tr h="14954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so de la li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visa exactam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que queda (captura, folio, enlace, 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ejecu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o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echo (si o 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 Ses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siones activas cerradas y dispositivos revis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253]]></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1485900"/>
                <a:gridCol w="1485900"/>
                <a:gridCol w="1485900"/>
                <a:gridCol w="1485900"/>
                <a:gridCol w="676275"/>
                <a:gridCol w="1495425"/>
              </a:tblGrid>
              <a:tr h="14954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so de la li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visa exactam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que queda (captura, folio, enlace, 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ejecu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o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echo (si o 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 Aplic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tios y apps conectadas retir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6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253]]></a:t>
            </a:r>
          </a:p>
        </p:txBody>
      </p:sp>
      <p:graphicFrame>
        <p:nvGraphicFramePr>
          <p:cNvPr id="7" name="" descr=""/>
          <p:cNvGraphicFramePr>
            <a:graphicFrameLocks noGrp="1"/>
          </p:cNvGraphicFramePr>
          <p:nvPr/>
        </p:nvGraphicFramePr>
        <p:xfrm>
          <a:off x="514350" y="1257300"/>
          <a:ext cx="8115300" cy="2990850"/>
        </p:xfrm>
        <a:graphic>
          <a:graphicData uri="http://schemas.openxmlformats.org/drawingml/2006/table">
            <a:tbl>
              <a:tblPr firstRow="1" bandRow="1"/>
              <a:tblGrid>
                <a:gridCol w="1485900"/>
                <a:gridCol w="1485900"/>
                <a:gridCol w="1485900"/>
                <a:gridCol w="1485900"/>
                <a:gridCol w="676275"/>
                <a:gridCol w="1495425"/>
              </a:tblGrid>
              <a:tr h="14954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so de la li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visa exactam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que queda (captura, folio, enlace, 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ejecu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o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echo (si o 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 Recupe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reo y número de recuperación cambiados y prob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7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253]]></a:t>
            </a:r>
          </a:p>
        </p:txBody>
      </p:sp>
      <p:graphicFrame>
        <p:nvGraphicFramePr>
          <p:cNvPr id="7" name="" descr=""/>
          <p:cNvGraphicFramePr>
            <a:graphicFrameLocks noGrp="1"/>
          </p:cNvGraphicFramePr>
          <p:nvPr/>
        </p:nvGraphicFramePr>
        <p:xfrm>
          <a:off x="514350" y="1257300"/>
          <a:ext cx="8115300" cy="2724150"/>
        </p:xfrm>
        <a:graphic>
          <a:graphicData uri="http://schemas.openxmlformats.org/drawingml/2006/table">
            <a:tbl>
              <a:tblPr firstRow="1" bandRow="1"/>
              <a:tblGrid>
                <a:gridCol w="1485900"/>
                <a:gridCol w="1485900"/>
                <a:gridCol w="1485900"/>
                <a:gridCol w="1485900"/>
                <a:gridCol w="676275"/>
                <a:gridCol w="1495425"/>
              </a:tblGrid>
              <a:tr h="14954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so de la li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visa exactam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que queda (captura, folio, enlace, 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ejecu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o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echo (si o 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 Reglas de corr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ltros, reenvíos y alertas revis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8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253]]></a:t>
            </a:r>
          </a:p>
        </p:txBody>
      </p:sp>
      <p:graphicFrame>
        <p:nvGraphicFramePr>
          <p:cNvPr id="7" name="" descr=""/>
          <p:cNvGraphicFramePr>
            <a:graphicFrameLocks noGrp="1"/>
          </p:cNvGraphicFramePr>
          <p:nvPr/>
        </p:nvGraphicFramePr>
        <p:xfrm>
          <a:off x="514350" y="1257300"/>
          <a:ext cx="8115300" cy="2990850"/>
        </p:xfrm>
        <a:graphic>
          <a:graphicData uri="http://schemas.openxmlformats.org/drawingml/2006/table">
            <a:tbl>
              <a:tblPr firstRow="1" bandRow="1"/>
              <a:tblGrid>
                <a:gridCol w="1485900"/>
                <a:gridCol w="1485900"/>
                <a:gridCol w="1485900"/>
                <a:gridCol w="1485900"/>
                <a:gridCol w="676275"/>
                <a:gridCol w="1495425"/>
              </a:tblGrid>
              <a:tr h="14954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so de la li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visa exactam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que queda (captura, folio, enlace, 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ejecu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o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echo (si o 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 Cop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jas compartidas, descargas y constancia escr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9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253]]></a:t>
            </a:r>
          </a:p>
        </p:txBody>
      </p:sp>
      <p:graphicFrame>
        <p:nvGraphicFramePr>
          <p:cNvPr id="7" name="" descr=""/>
          <p:cNvGraphicFramePr>
            <a:graphicFrameLocks noGrp="1"/>
          </p:cNvGraphicFramePr>
          <p:nvPr/>
        </p:nvGraphicFramePr>
        <p:xfrm>
          <a:off x="514350" y="1257300"/>
          <a:ext cx="8115300" cy="2724150"/>
        </p:xfrm>
        <a:graphic>
          <a:graphicData uri="http://schemas.openxmlformats.org/drawingml/2006/table">
            <a:tbl>
              <a:tblPr firstRow="1" bandRow="1"/>
              <a:tblGrid>
                <a:gridCol w="1485900"/>
                <a:gridCol w="1485900"/>
                <a:gridCol w="1485900"/>
                <a:gridCol w="1485900"/>
                <a:gridCol w="676275"/>
                <a:gridCol w="1495425"/>
              </a:tblGrid>
              <a:tr h="14954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so de la li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visa exactam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que queda (captura, folio, enlace, 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ejecu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o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echo (si o 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 Dinero y 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gos, publicidad y paneles de proveed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0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253]]></a:t>
            </a:r>
          </a:p>
        </p:txBody>
      </p:sp>
      <p:graphicFrame>
        <p:nvGraphicFramePr>
          <p:cNvPr id="7" name="" descr=""/>
          <p:cNvGraphicFramePr>
            <a:graphicFrameLocks noGrp="1"/>
          </p:cNvGraphicFramePr>
          <p:nvPr/>
        </p:nvGraphicFramePr>
        <p:xfrm>
          <a:off x="514350" y="1257300"/>
          <a:ext cx="8115300" cy="2724150"/>
        </p:xfrm>
        <a:graphic>
          <a:graphicData uri="http://schemas.openxmlformats.org/drawingml/2006/table">
            <a:tbl>
              <a:tblPr firstRow="1" bandRow="1"/>
              <a:tblGrid>
                <a:gridCol w="1485900"/>
                <a:gridCol w="1485900"/>
                <a:gridCol w="1485900"/>
                <a:gridCol w="1485900"/>
                <a:gridCol w="676275"/>
                <a:gridCol w="1495425"/>
              </a:tblGrid>
              <a:tr h="14954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so de la li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visa exactam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que queda (captura, folio, enlace, 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ejecu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o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echo (si o 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 Prueba f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tra persona entra, publica y cierra s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2: lista de verificación de revocación, con registr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25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ocar «cuando se acuerden»: la semana de mayor riesgo es la de la salida, y para entonces el acceso ya es costumbre y los datos ya viajaron.]]></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cerlo desde la cuenta que controlaba esa persona: si era el único dueño nominal, el equipo se queda fuera de su propia cuenta y el problema se vuelve doble.]]></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r la contraseña y creer que con eso basta: quedan sesiones, aplicaciones autorizadas, reglas de reenvío y el canal de recuperación.]]></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2: lista de verificación de revocación, con registr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25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ocar sin inventario: no se cierra lo que no se sabe que existe, y un grupo de mensajería con la lista adjunta es una cuent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 los códigos de respaldo en el mismo teléfono o en la misma nube de la cuenta que protege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el correo o la línea personal de una voluntaria como dueño nominal de la lista de afiliados.]]></a:t>
            </a:r>
          </a:p>
        </p:txBody>
      </p:sp>
      <p:sp>
        <p:nvSpPr>
          <p:cNvPr id="13" name=""/>
          <p:cNvSpPr txBox="1"/>
          <p:nvPr/>
        </p:nvSpPr>
        <p:spPr>
          <a:xfrm>
            <a:off x="514350" y="33909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avisar al resto del equipo: la persona que ya se va sigue recibiendo solicitudes de aprobación que «el equipo» resuelve solo, desde su teléfon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25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jemplo resuelto con el desarmado de una cuenta compartida · Ejemplo resuelto (todo ficticio): desarmar una cuenta compartida sin quedarse fuera · Paso 1 de 10]]></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25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punto de partida]]></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paña municipal ficticia de cinco semanas, seis personas. Existen: un correo «de la campaña» creado con una cuenta personal de Raúl, una hoja de nube con registros de tres mil ochocientas personas (cifra inventada), una cuenta de redes con una sola contraseña que circula en un chat, un panel de publicidad atado a una tarjeta de crédito personal, un grupo de mensajería con archivos adjuntos y una carpeta de fotos compartida. Nadie tiene gestor. Todos entraron alguna vez desde el mismo enlace de mensajerí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25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jemplo resuelto con el desarmado de una cuenta compartida · Ejemplo resuelto (todo ficticio): desarmar una cuenta compartida sin quedarse fuera · Paso 2 de 10]]></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25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Veinte minutos de inventario, sin tocar nad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o la lista, no las mejoras. En una hoja se escribe un renglón por cosa, no por persona: seis renglones. En cada uno: a nombre de quién está, quién puede entrar hoy, qué contiene y qué se perdería si esa cuenta desaparece mañana. En veinte minutos aparece lo que nadie decía: el correo de la campaña es de Raúl; la hoja de registros es de la voluntaria que se va el viernes; el panel de publicidad está atado a una tarjeta que nadie puede auditar.]]></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25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jemplo resuelto con el desarmado de una cuenta compartida · Ejemplo resuelto (todo ficticio): desarmar una cuenta compartida sin quedarse fuera · Paso 3 de 10]]></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25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Dueño nominal y suplente, uno por renglón]]></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renglón recibe dos nombres con función, no con confianza: dirección de campaña para el correo y el panel; coordinación de comunicación para la cuenta de redes y la carpeta de fotos; documentación para la hoja de registros. La regla es la del taller C01: una sola persona por línea y un suplente con la misma autoridad, nombrado antes de necesitarlo.]]></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25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jemplo resuelto con el desarmado de una cuenta compartida · Ejemplo resuelto (todo ficticio): desarmar una cuenta compartida sin quedarse fuera · Paso 4 de 10]]></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25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Abrir accesos nominales antes de cambiar cualquier contraseña]]></a:t>
            </a:r>
          </a:p>
        </p:txBody>
      </p:sp>
      <p:sp>
        <p:nvSpPr>
          <p:cNvPr id="8" name=""/>
          <p:cNvSpPr txBox="1"/>
          <p:nvPr/>
        </p:nvSpPr>
        <p:spPr>
          <a:xfrm>
            <a:off x="514350" y="1981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os servicios que permiten equipo o miembros, se crea primero el acceso de cada persona con su nivel —ver, editar, compartir, administrar— y luego se retira a quien sale. En los que no permiten nombrar, se registra que esa cuenta es compartida y se cambia la credencial. El orden importa: si se cambia la contraseña antes de crear los accesos nominales, el equipo se queda afuera mientras intenta entrar.]]></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25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jemplo resuelto con el desarmado de una cuenta compartida · Ejemplo resuelto (todo ficticio): desarmar una cuenta compartida sin quedarse fuera · Paso 5 de 10]]></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25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Credenciales al gestor, y se comparte la entrada, no la contraseña]]></a:t>
            </a:r>
          </a:p>
        </p:txBody>
      </p:sp>
      <p:sp>
        <p:nvSpPr>
          <p:cNvPr id="8" name=""/>
          <p:cNvSpPr txBox="1"/>
          <p:nvPr/>
        </p:nvSpPr>
        <p:spPr>
          <a:xfrm>
            <a:off x="514350" y="1981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rea la bóveda de la campaña con un dueño (dirección) y un suplente, se genera una credencial distinta por servicio y se comparte cada entrada con la persona nominal correspondiente. Se anota en el inventario «dónde vive la credencial: gestor». La contraseña maestra se define en la reunión, en voz alta, sin escribirla en el chat, y los códigos de respaldo se imprimen y se guardan en un sobre firmados por dos personas.]]></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25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jemplo resuelto con el desarmado de una cuenta compartida · Ejemplo resuelto (todo ficticio): desarmar una cuenta compartida sin quedarse fuera · Paso 6 de 10]]></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25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Canales de recuperación y segundo factor]]></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rreo de recuperación deja de ser el personal de Raúl y pasa a un correo cuya única función es ser canal, con acceso nominal de dirección y suplente. En el correo que manda todo y en la cuenta de redes se cambia el factor: uno que no dependa de la línea telefónica. En el resto, se activa cualquier segundo factor disponible antes de dejarlo sin nada. La línea de Raúl queda registrada como riesgo residual en el inventario: el número sigue siendo suyo.]]></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25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jemplo resuelto con el desarmado de una cuenta compartida · Ejemplo resuelto (todo ficticio): desarmar una cuenta compartida sin quedarse fuera · Paso 7 de 10]]></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25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Cerrar lo que el cambio de contraseña no cierra]]></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barridos: sesiones activas y dispositivos (se desconoce un teléfono de una voluntaria que sigue dentro); aplicaciones y sitios conectados (queda una aplicación de programación de publicaciones que nadie recuerda haber aprobado, y se retira); y reglas del correo (aparece un reenvío automático a un buzón personal creado en la semana uno). Los tres son accesos que funcionan sin contraseña. Sin este paso, la revocación sería teatro.]]></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25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jemplo resuelto con el desarmado de una cuenta compartida · Ejemplo resuelto (todo ficticio): desarmar una cuenta compartida sin quedarse fuera · Paso 8 de 10]]></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25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Probar la revocación y registrar]]></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ueba final con documento abierto: la persona de comunicación entra a la cuenta de redes, publica una prueba, cierra sesión; la persona de documentación abre la hoja y confirma que quien salió ya no aparece entre los con acceso. Folio A-01, fecha, hora, quién ejecutó, qué se revisó y qué quedó pendiente: volver nominal la cuenta de redes en cuanto el servicio lo permita y retirar el panel del proveedor externo.]]></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25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jemplo resuelto con el desarmado de una cuenta compartida · Ejemplo resuelto (todo ficticio): desarmar una cuenta compartida sin quedarse fuera · Paso 9 de 10]]></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25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Lo que el gestor no arregló en este cas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cosas siguen abiertas después de la bóveda: el teléfono con la lista descargada, los archivos que viajan en el grupo de mensajería, la tarjeta personal atada al panel de publicidad y la costumbre de compartir todo por un enlace. Ninguna de esas cuatro es un problema de credenciales. Son superficie: hay que retirarlas, minimizarlas o nombrarlas. Ese es exactamente el tema de los dos bloques siguientes.]]></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25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jemplo resuelto con el desarmado de una cuenta compartida · Ejemplo resuelto (todo ficticio): desarmar una cuenta compartida sin quedarse fuera · Paso 10 de 10]]></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25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0. Etiqueta del ejercici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es, cifras, cuentas y folios son inventados para la práctica; ningún servicio real aparece y no se recomienda ningún producto con precio. La disponibilidad de funciones como equipos, miembros o llaves físicas depende de cada servicio: se verifica en su propia configuración. La conclusión formativa es el orden: inventariar, nombrar dueño, dar accesos nominales, migrar credenciales, cambiar canales, cerrar sesiones y probar.]]></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rmisos y superficie: quién ve la lista, quién publica y qué queda en el teléfono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25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permisos son la otra mitad del problema, y la que se descuida: un equipo puede tener credenciales impecables y aun así entregar la lista de afiliados a treinta personas con buena voluntad. Diseñar permisos significa decidir tres cosas por hoja: quién puede verla, quién puede modificarla y quién puede dar acceso a otras. Son preguntas distintas, y la tercera es la que nadie se hace: quien puede compartir puede crear accesos que no pasan por ti, y desde ese momento tu inventario es una ficción.]]></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rmisos y superficie: quién ve la lista, quién publica y qué queda en el teléfono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25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lace de «cualquiera con el enlace» merece un renglón propio, porque no es un permiso: es una amnesia. No caduca, no nombra, no se puede retirar de los teléfonos donde ya se pegó, y viaja con una facilidad que el correo no tiene. La forma práctica de parar eso no es «pedir que no lo reenvíen»: es compartir por nombre, con nivel de lectura, y retirar la capacidad de compartir de casi todo el mundo.]]></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rmisos y superficie: quién ve la lista, quién publica y qué queda en el teléfono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25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stá el exportador silencioso: cada descarga es una copia que ya se fue. Una hoja con permisos perfectos y doce descargas hechas durante un recorrido tiene doce superficies nuevas. Por eso la minimización no es una virtud estética sino una decisión operativa: si la fila de la lista que una voluntaria necesita es nombre, sección y teléfono de contacto, entonces no hace falta que nadie vea la columna del documento de identidad. Lo que no está en la hoja que circula no se puede copiar.]]></a:t>
            </a:r>
          </a:p>
        </p:txBody>
      </p:sp>
      <p:sp>
        <p:nvSpPr>
          <p:cNvPr id="8" name=""/>
          <p:cNvSpPr txBox="1"/>
          <p:nvPr/>
        </p:nvSpPr>
        <p:spPr>
          <a:xfrm>
            <a:off x="514350" y="3933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quipo político no maneja «archivos»: maneja información de personas identificadas.]]></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rmisos y superficie: quién ve la lista, quién publica y qué queda en el teléfono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25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y mexicana llama dato personal a cualquier información concerniente a una persona identificada o identificable, y llama tratamiento a casi cualquier operación con ella: obtenerla, registrarla, conservarla, usarla, comunicarla, almacenarla, tenerla en un teléfono.]]></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s dos definiciones, en el texto vigente de la Ley Federal de Protección de Datos Personales en Posesión de los Particulares (última reforma publicada en el Diario Oficial de la Federación el 14 de noviembre de 2025), alcanzan a la hoja de cálculo que alguien lleva en su celular sin avisar.]]></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rmisos y superficie: quién ve la lista, quién publica y qué queda en el teléfono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25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ahí salen tres consecuencias prácticas, sin contar con abogado y sin improvisar un dictamen. Una: el responsable del tratamiento debe establecer y mantener medidas de seguridad administrativas, técnicas y físicas contra el daño, la pérdida, la alteración, la destrucción o el uso y acceso no autorizado, y no puede adoptar medidas menores que las que usa para su propia información (artículo 18 de esa ley).]]></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rmisos y superficie: quién ve la lista, quién publica y qué queda en el teléfono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25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la confidencialidad de quien interviene en el tratamiento sigue vigente después de que termina su relación con el equipo, lo que obliga a dejar constancia escrita en la salida, no a confiar en la buena memoria (artículo 20).]]></a:t>
            </a:r>
          </a:p>
        </p:txBody>
      </p:sp>
      <p:sp>
        <p:nvSpPr>
          <p:cNvPr id="8" name=""/>
          <p:cNvSpPr txBox="1"/>
          <p:nvPr/>
        </p:nvSpPr>
        <p:spPr>
          <a:xfrm>
            <a:off x="514350" y="25336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si una vulneración de seguridad afecta de forma significativa los derechos patrimoniales o morales de una titular, el responsable debe informarle de forma inmediata para que pueda defenderse (artículo 19), y por eso el protocolo de la primera hora de esta lección no es un adorno: es la única forma de cumplir con algo que llega sin avisar.]]></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rmisos y superficie: quién ve la lista, quién publica y qué queda en el teléfono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253]]></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límites de honestidad en este punto.]]></a:t>
            </a:r>
          </a:p>
        </p:txBody>
      </p:sp>
      <p:sp>
        <p:nvSpPr>
          <p:cNvPr id="8" name=""/>
          <p:cNvSpPr txBox="1"/>
          <p:nvPr/>
        </p:nvSpPr>
        <p:spPr>
          <a:xfrm>
            <a:off x="514350" y="15525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una institución pública tenga obligaciones de transparencia —la Ley General de Transparencia y Acceso a la Información Pública, reexpedida el 20 de marzo de 2025, las enumera en su artículo 65 y en el 64 prohíbe a los sujetos obligados difundir, distribuir o comercializar sin consentimiento expreso los datos personales de sus sistemas de información— no autoriza a un equipo a exponer datos de personas: publicar información y]]></a:t>
            </a:r>
          </a:p>
        </p:txBody>
      </p:sp>
      <p:sp>
        <p:nvSpPr>
          <p:cNvPr id="9" name=""/>
          <p:cNvSpPr txBox="1"/>
          <p:nvPr/>
        </p:nvSpPr>
        <p:spPr>
          <a:xfrm>
            <a:off x="514350" y="3857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oner datos no son la misma operación.]]></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rmisos y superficie: quién ve la lista, quién publica y qué queda en el teléfono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25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las sanciones administrativas de la ley de datos se imponen sin perjuicio de la responsabilidad civil o penal que resulte (artículo 61), así que «ya lo borré» no borra la obligación que nació antes. Esta lección cita los artículos que verificó en la compilación vigente y no interpreta: para el caso concreto de tu comité o tu cargo, hace falta asesoría profesional y lectura del texto aplicable, incluidos los ordenamientos locales.]]></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rmisos y superficie: quién ve la lista, quién publica y qué queda en el teléfo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25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niveles de permiso y uno que no es un permiso. Sirve para leer la columna «acceso» del inventario y para decidir en la reunión, con criterios y no con confianza.]]></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253]]></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657350"/>
                <a:gridCol w="2133600"/>
                <a:gridCol w="2171700"/>
                <a:gridCol w="21526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ermite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ándo conviene en una campañ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frec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brir y leer; sin cambiar 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ordinaciones de sección que necesitan su parte, no la lista compl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r lectura de todo «para que estén enter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di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r contenido de filas o docume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captura y quien depura, con renglones acot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diten veinte personas y nadie pueda decir quién movió qu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253]]></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1657350"/>
                <a:gridCol w="2133600"/>
                <a:gridCol w="2171700"/>
                <a:gridCol w="21526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ermite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ándo conviene en una campañ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frec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t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r acceso a otras perso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sola persona por documento, con supl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rlo activo en voluntarios: multiplica accesos sin pasar por t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253]]></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657350"/>
                <a:gridCol w="2133600"/>
                <a:gridCol w="2171700"/>
                <a:gridCol w="21526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ermite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ándo conviene en una campañ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frec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minist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tar a otros, cambiar dueño, ver registros, mover métodos de pa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eño nominal y suplente; nadie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fundador de la cuenta sea administrador vitalicio por defe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lquiera con el enla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nombra a nadie: entra quien tenga el víncu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si nunca; si acaso, materiales públic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eer que se puede retirar después: el enlace ya viaj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253]]></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ermisos y superficie: quién ve la lista, quién publica y qué queda en el teléfono]]></a:t>
            </a:r>
          </a:p>
        </p:txBody>
      </p:sp>
      <p:sp>
        <p:nvSpPr>
          <p:cNvPr id="8" name=""/>
          <p:cNvSpPr txBox="1"/>
          <p:nvPr/>
        </p:nvSpPr>
        <p:spPr>
          <a:xfrm>
            <a:off x="514350" y="1800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oce coordinadoras de sección necesitan consultar los datos de contacto de su territorio para el recorrido del sábado. ¿Cuál es el movimiento más razonable con el criterio de esta lección?]]></a:t>
            </a:r>
          </a:p>
        </p:txBody>
      </p:sp>
      <p:sp>
        <p:nvSpPr>
          <p:cNvPr id="9" name=""/>
          <p:cNvSpPr txBox="1"/>
          <p:nvPr/>
        </p:nvSpPr>
        <p:spPr>
          <a:xfrm>
            <a:off x="666750" y="28956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viar por el grupo la hoja completa con un enlace de «cualquiera con el enlace» con permiso de edición, para que cada quien filtre lo suyo.]]></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253]]></a:t>
            </a:r>
          </a:p>
        </p:txBody>
      </p:sp>
      <p:sp>
        <p:nvSpPr>
          <p:cNvPr id="7" name=""/>
          <p:cNvSpPr txBox="1"/>
          <p:nvPr/>
        </p:nvSpPr>
        <p:spPr>
          <a:xfrm>
            <a:off x="666750" y="12192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ividir la hoja por sección con permiso de lectura nombrado a cada coordinadora, dejando fuera las columnas que no usan para el recorrido, y retirar los accesos el lunes con folio.]]></a:t>
            </a:r>
          </a:p>
        </p:txBody>
      </p:sp>
      <p:sp>
        <p:nvSpPr>
          <p:cNvPr id="8" name=""/>
          <p:cNvSpPr txBox="1"/>
          <p:nvPr/>
        </p:nvSpPr>
        <p:spPr>
          <a:xfrm>
            <a:off x="666750" y="22288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ar acceso de administración a las doce para que no dependan de nadie si hay un cambio de último momento.]]></a:t>
            </a:r>
          </a:p>
        </p:txBody>
      </p:sp>
      <p:sp>
        <p:nvSpPr>
          <p:cNvPr id="9" name=""/>
          <p:cNvSpPr txBox="1"/>
          <p:nvPr/>
        </p:nvSpPr>
        <p:spPr>
          <a:xfrm>
            <a:off x="666750" y="2924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xportar la lista completa a un archivo y pedirlo en el grupo «bórrenlo el domingo por la noche».]]></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253]]></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ermisos y superficie: quién ve la lista, quién publica y qué queda en el teléfono]]></a:t>
            </a:r>
          </a:p>
        </p:txBody>
      </p:sp>
      <p:sp>
        <p:nvSpPr>
          <p:cNvPr id="8" name=""/>
          <p:cNvSpPr txBox="1"/>
          <p:nvPr/>
        </p:nvSpPr>
        <p:spPr>
          <a:xfrm>
            <a:off x="514350" y="1800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 terminar la campaña, pedir por escrito que cada persona borre la lista de su teléfono es una forma suficiente de cerrar el acceso a esos datos.]]></a:t>
            </a:r>
          </a:p>
        </p:txBody>
      </p:sp>
      <p:sp>
        <p:nvSpPr>
          <p:cNvPr id="9" name=""/>
          <p:cNvSpPr txBox="1"/>
          <p:nvPr/>
        </p:nvSpPr>
        <p:spPr>
          <a:xfrm>
            <a:off x="666750" y="2895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276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rmisos y superficie: quién ve la lista, quién publica y qué queda en el teléfo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25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de la campaña, en el teléfono de cada persona queda una lista que nadie escribió: la hoja descargada para el recorrido, las fotos de documentos de personas de la sección, en la galería, el chat del grupo con audios donde se mencionan secciones y nombres, las contraseñas que el navegador guardó «para no escribirlas», el segundo factor instalado en una cuenta que es personal, y los contactos con nombres reales que la persona decidió conservar. Ese es el activo y el pasivo de una campaña chica: todo su trabajo vive en dispositivos que no son de la campaña.]]></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rmisos y superficie: quién ve la lista, quién publica y qué queda en el teléfo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2 / 25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puede hacer no es borrar el teléfono de otra persona. Es cuatro cosas: no meter ahí lo que no necesitaba estar (minimización), dejar constancia escrita del cierre con fecha, retirar los accesos nominales para que lo que queda no pueda seguir entrando, y planear la salida de cada persona como una tarea con dueño el mismo día. En la práctica, la fila de «qué queda en tu teléfono» se contesta con la lista de verificación: si no sabes qué tiene esa persona, el problema no es la confianza, es que nunca lo registraste.]]></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3 / 25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ispositivos: el celular personal es la oficina, y eso no se puede arreglar con buena voluntad]]></a:t>
            </a:r>
          </a:p>
        </p:txBody>
      </p:sp>
      <p:sp>
        <p:nvSpPr>
          <p:cNvPr id="8" name=""/>
          <p:cNvSpPr txBox="1"/>
          <p:nvPr/>
        </p:nvSpPr>
        <p:spPr>
          <a:xfrm>
            <a:off x="514350" y="2019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cosas se rompen con el teléfono y sólo cuatro, dicho con precisión para no vender humo: que alguien lo vea encendido, que alguien lo desbloquee, que alguien lo recupere por la línea, y que alguien restaure su contenido en otro aparato. Cada una tiene un remedio distinto y casi todos son gratuitos.]]></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4 / 25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lo encendido: el brillo de la pantalla en un transporte público muestra más de lo que crees, y el candado real no es la funda sino dos ajustes —que la pantalla se apague a los treinta o sesenta segundos y que el teléfono no muestre el contenido de las notificaciones en la pantalla bloqueada—. Un código de acceso o una dirección de una hoja ajena apareciendo en la pantalla de un teléfono en una mesa de café es una filtración sin atacante.]]></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5 / 25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loquearlo: un número de desbloqueo largo manda sobre la comodidad; la huella y el rostro son conveniencia, no una garantía, porque funcionan sin que tú decidas. Y si el equipo se apaga con el desbloqueo puesto, el cifrado del almacenamiento protege los datos cuando el equipo está apagado, pero no protege absolutamente nada de lo que ya estaba abierto: sesiones, nube, mensajes ni copias.]]></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4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6 / 25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ínea es la pieza que nadie protege y la que más pesa. La tarjeta SIM es una llave: si tu número es el canal de recuperación del correo que manda todo, quien saca la tarjeta de tu teléfono o consigue su reposición está más cerca de tus cuentas que quien adivina una contraseña. Poner un código PIN a la SIM es un ajuste de dos minutos y convierte ese escenario en un problema menor.]]></a:t>
            </a:r>
          </a:p>
        </p:txBody>
      </p:sp>
      <p:sp>
        <p:nvSpPr>
          <p:cNvPr id="8"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uperarlo o restaurarlo: el respaldo automático del teléfono arrastra fotos, chats y archivos de trabajo a una cuenta que suele ser personal.]]></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5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7 / 25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decir «está respaldado», hay que revisar qué se está copiando y a dónde: un respaldo de la campaña en la cuenta personal de una voluntaria no es respaldo, es una superficie nueva en un lugar que no controlas.]]></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paración completa entre lo personal y lo de campaña es la respuesta ideal y a veces inalcanzable para un equipo chico; el piso razonable es: una cuenta de campaña para lo de campaña, un correo del equipo como canal de recuperación y nunca el número personal como única llave de algo que no te pertenece.]]></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6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8 / 25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de otro dispositivo, localiza y bloquea el equipo perdido. No lo borres todavía: bloquear conserva la evidencia de qué había dentro; borrar la destruye para siempre.]]></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 la contraseña del correo que funciona como dueño de la recuperación de las demás cuentas. Ese es el activo realmente expuesto, no el teléfono.]]></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erra sesiones y revisa aplicaciones y dispositivos autorizados de ese correo, de la cuenta de redes y del panel de publicidad: un teléfono nuevo puede seguir dentro.]]></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7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9 / 25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visa al operador de la línea y suspende la tarjeta para que el número no siga recibiendo códigos que ya no puedes ver. Pregunta por el código PIN de la SIM cuando la reponga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segundo factor estaba instalado en ese teléfono, repón el acceso por el soporte oficial del servicio, con folio abierto y documentación, y genera de nuevo los códigos de respaldo.]]></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8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0 / 25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qué había dentro: lista descargada, fotos de documentos, chat del grupo con datos, contraseñas en el navegador, correos con adjuntos. Ese inventario decide si hay que avisar a titulares afectadas.]]></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7.]]></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dirección, decide el alcance del aviso y levanta el registro del incidente con hora: no se improvisa la comunicación a las once de la noche.]]></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9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1 / 25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8.]]></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uses la cuenta perdida para «ver qué pasó» ni pidas a nadie que «le eche un ojo» por su cuenta: si alguien entró, tú también estás dentro de su terreno.]]></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2 / 253]]></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ispositivos: el celular personal es la oficina, y eso no se puede arreglar con buena voluntad]]></a:t>
            </a:r>
          </a:p>
        </p:txBody>
      </p:sp>
      <p:sp>
        <p:nvSpPr>
          <p:cNvPr id="8" name=""/>
          <p:cNvSpPr txBox="1"/>
          <p:nvPr/>
        </p:nvSpPr>
        <p:spPr>
          <a:xfrm>
            <a:off x="514350" y="1800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Borrar un teléfono a distancia elimina también la lista de afiliados que se había sincronizado a una nube y la copia que alguien descargó en otro dispositivo.]]></a:t>
            </a:r>
          </a:p>
        </p:txBody>
      </p:sp>
      <p:sp>
        <p:nvSpPr>
          <p:cNvPr id="9" name=""/>
          <p:cNvSpPr txBox="1"/>
          <p:nvPr/>
        </p:nvSpPr>
        <p:spPr>
          <a:xfrm>
            <a:off x="666750" y="2895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276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3 / 253]]></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vocabulario que se confunde: seis frases que suenan bien y no quieren decir lo mismo]]></a:t>
            </a:r>
          </a:p>
        </p:txBody>
      </p:sp>
      <p:sp>
        <p:nvSpPr>
          <p:cNvPr id="8" name=""/>
          <p:cNvSpPr txBox="1"/>
          <p:nvPr/>
        </p:nvSpPr>
        <p:spPr>
          <a:xfrm>
            <a:off x="514350" y="1800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frase que se dice en una reunión con lo que realmente significa, según el criterio de esta lección.]]></a:t>
            </a:r>
          </a:p>
        </p:txBody>
      </p:sp>
      <p:sp>
        <p:nvSpPr>
          <p:cNvPr id="9" name=""/>
          <p:cNvSpPr txBox="1"/>
          <p:nvPr/>
        </p:nvSpPr>
        <p:spPr>
          <a:xfrm>
            <a:off x="514350" y="25717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847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Ya cambiamos la contraseña, ya quedó cerrado»]]></a:t>
            </a:r>
          </a:p>
        </p:txBody>
      </p:sp>
      <p:sp>
        <p:nvSpPr>
          <p:cNvPr id="11" name=""/>
          <p:cNvSpPr txBox="1"/>
          <p:nvPr/>
        </p:nvSpPr>
        <p:spPr>
          <a:xfrm>
            <a:off x="514350" y="32004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use el segundo factor por mensaje de texto»]]></a:t>
            </a:r>
          </a:p>
        </p:txBody>
      </p:sp>
      <p:sp>
        <p:nvSpPr>
          <p:cNvPr id="12" name=""/>
          <p:cNvSpPr txBox="1"/>
          <p:nvPr/>
        </p:nvSpPr>
        <p:spPr>
          <a:xfrm>
            <a:off x="514350" y="3552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teléfono está cifrado»]]></a:t>
            </a:r>
          </a:p>
        </p:txBody>
      </p:sp>
      <p:sp>
        <p:nvSpPr>
          <p:cNvPr id="13" name=""/>
          <p:cNvSpPr txBox="1"/>
          <p:nvPr/>
        </p:nvSpPr>
        <p:spPr>
          <a:xfrm>
            <a:off x="514350" y="39052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e compartí la hoja con un enlace»]]></a:t>
            </a:r>
          </a:p>
        </p:txBody>
      </p:sp>
      <p:sp>
        <p:nvSpPr>
          <p:cNvPr id="14" name=""/>
          <p:cNvSpPr txBox="1"/>
          <p:nvPr/>
        </p:nvSpPr>
        <p:spPr>
          <a:xfrm>
            <a:off x="514350" y="42576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Ya está en el gestor de contraseñas»]]></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4 / 25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Borramos la cuenta de la nube»]]></a:t>
            </a:r>
          </a:p>
        </p:txBody>
      </p:sp>
      <p:sp>
        <p:nvSpPr>
          <p:cNvPr id="8" name=""/>
          <p:cNvSpPr txBox="1"/>
          <p:nvPr/>
        </p:nvSpPr>
        <p:spPr>
          <a:xfrm>
            <a:off x="514350" y="15716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1847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ñadió una barrera al ingreso, atada a un número que además es llave de recuperación]]></a:t>
            </a:r>
          </a:p>
        </p:txBody>
      </p:sp>
      <p:sp>
        <p:nvSpPr>
          <p:cNvPr id="10" name=""/>
          <p:cNvSpPr txBox="1"/>
          <p:nvPr/>
        </p:nvSpPr>
        <p:spPr>
          <a:xfrm>
            <a:off x="628650" y="25146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us datos están protegidos con el equipo apagado; sus sesiones abiertas y sus copias en la nube no]]></a:t>
            </a:r>
          </a:p>
        </p:txBody>
      </p:sp>
      <p:sp>
        <p:nvSpPr>
          <p:cNvPr id="11" name=""/>
          <p:cNvSpPr txBox="1"/>
          <p:nvPr/>
        </p:nvSpPr>
        <p:spPr>
          <a:xfrm>
            <a:off x="628650" y="31813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reó accesos sin nombre que no puede retirar de los teléfonos donde ya está el vínculo]]></a:t>
            </a:r>
          </a:p>
        </p:txBody>
      </p:sp>
      <p:sp>
        <p:nvSpPr>
          <p:cNvPr id="12" name=""/>
          <p:cNvSpPr txBox="1"/>
          <p:nvPr/>
        </p:nvSpPr>
        <p:spPr>
          <a:xfrm>
            <a:off x="628650" y="3848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s credenciales están guardadas y repartidas; la cuenta sigue sin dueño nominal registrado]]></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5 / 253]]></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alió de esa vista; no borró las descargas ni las copias hechas durante la campaña]]></a:t>
            </a:r>
          </a:p>
        </p:txBody>
      </p:sp>
      <p:sp>
        <p:nvSpPr>
          <p:cNvPr id="8" name=""/>
          <p:cNvSpPr txBox="1"/>
          <p:nvPr/>
        </p:nvSpPr>
        <p:spPr>
          <a:xfrm>
            <a:off x="628650" y="1885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Cerró el próximo ingreso; no dijo quién tenía la anterior ni cerró sesiones ni aplicaciones]]></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6 / 253]]></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vocabulario que se confunde: seis frases que suenan bien y no quieren decir lo mismo]]></a:t>
            </a:r>
          </a:p>
        </p:txBody>
      </p:sp>
      <p:sp>
        <p:nvSpPr>
          <p:cNvPr id="8" name=""/>
          <p:cNvSpPr txBox="1"/>
          <p:nvPr/>
        </p:nvSpPr>
        <p:spPr>
          <a:xfrm>
            <a:off x="514350" y="1800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ocho medidas según el problema concreto que resuelven. Cada categoría tiene dos medidas; en un equipo chico la tentación es hacer sólo las dos de la primera fila y ninguna de las otras tres.]]></a:t>
            </a:r>
          </a:p>
        </p:txBody>
      </p:sp>
      <p:sp>
        <p:nvSpPr>
          <p:cNvPr id="9" name=""/>
          <p:cNvSpPr txBox="1"/>
          <p:nvPr/>
        </p:nvSpPr>
        <p:spPr>
          <a:xfrm>
            <a:off x="514350" y="32289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3505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Que la roben con un mensaje o una página falsa]]></a:t>
            </a:r>
          </a:p>
        </p:txBody>
      </p:sp>
      <p:sp>
        <p:nvSpPr>
          <p:cNvPr id="11" name=""/>
          <p:cNvSpPr txBox="1"/>
          <p:nvPr/>
        </p:nvSpPr>
        <p:spPr>
          <a:xfrm>
            <a:off x="628650" y="3857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Que una misma contraseña valga para varias cuentas]]></a:t>
            </a:r>
          </a:p>
        </p:txBody>
      </p:sp>
      <p:sp>
        <p:nvSpPr>
          <p:cNvPr id="12" name=""/>
          <p:cNvSpPr txBox="1"/>
          <p:nvPr/>
        </p:nvSpPr>
        <p:spPr>
          <a:xfrm>
            <a:off x="628650" y="4210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Que nadie sepa quién pudo entrar]]></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7 / 25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Que no haya con qué recuperar la cuenta]]></a:t>
            </a:r>
          </a:p>
        </p:txBody>
      </p:sp>
      <p:sp>
        <p:nvSpPr>
          <p:cNvPr id="8" name=""/>
          <p:cNvSpPr txBox="1"/>
          <p:nvPr/>
        </p:nvSpPr>
        <p:spPr>
          <a:xfrm>
            <a:off x="514350" y="1571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egundo factor que no dependa de tu línea telefónica en las cuentas críticas]]></a:t>
            </a:r>
          </a:p>
        </p:txBody>
      </p:sp>
      <p:sp>
        <p:nvSpPr>
          <p:cNvPr id="9" name=""/>
          <p:cNvSpPr txBox="1"/>
          <p:nvPr/>
        </p:nvSpPr>
        <p:spPr>
          <a:xfrm>
            <a:off x="514350" y="22479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scribir la dirección del servicio a mano en lugar de entrar por el enlace del correo]]></a:t>
            </a:r>
          </a:p>
        </p:txBody>
      </p:sp>
      <p:sp>
        <p:nvSpPr>
          <p:cNvPr id="10" name=""/>
          <p:cNvSpPr txBox="1"/>
          <p:nvPr/>
        </p:nvSpPr>
        <p:spPr>
          <a:xfrm>
            <a:off x="514350" y="29241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redencial distinta y larga para la cuenta de campaña, no la del correo personal con un número]]></a:t>
            </a:r>
          </a:p>
        </p:txBody>
      </p:sp>
      <p:sp>
        <p:nvSpPr>
          <p:cNvPr id="11" name=""/>
          <p:cNvSpPr txBox="1"/>
          <p:nvPr/>
        </p:nvSpPr>
        <p:spPr>
          <a:xfrm>
            <a:off x="514350" y="36004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No compartir la contraseña por el chat: compartir la entrada desde el gestor]]></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8 / 25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uenta nominal con rol de lectura o de administración para cada persona]]></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Inventario de accesos con fecha de la última revisión y firma de quien revisó]]></a:t>
            </a:r>
          </a:p>
        </p:txBody>
      </p:sp>
      <p:sp>
        <p:nvSpPr>
          <p:cNvPr id="9" name=""/>
          <p:cNvSpPr txBox="1"/>
          <p:nvPr/>
        </p:nvSpPr>
        <p:spPr>
          <a:xfrm>
            <a:off x="514350" y="2571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Códigos de respaldo impresos, en un sobre, con dueño y con lugar conocido]]></a:t>
            </a:r>
          </a:p>
        </p:txBody>
      </p:sp>
      <p:sp>
        <p:nvSpPr>
          <p:cNvPr id="10" name=""/>
          <p:cNvSpPr txBox="1"/>
          <p:nvPr/>
        </p:nvSpPr>
        <p:spPr>
          <a:xfrm>
            <a:off x="514350" y="32480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Correo de recuperación del equipo, no la línea personal de quien creó la cuenta]]></a:t>
            </a:r>
          </a:p>
        </p:txBody>
      </p:sp>
      <p:sp>
        <p:nvSpPr>
          <p:cNvPr id="11" name=""/>
          <p:cNvSpPr txBox="1"/>
          <p:nvPr/>
        </p:nvSpPr>
        <p:spPr>
          <a:xfrm>
            <a:off x="514350" y="39147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9 / 253]]></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vocabulario que se confunde: seis frases que suenan bien y no quieren decir lo mismo]]></a:t>
            </a:r>
          </a:p>
        </p:txBody>
      </p:sp>
      <p:sp>
        <p:nvSpPr>
          <p:cNvPr id="8" name=""/>
          <p:cNvSpPr txBox="1"/>
          <p:nvPr/>
        </p:nvSpPr>
        <p:spPr>
          <a:xfrm>
            <a:off x="514350" y="1800225"/>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alguien sale del equipo se le quita la cuenta nominal, se cambia la credencial y se revisan las ___ abiertas y las aplicaciones autorizadas. El código por mensaje de texto es el eslabón débil porque la ___ telefónica funciona como llave de recuperación en varios servicios a la vez. Y si la orden de publicar o de pagar llegó por un canal que nunca se usó, se verifica por un ___ distinto antes de actuar.]]></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gaño dirigido: cómo se ve un intento real contra un equipo polític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0 / 25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gaño que le funciona a una campaña no parece un spam: parece parte del trabajo. Siete formas típicas, todas con un elemento en común: alguien con autoridad pide algo rápido, por un canal que no es el de siempre, y no admite demora. Uno: correo con el membrete del partido o de su administración, avisando que hay que confirmar los datos de acceso «porque el sistema se actualiza». Dos: el banco, con una cuenta presuntamente bloqueada y un enlace para reactivarla.]]></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gaño dirigido: cómo se ve un intento real contra un equipo polític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1 / 25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el proveedor de publicidad, que informa un cambio de datos bancarios para las facturas. Cuatro: el aviso de seguridad de un servicio —«actividad inusual, revisa tu cuenta»— que lleva a una página idéntica. Cinco: un documento que «llegó mal» y pide abrir un enlace o habilitar una vista previa. Seis: un mensaje desde el número del candidato o de una compañera, con una historia personal de emergencia y una transferencia o la lista de contactos de por medio.]]></a:t>
            </a:r>
          </a:p>
        </p:txBody>
      </p:sp>
      <p:sp>
        <p:nvSpPr>
          <p:cNvPr id="8" name=""/>
          <p:cNvSpPr txBox="1"/>
          <p:nvPr/>
        </p:nvSpPr>
        <p:spPr>
          <a:xfrm>
            <a:off x="514350" y="38576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ete: el código QR impreso en un material que alguien pegó en la oficina.]]></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gaño dirigido: cómo se ve un intento real contra un equipo polític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2 / 25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dos detalles que conviene decir sin eufemismos. El primero: el objetivo fácil casi nunca es quien dirige. Es la voluntaria con menos experiencia y más disposición, porque dice que sí a todo y no quiere quedar mal con el jefe. El segundo: el engaño que mueve dinero o listas no necesita técnica —necesita urgencia, autoridad y discreción—, y por eso las tres palabras que lo delatan son casi siempre las mismas: «hoy», «no le comentes a nadie» y «necesito que confirmes tus datos».]]></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gaño dirigido: cómo se ve un intento real contra un equipo polític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3 / 25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de oro no consiste en reconocer el engaño, porque hay engaños impecables y hay personas expertas que caen. Consiste en no ejecutar una orden por el canal en que llegó. Si la orden dice «publica esto», se confirma en la reunión o por el número que ya tenías. Si dice «paga a esta cuenta», se confirma hablando al proveedor en un teléfono que no esté escrito en el mensaje. Si dice «entra y confirma», nadie del equipo entra desde el enlace: se escribe la dirección del servicio a mano. Y si la presión es real, la verificación también lo es: quien manda de verdad aguanta dos minutos de teléfono; quien no aguanta, estaba mintiendo.]]></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gaño dirigido: cómo se ve un intento real contra un equipo polític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4 / 25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2257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ensaje inventado para el ejercicio, sin empresas reales. Se revisa pieza por pieza: el dominio exacto y no el nombre que aparece arriba, el saludo genérico, la urgencia con castigo, la petición sin expediente, el enlace cuyo destino no coincide, el archivo con extensión doble y la orden de no contarlo. Veredicto: dos o más señales rojas, no se actúa; una señal o dudas, se verifica por vía propia; cero señales y pedido conocido, se actúa por la vía de siempre y se confirma aparte.]]></a:t>
            </a:r>
          </a:p>
        </p:txBody>
      </p:sp>
      <p:sp>
        <p:nvSpPr>
          <p:cNvPr id="9" name=""/>
          <p:cNvSpPr txBox="1"/>
          <p:nvPr/>
        </p:nvSpPr>
        <p:spPr>
          <a:xfrm>
            <a:off x="514350" y="43243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semaforo-phishing.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5 / 2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ngaño dirigido: cómo se ve un intento real contra un equipo polític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ensaje recibido a las 21:47 por la voluntaria de una campaña ficticia. Marca las líneas que son señales de un engaño dirigido y no una orden verificable.]]></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sunto: URGENTE - su cuenta de pagos sera suspendida hoy mismo]]></a:t>
            </a:r>
          </a:p>
        </p:txBody>
      </p:sp>
      <p:sp>
        <p:nvSpPr>
          <p:cNvPr id="10" name=""/>
          <p:cNvSpPr txBox="1"/>
          <p:nvPr/>
        </p:nvSpPr>
        <p:spPr>
          <a:xfrm>
            <a:off x="628650" y="3324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timado usuario del comite, detectamos actividad nueva en su panel.]]></a:t>
            </a:r>
          </a:p>
        </p:txBody>
      </p:sp>
      <p:sp>
        <p:nvSpPr>
          <p:cNvPr id="11" name=""/>
          <p:cNvSpPr txBox="1"/>
          <p:nvPr/>
        </p:nvSpPr>
        <p:spPr>
          <a:xfrm>
            <a:off x="628650" y="40005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ara conservarla, confirme su correo y su clave en el enlace adjunto antes de las 22:00.]]></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6 / 253]]></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djunto: Convocatoria_definitiva.pdf.exe (el documento pide habilitar la vista previ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tiene dudas, llame al numero que aparece al final de este mismo mensaje.]]></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Le recordamos que el pago de la semana pasada se registro con la folio G-114 a nombre de su comite.]]></a:t>
            </a:r>
          </a:p>
        </p:txBody>
      </p:sp>
      <p:sp>
        <p:nvSpPr>
          <p:cNvPr id="10" name=""/>
          <p:cNvSpPr txBox="1"/>
          <p:nvPr/>
        </p:nvSpPr>
        <p:spPr>
          <a:xfrm>
            <a:off x="628650" y="32480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G) Y por favor no comentelo con el resto del equipo hasta que quede resuelto.]]></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7 / 2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ngaño dirigido: cómo se ve un intento real contra un equipo político]]></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 las once de la noche llega al chat del equipo un correo del «área de administración del partido»: dice que la cuenta de publicidad quedará suspendida en una hora y pide entrar a confirmar los datos de pago. Eres la persona de comunicación. ¿Cuál es el movimiento correcto?]]></a:t>
            </a:r>
          </a:p>
        </p:txBody>
      </p:sp>
      <p:sp>
        <p:nvSpPr>
          <p:cNvPr id="9" name=""/>
          <p:cNvSpPr txBox="1"/>
          <p:nvPr/>
        </p:nvSpPr>
        <p:spPr>
          <a:xfrm>
            <a:off x="666750" y="3305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tras rápido por el enlace y confirmas, porque una suspensión a media noche deja la campaña sin difusión hasta el día siguiente.]]></a:t>
            </a:r>
          </a:p>
        </p:txBody>
      </p:sp>
      <p:sp>
        <p:nvSpPr>
          <p:cNvPr id="10" name=""/>
          <p:cNvSpPr txBox="1"/>
          <p:nvPr/>
        </p:nvSpPr>
        <p:spPr>
          <a:xfrm>
            <a:off x="666750" y="4000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spondes al correo pidiendo que confirmen la orden desde otro buzón institucional antes de hacer nada.]]></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8 / 253]]></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entras por el enlace: abres la sesión escribiendo tú la dirección del servicio, y verificas la orden por un canal distinto al que llegó el mensaje, con la persona responsable del panel, antes de mover cualquier pago.]]></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envías el correo al grupo para que alguien con más experiencia decida qué hacer con el enlace.]]></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gaño dirigido: cómo se ve un intento real contra un equipo polític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9 / 25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si alguien del equipo ya cayó: se actúa sobre las puertas, no sobre la vergüenza. Primero, contención con los pasos de la lista de verificación —cambiar credencial, cerrar sesiones, retirar aplicaciones autorizadas, revisar reglas de correo— desde un dispositivo que esté limpio.]]></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o, evidencia: el mensaje completo con encabezados, la dirección tal como llegó sin volver a abrirla, capturas del estado de la cuenta y la bitácora con hora de quién hizo qué.]]></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gaño dirigido: cómo se ve un intento real contra un equipo polític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0 / 25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o, recuperación por la vía institucional del servicio: sus formularios y su soporte oficiales, con documentos que acrediten quién representa al equipo, y con paciencia administrativa, que es la parte que nadie quiere oír. Cuarto, aviso: a la dirección, a quien pueda estar expuesto, y a las titulares de datos si la ley lo exige.]]></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gaño dirigido: cómo se ve un intento real contra un equipo polític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1 / 25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va una línea que esta lección no cruza y que conviene decir de frente: no se enseña a entrar a una cuenta ajena, a evadir la autenticación de otra persona, a comprar bases de datos de contactos ni a rastrear a quien te hizo daño. No por pudor, sino porque además de ser la vía equivocada, es la vía que te pone del lado que hay que explicar.]]></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gaño dirigido: cómo se ve un intento real contra un equipo polític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2 / 25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rculan «servicios que recuperan cuentas» que son la segunda estafa encima de la primera, y cualquier intento de entrar a un acceso que no te pertenece puede costarte más caro que el incidente original. Si hace falta llegar a una cuenta que alguien más controla, se llega con soporte del proveedor, con denuncia y con expediente: documentado, escalado y por escrito.]]></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si el asunto escapa del equipo, no se improvisa: se decide con dirección y con asesoría profesional.]]></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paldos: la regla 3-2-1 sin jerga, y las cinco condiciones que casi nadie escribe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3 / 25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se dice en cinco segundos y se malinterpreta en cinco minutos: tres copias de la información, en dos tipos de soporte, con una copia fuera del lugar. Suena a tarea de informática, pero en una campaña es una decisión administrativa. ¿Qué pasa si la hoja de registros se corrompe el jueves anterior al cierre? ¿Y si quien la administraba se va y se lleva su cuenta de nube? ¿Y si alguien borra un renglón sin querer y nadie tiene con qué volver atrás? Un respaldo es la respuesta a esas tres preguntas, no una carpeta con copias que nadie sabe cuándo se llenó por última vez.]]></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paldos: la regla 3-2-1 sin jerga, y las cinco condiciones que casi nadie escribe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4 / 25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copias significan lo siguiente: el original que usas todos los días no cuenta como copia; hace falta un primero y un segundo respaldo además de él.]]></a:t>
            </a:r>
          </a:p>
        </p:txBody>
      </p:sp>
      <p:sp>
        <p:nvSpPr>
          <p:cNvPr id="8" name=""/>
          <p:cNvSpPr txBox="1"/>
          <p:nvPr/>
        </p:nvSpPr>
        <p:spPr>
          <a:xfrm>
            <a:off x="514350" y="2209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tipos de soporte existen porque los soportes fallan en bloque: si las dos copias están en el mismo servicio, con la misma cuenta y la misma contraseña, comparten el destino de esa cuenta —y un incidente con la cuenta se convierte en incidente con el respaldo—.]]></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paldos: la regla 3-2-1 sin jerga, y las cinco condiciones que casi nadie escribe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5 / 25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la copia fuera del lugar, que en la versión honesta para un equipo chico significa sobre todo fuera del alcance ordinario: una credencial que no tiene quien opera todos los días, porque si el problema es un acceso no autorizado o un pedido de rescate, la copia que está a la mano se pierde con el original.]]></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paldos: la regla 3-2-1 sin jerga, y las cinco condiciones que casi nadie escribe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6 / 25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inco condiciones que la vuelven útil: que sea automático, porque un respaldo que depende de acordarse no existe; probado, porque un archivo que nadie restauró jamás es una esperanza y no un respaldo —una vez por trimestre se restaura algo y se compara—; cifrado, con la llave en un lugar distinto; minimizado, de modo que se respalden documentos y no listas de vecinos,]]></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que una copia de una lista mal puesta en un lugar equivocado multiplica el problema; y acotado, con una retención y una fecha de cancelación escritas, porque los datos personales no se conservan «por si acaso» de forma indefinida.]]></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paldos: la regla 3-2-1 sin jerga, y las cinco condiciones que casi nadie escribe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7 / 25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 detalle práctico que salva campañas: el historial de versiones. Recuperar el martes pasado es infinitamente más común que recuperar todo desde cero.]]></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paldos: la regla 3-2-1 sin jerga, y las cinco condiciones que casi nadie escribe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8 / 25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respalda una campaña y en qué orden de prioridad: el libro de operaciones y los folios contables, las actas y acuerdos con sus firmas, la documentación de permisos y trámites, el inventario de accesos y proveedores, la correspondencia con autoridades, el material gráfico original y el registro de contingencias. Lo que no se respalda sin una decisión previa: la lista completa de afiliados en un disco que se guarda en la casa de alguien. Ahí hace falta otra cosa, que es tenerla en una cuenta del equipo, con permisos nominales, con recuperación propia y con retención definida.]]></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181600"/>
          <a:chOff x="514350" y="247650"/>
          <a:chExt cx="8629650" cy="518160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paldos: la regla 3-2-1 sin jerga, y las cinco condiciones que casi nadie escrib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9 / 25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2571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ctura del diagrama: el original no es copia; dos soportes distintos porque el mismo servicio falla en bloque; y una copia fuera del alcance ordinario, con una credencial que no tiene quien opera diario. Las cinco tarjetas de abajo son lo que vuelve útil la regla: automático, probado restaurando de verdad, cifrado con llave aparte, minimizado antes de copiar y acotado con retención. La franja naranja es el límite honesto: cada copia es una superficie nueva y ningún respaldo evita un incidente.]]></a:t>
            </a:r>
          </a:p>
        </p:txBody>
      </p:sp>
      <p:sp>
        <p:nvSpPr>
          <p:cNvPr id="9" name=""/>
          <p:cNvSpPr txBox="1"/>
          <p:nvPr/>
        </p:nvSpPr>
        <p:spPr>
          <a:xfrm>
            <a:off x="514350" y="46386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respaldo-3-2-1.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0 / 253]]></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Respaldos: la regla 3-2-1 sin jerga, y las cinco condiciones que casi nadie escribe]]></a:t>
            </a:r>
          </a:p>
        </p:txBody>
      </p:sp>
      <p:sp>
        <p:nvSpPr>
          <p:cNvPr id="8" name=""/>
          <p:cNvSpPr txBox="1"/>
          <p:nvPr/>
        </p:nvSpPr>
        <p:spPr>
          <a:xfrm>
            <a:off x="514350" y="1800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Guardar el original en la nube de la campaña y una copia en la misma nube, en otra carpeta, cumple la regla 3-2-1.]]></a:t>
            </a:r>
          </a:p>
        </p:txBody>
      </p:sp>
      <p:sp>
        <p:nvSpPr>
          <p:cNvPr id="9" name=""/>
          <p:cNvSpPr txBox="1"/>
          <p:nvPr/>
        </p:nvSpPr>
        <p:spPr>
          <a:xfrm>
            <a:off x="666750" y="25717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9527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tocolo de incidente: los primeros sesenta minutos, y lo que se decide después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1 / 25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incidente se atiende en seis movimientos, y el orden es lo único que realmente se puede controlar por adelantado: contención, medición, evidencia, decisión, comunicación y recuperación.]]></a:t>
            </a:r>
          </a:p>
        </p:txBody>
      </p:sp>
      <p:sp>
        <p:nvSpPr>
          <p:cNvPr id="8" name=""/>
          <p:cNvSpPr txBox="1"/>
          <p:nvPr/>
        </p:nvSpPr>
        <p:spPr>
          <a:xfrm>
            <a:off x="514350" y="22098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de la primera hora y el ejercicio de abajo los desmenuzan en casillas más pequeñas por una razón: antes de contener hay que registrar el hecho con hora y detener lo que se está publicando, y esos dos movimientos son los que nadie hace. La primera hora no es para averiguar quién tuvo la culpa; es para cerrar la puerta y guardar cómo estaban las cosas.]]></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tocolo de incidente: los primeros sesenta minutos, y lo que se decide después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2 / 25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equipo chico con seis personas y un celular cada quien, la tentación es hacer lo contrario: ponerse a discutir la culpa, borrar el mensaje «para que nadie lo vea» y publicar un desmentido antes de saber qué pasó.]]></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ención significa quitar la capacidad de seguir haciendo daño, no recuperar lo perdido: cerrar sesiones, retirar un dispositivo, cambiar una credencial, pausar una publicación, desconectar una aplicación. Medición significa responder con el inventario en la mano qué podía ver, editar, compartir o publicar ese acceso, y qué copias existían de eso.]]></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tocolo de incidente: los primeros sesenta minutos, y lo que se decide después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3 / 25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videncia significa guardar antes de limpiar: el mensaje completo con encabezados, la dirección tal como llegó, capturas con hora, el registro de accesos del servicio y una bitácora con hechos y horas, sin adjetivos.]]></a:t>
            </a:r>
          </a:p>
        </p:txBody>
      </p:sp>
      <p:sp>
        <p:nvSpPr>
          <p:cNvPr id="8" name=""/>
          <p:cNvSpPr txBox="1"/>
          <p:nvPr/>
        </p:nvSpPr>
        <p:spPr>
          <a:xfrm>
            <a:off x="514350" y="25336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sión: un dueño del incidente con nombre y suplente —la misma regla de una sola persona por línea del taller C01—, con dos cosas que no se delegan en la sala: si se mueve dinero o se corta una publicación ya vista por mucha gente, decide la dirección; si hay que negociar con quien extorsiona, no se decide ni se ejecuta en el grupo de mensajería del equipo.]]></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tocolo de incidente: los primeros sesenta minutos, y lo que se decide después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4 / 25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unicación tiene tres frentes, cada uno con su tiempo y su canal: al equipo, por un canal distinto al que está en duda; hacia afuera, sólo por la vía de vocería y con un texto aprobado, porque un mensaje improvisado de un coordinador es hoy una captura de pantalla permanente; y a las personas titulares de los datos, cuando una vulneración de seguridad afecta de forma significativa sus derechos patrimoniales o morales, lo que la ley obliga a]]></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formar de forma inmediata.]]></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tocolo de incidente: los primeros sesenta minutos, y lo que se decide después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5 / 25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y que esperar la reunión del lunes ni el informe completo: hay que decir lo que se sabe, lo que no y qué se está haciendo. Recuperación es volver a operar con permisos nominales y probarlo, y cerrar el folio. Y revisión posterior: dos cambios concretos al inventario, no una reflexión general. Un incidente que no produce dos cambios se va a repetir con otra persona.]]></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tocolo de incidente: los primeros sesenta minutos, y lo que se decide después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6 / 25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honesto del protocolo es que sirve para perder menos, no para no perder. Va a llegar el día en que alguien haga clic, el teléfono se quede en una mesa o la persona que salió siga dentro tres semanas más de lo debido. Un equipo con protocolo cierra la puerta en minutos y puede explicar qué hizo; uno sin protocolo tarda días y no puede explicar nada. Esa diferencia, en una campaña, vale más que cualquier herramienta.]]></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tocolo de incidente: los primeros sesenta minutos, y lo que se decide despué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7 / 25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2257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tres primeras cajas van en azul: las ejecuta el dueño de la línea sin esperar reunión. Las dos últimas en naranja: requieren decisión de dirección y comunicación controlada. La caja roja es la que evita el daño irreversible: no borrar el mensaje, no vaciar la papelera, no formatear el teléfono, no probar contraseñas desde el equipo afectado y no buscar terceros que recuperan cuentas. La regla de oro y el dueño con suplente son el puente con el taller C01.]]></a:t>
            </a:r>
          </a:p>
        </p:txBody>
      </p:sp>
      <p:sp>
        <p:nvSpPr>
          <p:cNvPr id="9" name=""/>
          <p:cNvSpPr txBox="1"/>
          <p:nvPr/>
        </p:nvSpPr>
        <p:spPr>
          <a:xfrm>
            <a:off x="514350" y="43243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primeros-60-min.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2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8 / 253]]></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otocolo de incidente: los primeros sesenta minutos, y lo que se decide después]]></a:t>
            </a:r>
          </a:p>
        </p:txBody>
      </p:sp>
      <p:sp>
        <p:nvSpPr>
          <p:cNvPr id="8" name=""/>
          <p:cNvSpPr txBox="1"/>
          <p:nvPr/>
        </p:nvSpPr>
        <p:spPr>
          <a:xfrm>
            <a:off x="514350" y="1800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movimientos de la primera hora de un incidente, según el flujo de la figura. La cuenta de redes de una campaña ficticia está publicando cosas que nadie escribió.]]></a:t>
            </a:r>
          </a:p>
        </p:txBody>
      </p:sp>
      <p:sp>
        <p:nvSpPr>
          <p:cNvPr id="9" name=""/>
          <p:cNvSpPr txBox="1"/>
          <p:nvPr/>
        </p:nvSpPr>
        <p:spPr>
          <a:xfrm>
            <a:off x="628650" y="28956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Informar a quienes resulten afectadas y, con dirección, decidir el mensaje público por la vía de vocería]]></a:t>
            </a:r>
          </a:p>
        </p:txBody>
      </p:sp>
      <p:sp>
        <p:nvSpPr>
          <p:cNvPr id="10" name=""/>
          <p:cNvSpPr txBox="1"/>
          <p:nvPr/>
        </p:nvSpPr>
        <p:spPr>
          <a:xfrm>
            <a:off x="628650" y="35718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ar el hecho con hora, sin adjetivos, y avisar al dueño del incidente por un canal distinto]]></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2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9 / 253]]></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Guardar evidencia: el mensaje completo, capturas con hora, registro de sesiones y bitácor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tener: cerrar sesiones, retirar el dispositivo o la aplicación, cambiar credenciales desde un equipo limpio]]></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jar de publicar: pausar la difusión y quitar lo publicado, guardando antes la copia de evidencia]]></a:t>
            </a:r>
          </a:p>
        </p:txBody>
      </p:sp>
      <p:sp>
        <p:nvSpPr>
          <p:cNvPr id="10" name=""/>
          <p:cNvSpPr txBox="1"/>
          <p:nvPr/>
        </p:nvSpPr>
        <p:spPr>
          <a:xfrm>
            <a:off x="628650" y="32480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Recuperar con accesos nominales, probar, cerrar el folio y agendar la revisión con dos cambios]]></a:t>
            </a:r>
          </a:p>
        </p:txBody>
      </p:sp>
      <p:sp>
        <p:nvSpPr>
          <p:cNvPr id="11" name=""/>
          <p:cNvSpPr txBox="1"/>
          <p:nvPr/>
        </p:nvSpPr>
        <p:spPr>
          <a:xfrm>
            <a:off x="628650" y="39147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G) Medir la superficie con el inventario: qué podía ver, editar y publicar ese acceso y qué copias existen]]></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3: protocolo de incidente de la primera hora, en hoja imprimib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0 / 25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se llena esta hoja: en la reunión, con el equipo presente y antes de que pase nada, se escriben los nombres —dueño del incidente y suplente— y los canales alternos de cada cuenta.]]></a:t>
            </a:r>
          </a:p>
        </p:txBody>
      </p:sp>
      <p:sp>
        <p:nvSpPr>
          <p:cNvPr id="8" name=""/>
          <p:cNvSpPr txBox="1"/>
          <p:nvPr/>
        </p:nvSpPr>
        <p:spPr>
          <a:xfrm>
            <a:off x="514350" y="2209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olumnas de evidencia, hora real y avisos se rellenan durante el incidente y a mano, con lo que va pasando; no se reconstruyen de memoria al día siguiente, porque una reconstrucción de memoria no vale como registro. Las seis filas de momento están impresas: no se cambian bajo presión.]]></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3: protocolo de incidente de la primera hora, en hoja imprimib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1 / 25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único que se decide sobre la marcha es el alcance del aviso público, y eso lo decide la dirección. Si alguien mueve una fila sin anotarlo, el protocolo se rompió igual que una faixa: nadie lo va a poder revisar.]]></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3: protocolo de incidente de la primera hora, en hoja imprimib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2 / 25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ja del protocolo de incidente para imprimir y pegar en la pared de la oficina. Encabezados de la sesión: fecha de llenado, dueño del incidente, suplente, canal alterno de aviso y dirección que decide. Momentos y movimientos están impresos; las demás columnas se llenan con nombres, evidencia y hora real. Los ejemplos de esta lección son ficticios.]]></a:t>
            </a: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7 · Ficha 1 de 6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3 / 2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Moment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0 a 5 min]]></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Movimiento impreso]]></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otar el hecho con hora y avisar al dueño del incidente por canal alterno]]></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ueño y suplente (nombres reales)]]></a:t>
            </a:r>
          </a:p>
        </p:txBody>
      </p:sp>
      <p:sp>
        <p:nvSpPr>
          <p:cNvPr id="12" name=""/>
          <p:cNvSpPr txBox="1"/>
          <p:nvPr/>
        </p:nvSpPr>
        <p:spPr>
          <a:xfrm>
            <a:off x="514350" y="3228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p>
        </p:txBody>
      </p:sp>
      <p:sp>
        <p:nvSpPr>
          <p:cNvPr id="13" name=""/>
          <p:cNvSpPr txBox="1"/>
          <p:nvPr/>
        </p:nvSpPr>
        <p:spPr>
          <a:xfrm>
            <a:off x="514350" y="3657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NO se hace en este momento]]></a:t>
            </a:r>
          </a:p>
        </p:txBody>
      </p:sp>
      <p:sp>
        <p:nvSpPr>
          <p:cNvPr id="14"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borrar el mensaje ni acusar a nadie en el grupo]]></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7 · Ficha 1 de 6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4 / 2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videncia que debe quedar]]></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itácora con hora y quién reportó]]></a:t>
            </a: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7 · Ficha 2 de 6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5 / 2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Moment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 15 min]]></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Movimiento impreso]]></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tener: cerrar sesiones, retirar dispositivo o app, cambiar credencial desde un equipo limpio]]></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ueño y suplente (nombres reales)]]></a:t>
            </a:r>
          </a:p>
        </p:txBody>
      </p:sp>
      <p:sp>
        <p:nvSpPr>
          <p:cNvPr id="12" name=""/>
          <p:cNvSpPr txBox="1"/>
          <p:nvPr/>
        </p:nvSpPr>
        <p:spPr>
          <a:xfrm>
            <a:off x="514350" y="3228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p>
        </p:txBody>
      </p:sp>
      <p:sp>
        <p:nvSpPr>
          <p:cNvPr id="13" name=""/>
          <p:cNvSpPr txBox="1"/>
          <p:nvPr/>
        </p:nvSpPr>
        <p:spPr>
          <a:xfrm>
            <a:off x="514350" y="3657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NO se hace en este momento]]></a:t>
            </a:r>
          </a:p>
        </p:txBody>
      </p:sp>
      <p:sp>
        <p:nvSpPr>
          <p:cNvPr id="14"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limpiar el teléfono ni reinstalar aplicaciones]]></a:t>
            </a: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7 · Ficha 2 de 6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6 / 2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videncia que debe quedar]]></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pturas del estado antes y después]]></a:t>
            </a: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7 · Ficha 3 de 6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7 / 2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Moment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5 a 30 min]]></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Movimiento impreso]]></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edir superficie con el inventario: qué podía ver, editar, compartir, publicar]]></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ueño y suplente (nombres reales)]]></a:t>
            </a:r>
          </a:p>
        </p:txBody>
      </p:sp>
      <p:sp>
        <p:nvSpPr>
          <p:cNvPr id="12" name=""/>
          <p:cNvSpPr txBox="1"/>
          <p:nvPr/>
        </p:nvSpPr>
        <p:spPr>
          <a:xfrm>
            <a:off x="514350" y="3228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p>
        </p:txBody>
      </p:sp>
      <p:sp>
        <p:nvSpPr>
          <p:cNvPr id="13" name=""/>
          <p:cNvSpPr txBox="1"/>
          <p:nvPr/>
        </p:nvSpPr>
        <p:spPr>
          <a:xfrm>
            <a:off x="514350" y="3657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NO se hace en este momento]]></a:t>
            </a:r>
          </a:p>
        </p:txBody>
      </p:sp>
      <p:sp>
        <p:nvSpPr>
          <p:cNvPr id="14"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timar «creo que nada» sin leer el inventario]]></a:t>
            </a: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7 · Ficha 3 de 6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8 / 2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videncia que debe quedar]]></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nglones del inventario revisados]]></a:t>
            </a: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7 · Ficha 4 de 6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9 / 2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Moment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0 a 60 min]]></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Movimiento impreso]]></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cidir alcance y comunicar: dirección decide, vocería habla, se avisa a titulares si corresponde]]></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ueño y suplente (nombres reales)]]></a:t>
            </a:r>
          </a:p>
        </p:txBody>
      </p:sp>
      <p:sp>
        <p:nvSpPr>
          <p:cNvPr id="12" name=""/>
          <p:cNvSpPr txBox="1"/>
          <p:nvPr/>
        </p:nvSpPr>
        <p:spPr>
          <a:xfrm>
            <a:off x="514350" y="3228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p>
        </p:txBody>
      </p:sp>
      <p:sp>
        <p:nvSpPr>
          <p:cNvPr id="13" name=""/>
          <p:cNvSpPr txBox="1"/>
          <p:nvPr/>
        </p:nvSpPr>
        <p:spPr>
          <a:xfrm>
            <a:off x="514350" y="3657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NO se hace en este momento]]></a:t>
            </a:r>
          </a:p>
        </p:txBody>
      </p:sp>
      <p:sp>
        <p:nvSpPr>
          <p:cNvPr id="14"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publicar explicaciones improvisadas por quien no debe]]></a:t>
            </a: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7 · Ficha 4 de 6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0 / 2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videncia que debe quedar]]></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exto aprobado, hora y medio del aviso]]></a:t>
            </a: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7 · Ficha 5 de 6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1 / 2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Moment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spués de la hora]]></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Movimiento impreso]]></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cuperar con accesos nominales, probar la operación y reactivar lo pausado]]></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ueño y suplente (nombres reales)]]></a:t>
            </a:r>
          </a:p>
        </p:txBody>
      </p:sp>
      <p:sp>
        <p:nvSpPr>
          <p:cNvPr id="12" name=""/>
          <p:cNvSpPr txBox="1"/>
          <p:nvPr/>
        </p:nvSpPr>
        <p:spPr>
          <a:xfrm>
            <a:off x="514350" y="3228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p>
        </p:txBody>
      </p:sp>
      <p:sp>
        <p:nvSpPr>
          <p:cNvPr id="13" name=""/>
          <p:cNvSpPr txBox="1"/>
          <p:nvPr/>
        </p:nvSpPr>
        <p:spPr>
          <a:xfrm>
            <a:off x="514350" y="3657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NO se hace en este momento]]></a:t>
            </a:r>
          </a:p>
        </p:txBody>
      </p:sp>
      <p:sp>
        <p:nvSpPr>
          <p:cNvPr id="14"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dar por cerrado sin la prueba de entrada y salida]]></a:t>
            </a: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7 · Ficha 5 de 6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2 / 2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videncia que debe quedar]]></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ueba de acceso y publicaciones verificadas]]></a:t>
            </a: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7 · Ficha 6 de 6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3 / 2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Moment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visión posterior]]></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Movimiento impreso]]></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errar folio y escribir dos cambios concretos al inventario o a los permisos]]></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ueño y suplente (nombres reales)]]></a:t>
            </a:r>
          </a:p>
        </p:txBody>
      </p:sp>
      <p:sp>
        <p:nvSpPr>
          <p:cNvPr id="12" name=""/>
          <p:cNvSpPr txBox="1"/>
          <p:nvPr/>
        </p:nvSpPr>
        <p:spPr>
          <a:xfrm>
            <a:off x="514350" y="3228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p>
        </p:txBody>
      </p:sp>
      <p:sp>
        <p:nvSpPr>
          <p:cNvPr id="13" name=""/>
          <p:cNvSpPr txBox="1"/>
          <p:nvPr/>
        </p:nvSpPr>
        <p:spPr>
          <a:xfrm>
            <a:off x="514350" y="3657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NO se hace en este momento]]></a:t>
            </a:r>
          </a:p>
        </p:txBody>
      </p:sp>
      <p:sp>
        <p:nvSpPr>
          <p:cNvPr id="14"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dejarlo en «tuvimos suerte» ni en una reflexión general]]></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5 de 7 · Ficha 6 de 6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4 / 2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videncia que debe quedar]]></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lio cerrado y dos cambios asignados]]></a:t>
            </a: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Columnas 1, 6–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5 / 253]]></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2352675"/>
                <a:gridCol w="3486150"/>
                <a:gridCol w="2276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 quién se avisa y por qué can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ora real y 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0 a 5 mi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 a 15 mi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5 a 30 mi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0 a 60 mi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pués de la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 pos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3: protocolo de incidente de la primera hora, en hoja imprimib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6 / 25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orrar el mensaje, la publicación o el archivo «para que nadie lo vea»: destruye la evidencia que iba a proteger al equip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unir a siete personas a discutir quién tuvo la culpa mientras el acceso sigue abierto: la contención no espera asamblea.]]></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ener dueño del incidente: si todos responden, nadie responde, y las decisiones se toman en el chat a las once y media.]]></a:t>
            </a: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3: protocolo de incidente de la primera hora, en hoja imprimib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7 / 25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visar al público antes de contener: confirma el incidente, revela lo que aún no sabes y deja la puerta abierta para la segunda parte.]]></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el canal comprometido para verificar: el correo atacado no es testigo confiable de su propio incidente.]]></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struir el registro al día siguiente de memoria: sin hora real ni evidencia, el folio no vale para nada.]]></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rrar sin dos cambios concretos: el mismo incidente, con otra persona, vuelve en tres meses.]]></a:t>
            </a:r>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8 / 25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erramienta 3: protocolo de incidente de la primera hora, en hoja imprimible · Ejemplo resuelto (todo ficticio): la cuenta de redes se toma a las 23:10 · Paso 1 de 10]]></a:t>
            </a:r>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9 / 25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hecho, sin adjetivos]]></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paña ficticia, semana cuatro. Miércoles, 23:10. Una publicación aparece en la cuenta de redes de la campaña a nombre de un perfil que nadie en el equipo reconoce, y cuarenta minutos después otro comentario desde la misma cuenta ofrece «un enlace para registrarse en el evento». Nadie lo escribió. Quien lo ve es la voluntaria de comunicación, desde su celular personal.]]></a:t>
            </a: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0 / 25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erramienta 3: protocolo de incidente de la primera hora, en hoja imprimible · Ejemplo resuelto (todo ficticio): la cuenta de redes se toma a las 23:10 · Paso 2 de 10]]></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Minuto cero a cinco: anotar y avisar por otro canal]]></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responde, no borra, no discute. Captura la pantalla con la publicación y la hora, y avisa a la dueña del incidente —coordinación de comunicación, con su suplente informada— por una llamada, no por el chat del grupo, porque el chat también está en los teléfonos del equipo. Hora anotada: 23:13.]]></a:t>
            </a: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1 / 25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erramienta 3: protocolo de incidente de la primera hora, en hoja imprimible · Ejemplo resuelto (todo ficticio): la cuenta de redes se toma a las 23:10 · Paso 3 de 10]]></a:t>
            </a: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2 / 25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Minuto cinco a quince: contener]]></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l inventario abierto en otra pantalla: la cuenta de redes estaba en una credencial compartida. Desde un equipo limpio se cambia la credencial, se cierran todas las sesiones y se desconoce un dispositivo que nadie recuerda. Se quita la aplicación de programación de publicaciones que estaba conectada. La publicación se pausa, pero antes se guarda como evidencia. 23:26: la cuenta ya no publica.]]></a:t>
            </a: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3 / 25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erramienta 3: protocolo de incidente de la primera hora, en hoja imprimible · Ejemplo resuelto (todo ficticio): la cuenta de redes se toma a las 23:10 · Paso 4 de 10]]></a:t>
            </a: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4 / 25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Minuto quince a treinta: medir la superficie]]></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podía hacer ese acceso: publicar, leer mensajes directos, ver estadísticas y —esto es lo que sube la gravedad— compartir la hoja de registros de asistencia a los eventos, que estaba enlazada con permiso de cualquiera con el enlace. Nadie puede decir cuántas personas lo tenían: dos de los cinco accesos eran credenciales compartidas fuera del gestor.]]></a:t>
            </a:r>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5 / 25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erramienta 3: protocolo de incidente de la primera hora, en hoja imprimible · Ejemplo resuelto (todo ficticio): la cuenta de redes se toma a las 23:10 · Paso 5 de 10]]></a:t>
            </a:r>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6 / 25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Minuto treinta a sesenta: decidir y avisar]]></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rección decide dos cosas en una llamada de cuatro minutos: el alcance del mensaje público y si se informa a las personas registradas. Vocería prepara un texto corto: qué se sabe, qué se está haciendo y un canal para dudas. Se avisa a las titulares de la lista de asistencia por el medio con el que se les contactó originalmente, con la advertencia concreta de no abrir ningún enlace que diga venir de la campaña. Sin promesas de que «no pasó nada»: se describe lo que se sabe y lo que no.]]></a:t>
            </a: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7 / 25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erramienta 3: protocolo de incidente de la primera hora, en hoja imprimible · Ejemplo resuelto (todo ficticio): la cuenta de redes se toma a las 23:10 · Paso 6 de 10]]></a:t>
            </a:r>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8 / 25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Qué no se hizo, y por qué importa]]></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formateó el teléfono de la voluntaria, no se borró el chat, no se respondió al mensaje que pedía «confirmar datos», no se buscó en internet un servicio que «recupera cuentas» ni se intentó entrar al perfil del que publicó. Todo eso destruye evidencia, amplía la superficie o mueve al equipo a una vía que no le corresponde. La recuperación de la propia cuenta se pidió por el soporte oficial del servicio, con los documentos que acreditan a la persona responsable, y se documentó el número de caso.]]></a:t>
            </a: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9 / 25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erramienta 3: protocolo de incidente de la primera hora, en hoja imprimible · Ejemplo resuelto (todo ficticio): la cuenta de redes se toma a las 23:10 · Paso 7 de 10]]></a:t>
            </a:r>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0 / 25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Recuperación]]></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ueves, 9:40. La cuenta vuelve con accesos nominales para tres personas, con nivel distinto por rol, con la credencial en el gestor y con un segundo factor que no depende de la línea personal de nadie. Los códigos de respaldo quedan impresos en un sobre con dueño. La hoja de asistencia pasa a acceso nominal de lectura y se retira el enlace público. Se prueba: alguien entra, publica, cierra sesión.]]></a:t>
            </a:r>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1 / 25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erramienta 3: protocolo de incidente de la primera hora, en hoja imprimible · Ejemplo resuelto (todo ficticio): la cuenta de redes se toma a las 23:10 · Paso 8 de 10]]></a:t>
            </a:r>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2 / 25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Cierre del folio y revisión posterior]]></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lio I-02. Qué pasó, con horas. Quién decidió. Qué se cambió. Qué evidencia quedó: capturas, bitácora, número de caso del servicio, el texto del aviso. Y dos cambios concretos con fecha: uno, retirar el permiso de «cualquiera con el enlace» en las cuatro hojas del equipo; dos, mover las credenciales compartidas restantes al gestor y cerrar sesiones en todo lo que tuviera nivel de publicación. Se revisa en la reunión del lunes, no se archiva y se olvida.]]></a:t>
            </a:r>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3 / 25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erramienta 3: protocolo de incidente de la primera hora, en hoja imprimible · Ejemplo resuelto (todo ficticio): la cuenta de redes se toma a las 23:10 · Paso 9 de 10]]></a:t>
            </a:r>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4 / 25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Qué quedó sin resolver, dicho de frente]]></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quipo no sabe si la lista de asistencia se copió ni quién la habría copiado. No lo sabe porque la hoja estuvo seis semanas con acceso sin nombre. Ningún protocolo recupera eso: lo que hace el protocolo es reducir el tiempo que la puerta estuvo abierta y dejar constancia de lo que se revisó. Esa es toda la promesa de esta lección, y es una promesa real.]]></a:t>
            </a:r>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5 / 25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erramienta 3: protocolo de incidente de la primera hora, en hoja imprimible · Ejemplo resuelto (todo ficticio): la cuenta de redes se toma a las 23:10 · Paso 10 de 10]]></a:t>
            </a:r>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6 / 25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0. Etiqueta del caso]]></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paña, personas, horas, folios, cifras y servicios son inventados para la práctica. Ninguna red social ni banco reales aparecen, y las funciones concretas disponibles en cada servicio hay que verificarlas en su propia configuración. La conclusión formativa no es que los incidentes se resuelvan rápido: es que la primera hora tiene movimientos con dueño, con orden y con evidencia, y que la superficie que no se administró antes es la que se paga después.]]></a:t>
            </a:r>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3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7 / 2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Herramienta 3: protocolo de incidente de la primera hora, en hoja imprimible]]></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tu producto, en dos variantes. 1) Con tus cuentas reales: llena el inventario de accesos con al menos ocho renglones —correo del equipo, hoja de registros, cuenta de redes, panel de publicidad, grupo de mensajería, carpeta de fotos, nube del teléfono, pagos—, con dueño nominal y suplente, nivel de acceso, dónde vive la credencial, tipo de segundo factor, canal de recuperación y qué pasa si esa persona se va.]]></a:t>
            </a:r>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3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8 / 253]]></a:t>
            </a:r>
          </a:p>
        </p:txBody>
      </p:sp>
      <p:sp>
        <p:nvSpPr>
          <p:cNvPr id="7" name=""/>
          <p:cNvSpPr txBox="1"/>
          <p:nvPr/>
        </p:nvSpPr>
        <p:spPr>
          <a:xfrm>
            <a:off x="514350" y="121920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spués, elige una cuenta y ejecuta la lista de verificación de revocación completa, con evidencia y hora. 2) Si todavía no tienes equipo armado, usa el caso ficticio de esta lección y llena las tres hojas como si fueras la coordinación: el inventario, una revocación de la persona que sale y un protocolo con nombres, canales alternos y dos cambios de revisión posterior. En ambos casos: cada renglón con un solo nombre y cada paso con una evidencia.]]></a:t>
            </a:r>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3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9 / 25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lévalo a la reunión y deja que el equipo lo revise: una hoja que nadie discutió es una hoja decorada.]]></a:t>
            </a:r>
          </a:p>
        </p:txBody>
      </p:sp>
      <p:sp>
        <p:nvSpPr>
          <p:cNvPr id="8" name=""/>
          <p:cNvSpPr txBox="1"/>
          <p:nvPr/>
        </p:nvSpPr>
        <p:spPr>
          <a:xfrm>
            <a:off x="514350" y="2019300"/>
            <a:ext cx="81153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Prueba de realidad en tres preguntas por renglón: ¿quién es el dueño nominal si esta persona se va mañana?, ¿existe un botón que quite su acceso sin tumbar el de los demás?, ¿cómo sabes que el acceso quedó cerrado? Y una más para el protocolo: ¿quién decide el aviso público a las once de la noche? Si alguna respuesta es «no sé», no está mal: esa es la tarea de la semana.]]></a:t>
            </a:r>
          </a:p>
        </p:txBody>
      </p:sp>
      <p:sp>
        <p:nvSpPr>
          <p:cNvPr id="9" name=""/>
          <p:cNvSpPr txBox="1"/>
          <p:nvPr/>
        </p:nvSpPr>
        <p:spPr>
          <a:xfrm>
            <a:off x="514350" y="39814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3: protocolo de incidente de la primera hora, en hoja imprimib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0 / 25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úbrica del producto. Las ponderaciones son criterio docente de esta lección, no un indicador de resultados ni una garantía de seguridad. Aprobación: 80 sobre 100. Un error crítico obliga a rehacer la pieza aunque el promedio alcance: inventar evidencia, seguir una instrucción que implique entrar a cuentas ajenas o evadir la autenticación de otra persona, o dejar datos personales de terceros en las hojas.]]></a:t>
            </a:r>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1 / 253]]></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171700"/>
                <a:gridCol w="5029200"/>
                <a:gridCol w="914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imen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mira en las tres hoj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e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ventario completo y con dueño nom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renglón por cosa, no por persona; dueño y suplente; nivel de acceso escrito con criterio y no con confian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edenciales y segundo factor en su lu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ónde vive cada credencial, qué tipo de factor protege cada cuenta y dónde están los códigos de respaldo impr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miso y minimización de datos person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contiene cada hoja, quién la ve, si el enlace público existe y qué columnas sobrab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2 / 253]]></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171700"/>
                <a:gridCol w="5029200"/>
                <a:gridCol w="914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imen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mira en las tres hoj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e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ocación verific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 de verificación llena con evidencia y hora: sesiones, aplicaciones, canal de recuperación y reglas de corr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ocolo con dueño y tiemp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s reales, canales alternos, qué no se hace, evidencia y los dos cambios de la revisión pos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aridad y hones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herencia entre las tres hojas, todo lo inventado etiquetado y ninguna promesa de invulnera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3: protocolo de incidente de la primera hora, en hoja imprimible · Memoria: qué pieza cierra qué puer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3 / 253]]></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752725"/>
                <a:gridCol w="53625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enta nominal con r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der quitar a una persona sin dejar fuera a las de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estor de contraseñ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edenciales distintas por servicio y registro de con quién se compartier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ndo factor atado al sit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una página falsa no pueda completar el ingr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digos de respaldo impr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ar cuando el teléfono desaparec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3: protocolo de incidente de la primera hora, en hoja imprimible · Memoria: qué pieza cierra qué puer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4 / 253]]></a:t>
            </a:r>
          </a:p>
        </p:txBody>
      </p:sp>
      <p:graphicFrame>
        <p:nvGraphicFramePr>
          <p:cNvPr id="7" name="" descr=""/>
          <p:cNvGraphicFramePr>
            <a:graphicFrameLocks noGrp="1"/>
          </p:cNvGraphicFramePr>
          <p:nvPr/>
        </p:nvGraphicFramePr>
        <p:xfrm>
          <a:off x="514350" y="1257300"/>
          <a:ext cx="8115300" cy="2686050"/>
        </p:xfrm>
        <a:graphic>
          <a:graphicData uri="http://schemas.openxmlformats.org/drawingml/2006/table">
            <a:tbl>
              <a:tblPr firstRow="1" bandRow="1"/>
              <a:tblGrid>
                <a:gridCol w="2752725"/>
                <a:gridCol w="53625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rar sesiones activ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car al que ya estaba dentro sin contraseñ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reglas del corr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ontrar el reenvío automático que nadie recuer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miso de sólo lec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doce personas vean su parte sin poder exportar t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pia fuera del alcance ordin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incidente de la cuenta no se coma el respal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5 / 25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erramienta 3: protocolo de incidente de la primera hora, en hoja imprimible · Memoria: qué pieza cierra qué puerta · Cómo practicar]]></a:t>
            </a:r>
          </a:p>
        </p:txBody>
      </p:sp>
      <p:sp>
        <p:nvSpPr>
          <p:cNvPr id="8" name=""/>
          <p:cNvSpPr txBox="1"/>
          <p:nvPr/>
        </p:nvSpPr>
        <p:spPr>
          <a:xfrm>
            <a:off x="514350" y="23717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30765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olitica.lumbre.lat/object/pol-c09-r01-oa01"/>
              </a:rPr>
              <a:t><![CDATA[Abrir el juego en el OA]]></a:t>
            </a:r>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6 / 25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erramienta 3: protocolo de incidente de la primera hora, en hoja imprimible · Tarjetas de repaso antes de la reunión del equipo · Tarjeta 1 de 10]]></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el problema real de una cuenta compartida?]]></a:t>
            </a:r>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7 / 25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erramienta 3: protocolo de incidente de la primera hora, en hoja imprimible · Tarjetas de repaso antes de la reunión del equipo · Tarjeta 1 de 10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no hay registro: el servicio ve un solo usuario, así que no puedes quitar a una persona ni saber quién hizo algo. La contraseña es el detalle; el registro es el problema.]]></a:t>
            </a:r>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8 / 25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erramienta 3: protocolo de incidente de la primera hora, en hoja imprimible · Tarjetas de repaso antes de la reunión del equipo · Tarjeta 2 de 10]]></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cosas resuelve un gestor de contraseñas?]]></a:t>
            </a:r>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9 / 25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erramienta 3: protocolo de incidente de la primera hora, en hoja imprimible · Tarjetas de repaso antes de la reunión del equipo · Tarjeta 2 de 10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redencial distinta y larga por servicio; autocompletado sólo si el dominio coincide; compartir la entrada dejando constancia de con quién.]]></a:t>
            </a:r>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0 / 25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erramienta 3: protocolo de incidente de la primera hora, en hoja imprimible · Tarjetas de repaso antes de la reunión del equipo · Tarjeta 3 de 10]]></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atro cosas NO resuelve un gestor?]]></a:t>
            </a:r>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1 / 25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erramienta 3: protocolo de incidente de la primera hora, en hoja imprimible · Tarjetas de repaso antes de la reunión del equipo · Tarjeta 3 de 10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cierra sesiones ya abiertas, no retira aplicaciones conectadas, no decide el dueño nominal de la cuenta y no protege contra una aprobación que tú das en el teléfono.]]></a:t>
            </a:r>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2 / 25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erramienta 3: protocolo de incidente de la primera hora, en hoja imprimible · Tarjetas de repaso antes de la reunión del equipo · Tarjeta 4 de 10]]></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código por mensaje de texto es el eslabón débil?]]></a:t>
            </a:r>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3 / 25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erramienta 3: protocolo de incidente de la primera hora, en hoja imprimible · Tarjetas de repaso antes de la reunión del equipo · Tarjeta 4 de 10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línea concentra dependencias: suele ser el canal de recuperación de varias cuentas; se repone en un mostrador; y una página falsa puede consumir el código en tiempo real.]]></a:t>
            </a:r>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4 / 25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erramienta 3: protocolo de incidente de la primera hora, en hoja imprimible · Tarjetas de repaso antes de la reunión del equipo · Tarjeta 5 de 10]]></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inco cosas se revisan al revocar a quien se va?]]></a:t>
            </a:r>
          </a:p>
        </p:txBody>
      </p:sp>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5 / 25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erramienta 3: protocolo de incidente de la primera hora, en hoja imprimible · Tarjetas de repaso antes de la reunión del equipo · Tarjeta 5 de 10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redencial, sesiones y dispositivos, aplicaciones y sitios autorizados, canal de recuperación, reglas y reenvíos del correo. Más el aviso, la evidencia y la prueba final.]]></a:t>
            </a:r>
          </a:p>
        </p:txBody>
      </p:sp>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6 / 25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erramienta 3: protocolo de incidente de la primera hora, en hoja imprimible · Tarjetas de repaso antes de la reunión del equipo · Tarjeta 6 de 10]]></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un enlace de «cualquiera con el enlace» no es un permiso?]]></a:t>
            </a:r>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7 / 25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erramienta 3: protocolo de incidente de la primera hora, en hoja imprimible · Tarjetas de repaso antes de la reunión del equipo · Tarjeta 6 de 10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no nombra a nadie, no caduca y no se puede retirar de donde ya llegó. Es repartir sin registrar.]]></a:t>
            </a:r>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8 / 25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erramienta 3: protocolo de incidente de la primera hora, en hoja imprimible · Tarjetas de repaso antes de la reunión del equipo · Tarjeta 7 de 10]]></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sa con un teléfono perdido en los primeros minutos?]]></a:t>
            </a:r>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9 / 25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erramienta 3: protocolo de incidente de la primera hora, en hoja imprimible · Tarjetas de repaso antes de la reunión del equipo · Tarjeta 7 de 10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Bloquear antes que borrar, cambiar la contraseña del correo que manda, cerrar sesiones, suspender la línea y evaluar qué había dentro. Borrar destruye tu evidencia.]]></a:t>
            </a:r>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0 / 25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erramienta 3: protocolo de incidente de la primera hora, en hoja imprimible · Tarjetas de repaso antes de la reunión del equipo · Tarjeta 8 de 10]]></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regla 3-2-1 y qué cinco condiciones la vuelven útil?]]></a:t>
            </a:r>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1 / 25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erramienta 3: protocolo de incidente de la primera hora, en hoja imprimible · Tarjetas de repaso antes de la reunión del equipo · Tarjeta 8 de 10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res copias, dos tipos de soporte, una fuera del alcance. Automática, probada, cifrada, minimizada y con retención definida.]]></a:t>
            </a:r>
          </a:p>
        </p:txBody>
      </p:sp>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2 / 25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erramienta 3: protocolo de incidente de la primera hora, en hoja imprimible · Tarjetas de repaso antes de la reunión del equipo · Tarjeta 9 de 10]]></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regla de oro contra el engaño dirigido?]]></a:t>
            </a:r>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3 / 25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erramienta 3: protocolo de incidente de la primera hora, en hoja imprimible · Tarjetas de repaso antes de la reunión del equipo · Tarjeta 9 de 10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jecutar la orden por el canal en que llegó: se verifica con la persona responsable, por un número o vía que ya tenías, escribiendo la dirección del servicio a mano.]]></a:t>
            </a:r>
          </a:p>
        </p:txBody>
      </p:sp>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4 / 25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erramienta 3: protocolo de incidente de la primera hora, en hoja imprimible · Tarjetas de repaso antes de la reunión del equipo · Tarjeta 10 de 10]]></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omete esta lección y qué no promete?]]></a:t>
            </a:r>
          </a:p>
        </p:txBody>
      </p:sp>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5 / 25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erramienta 3: protocolo de incidente de la primera hora, en hoja imprimible · Tarjetas de repaso antes de la reunión del equipo · Tarjeta 10 de 10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duce superficie y acorta la respuesta. No promete que no habrá incidentes: ninguna lista de hábitos evita todos.]]></a:t>
            </a:r>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6 / 2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gestor]]></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sms]]></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permisos]]></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cierre]]></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borrado]]></a:t>
            </a:r>
          </a:p>
        </p:txBody>
      </p:sp>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7 / 25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pare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medidas]]></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cuent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phishing]]></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canal]]></a:t>
            </a:r>
          </a:p>
        </p:txBody>
      </p:sp>
      <p:sp>
        <p:nvSpPr>
          <p:cNvPr id="12"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respaldo]]></a:t>
            </a:r>
          </a:p>
        </p:txBody>
      </p:sp>
      <p:sp>
        <p:nvSpPr>
          <p:cNvPr id="13" name=""/>
          <p:cNvSpPr txBox="1"/>
          <p:nvPr/>
        </p:nvSpPr>
        <p:spPr>
          <a:xfrm>
            <a:off x="628650" y="3333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incidente]]></a:t>
            </a:r>
          </a:p>
        </p:txBody>
      </p:sp>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8 / 253]]></a:t>
            </a:r>
          </a:p>
        </p:txBody>
      </p:sp>
      <p:sp>
        <p:nvSpPr>
          <p:cNvPr id="7" name=""/>
          <p:cNvSpPr txBox="1"/>
          <p:nvPr/>
        </p:nvSpPr>
        <p:spPr>
          <a:xfrm>
            <a:off x="514350" y="1219200"/>
            <a:ext cx="81153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puedes administrar la superficie: sabes qué cuenta tiene dueño nominal y cuál no, qué cierra un gestor y qué queda afuera de él, por qué el SMS es el eslabón débil, cómo se revoca un acceso en diez pasos con evidencia, qué permiso le toca a cada hoja, cómo se respalda en serio y qué se hace en los primeros sesenta minutos. Siguiente paso: llena las tres hojas con tu equipo y trae el inventario a la reunión.]]></a:t>
            </a:r>
          </a:p>
        </p:txBody>
      </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9 / 253]]></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figura de la superficie de acceso y al primer caso resuelto. Casi siempre el fallo es el mismo: creer que cambiar la contraseña cierra el acceso, o verificar una orden por el canal en que llegó. Ahí no falló la técnica: falló el registro.]]></a:t>
            </a:r>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0 / 25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ventarias la superficie real de tu equipo: un renglón por cuenta, hoja, panel o grupo, con dueño nominal, suplente y nivel de acceso escrito con palabras y no con confianza.]]></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s con precisión qué resuelve un gestor de contraseñas y qué deja sin resolver —la columna derecha de la tabla—, y sabes que compartir una entrada no es lo mismo que dictar una contraseña.]]></a:t>
            </a:r>
          </a:p>
        </p:txBody>
      </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1 / 253]]></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s el segundo factor según lo que cuesta perder: entiendes por qué el código por mensaje de texto es el eslabón débil, qué familias de factor existen, por qué una llave atada al sitio resiste una página falsa y dónde quedan los códigos de respaldo impresos.]]></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ocas el acceso de quien sale con los diez pasos de la lista de verificación —credencial, sesiones, aplicaciones autorizadas, canal de recuperación y reglas de correo— y sabes probar que quedó cerrado.]]></a:t>
            </a:r>
          </a:p>
        </p:txBody>
      </p:sp>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2 / 25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eñas permisos sobre la lista de afiliados con criterio de minimización, distingues editar de compartir y sabes por qué un enlace público no es un permis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nejas el teléfono como superficie: pantalla, desbloqueo, código de la SIM, qué protege el cifrado y qué no, y conduces los ocho pasos de un equipo perdido o robado.]]></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7.]]></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s las siete piezas de un engaño dirigido, aplicas la regla de oro de verificar por un canal distinto y recuperas una cuenta propia sólo por la vía institucional, con documentación.]]></a:t>
            </a:r>
          </a:p>
        </p:txBody>
      </p:sp>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3 / 25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8.]]></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s la regla 3-2-1 con sus cinco condiciones y has probado una restauración real de algo que importa.]]></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9.]]></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cutas el protocolo de la primera hora con contención, medición, evidencia, decisión y avisos, cierras el folio y dejas dos cambios concretos en el inventario.]]></a:t>
            </a:r>
          </a:p>
        </p:txBody>
      </p:sp>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4 / 25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afirma esta lección, de dónde viene y dónde se puede verificar. Ámbito: Estados Unidos Mexicanos. Versión del objeto: 1.0. Responsable editorial: Lumbre Política. Fecha de esta revisión editorial: 24 de octubre de 2026. La revisión fue editorial: no hubo intervención de un abogado ni de otro profesional, y este material no sustituye un dictamen profesional.]]></a:t>
            </a:r>
          </a:p>
        </p:txBody>
      </p:sp>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11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5 / 2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firmación de la lección]]></a:t>
            </a:r>
          </a:p>
        </p:txBody>
      </p:sp>
      <p:sp>
        <p:nvSpPr>
          <p:cNvPr id="8" name=""/>
          <p:cNvSpPr txBox="1"/>
          <p:nvPr/>
        </p:nvSpPr>
        <p:spPr>
          <a:xfrm>
            <a:off x="514350" y="14954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dato personal es cualquier información concerniente a una persona identificada o identificable, y el tratamiento alcanza obtenerla, conservarla, usarla, comunicarla, almacenarla o tenerla en un teléfono]]></a:t>
            </a:r>
          </a:p>
        </p:txBody>
      </p:sp>
      <p:sp>
        <p:nvSpPr>
          <p:cNvPr id="9"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a]]></a:t>
            </a:r>
          </a:p>
        </p:txBody>
      </p:sp>
      <p:sp>
        <p:nvSpPr>
          <p:cNvPr id="10" name=""/>
          <p:cNvSpPr txBox="1"/>
          <p:nvPr/>
        </p:nvSpPr>
        <p:spPr>
          <a:xfrm>
            <a:off x="514350" y="31432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y Federal de Protección de Datos Personales en Posesión de los Particulares, artículos 2, fracciones V y XIX, en la compilación vigente del 14 de noviembre de 2025]]></a:t>
            </a:r>
          </a:p>
        </p:txBody>
      </p:sp>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11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6 / 2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s]]></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finiciones legales, verificadas en el texto de la Cámara de Diputados. La lección no interpreta ni sustituye asesoría]]></a:t>
            </a:r>
          </a:p>
        </p:txBody>
      </p:sp>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11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7 / 2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firmación de la lección]]></a:t>
            </a:r>
          </a:p>
        </p:txBody>
      </p:sp>
      <p:sp>
        <p:nvSpPr>
          <p:cNvPr id="8" name=""/>
          <p:cNvSpPr txBox="1"/>
          <p:nvPr/>
        </p:nvSpPr>
        <p:spPr>
          <a:xfrm>
            <a:off x="514350" y="14954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responsable debe establecer y mantener medidas de seguridad administrativas, técnicas y físicas contra el daño, la pérdida, la alteración, la destrucción o el uso y acceso no autorizado, y no adoptar medidas menores que las que usa para su propia información]]></a:t>
            </a:r>
          </a:p>
        </p:txBody>
      </p:sp>
      <p:sp>
        <p:nvSpPr>
          <p:cNvPr id="9"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a]]></a:t>
            </a:r>
          </a:p>
        </p:txBody>
      </p:sp>
      <p:sp>
        <p:nvSpPr>
          <p:cNvPr id="10" name=""/>
          <p:cNvSpPr txBox="1"/>
          <p:nvPr/>
        </p:nvSpPr>
        <p:spPr>
          <a:xfrm>
            <a:off x="514350" y="31432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misma ley, artículo 18; se toma en cuenta el riesgo, las consecuencias para las titulares, la sensibilidad de los datos y el desarrollo tecnológico]]></a:t>
            </a:r>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11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8 / 2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s]]></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bligación del responsable del tratamiento. No hay estándar oficial mexicano que imponga un software concreto: esta lección describe prácticas, no requisitos]]></a:t>
            </a:r>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9 / 2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firmación de la lección]]></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vulneración de seguridad afecta de forma significativa los derechos patrimoniales o morales de la titular, debe informársele de forma inmediata]]></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a]]></a:t>
            </a:r>
          </a:p>
        </p:txBody>
      </p:sp>
      <p:sp>
        <p:nvSpPr>
          <p:cNvPr id="10" name=""/>
          <p:cNvSpPr txBox="1"/>
          <p:nvPr/>
        </p:nvSpPr>
        <p:spPr>
          <a:xfrm>
            <a:off x="514350" y="28289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misma ley, artículo 19]]></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s]]></a:t>
            </a:r>
          </a:p>
        </p:txBody>
      </p:sp>
      <p:sp>
        <p:nvSpPr>
          <p:cNvPr id="12" name=""/>
          <p:cNvSpPr txBox="1"/>
          <p:nvPr/>
        </p:nvSpPr>
        <p:spPr>
          <a:xfrm>
            <a:off x="514350" y="3543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undamento del aviso en el protocolo. La lección no fija plazos ni formatos: hay que leer la versión vigente y el reglamento aplicable]]></a:t>
            </a:r>
          </a:p>
        </p:txBody>
      </p:sp>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0 / 2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firmación de la lección]]></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onfidencialidad de quien interviene en el tratamiento subsiste después de terminar su relación con el responsable]]></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a]]></a:t>
            </a:r>
          </a:p>
        </p:txBody>
      </p:sp>
      <p:sp>
        <p:nvSpPr>
          <p:cNvPr id="10" name=""/>
          <p:cNvSpPr txBox="1"/>
          <p:nvPr/>
        </p:nvSpPr>
        <p:spPr>
          <a:xfrm>
            <a:off x="514350" y="25241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misma ley, artículo 20; los derechos de las titulares y el resguardo que permite ejercerlos sin dilación están en el artículo 21]]></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s]]></a:t>
            </a:r>
          </a:p>
        </p:txBody>
      </p:sp>
      <p:sp>
        <p:nvSpPr>
          <p:cNvPr id="12" name=""/>
          <p:cNvSpPr txBox="1"/>
          <p:nvPr/>
        </p:nvSpPr>
        <p:spPr>
          <a:xfrm>
            <a:off x="514350" y="3543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ostiene la constancia escrita al salir de una persona. No reemplaza un acuerdo ni la vía para exigir su cumplimiento]]></a:t>
            </a:r>
          </a:p>
        </p:txBody>
      </p:sp>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5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1 / 2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firmación de la lección]]></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sanciones administrativas se imponen sin perjuicio de la responsabilidad civil o penal que resulte, y el capítulo de delitos exige elementos propios de cada tipo]]></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a]]></a:t>
            </a:r>
          </a:p>
        </p:txBody>
      </p:sp>
      <p:sp>
        <p:nvSpPr>
          <p:cNvPr id="10" name=""/>
          <p:cNvSpPr txBox="1"/>
          <p:nvPr/>
        </p:nvSpPr>
        <p:spPr>
          <a:xfrm>
            <a:off x="514350" y="28289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misma ley, artículos 61, 62 y 64, verificados en la compilación vigente]]></a:t>
            </a:r>
          </a:p>
        </p:txBody>
      </p:sp>
      <p:sp>
        <p:nvSpPr>
          <p:cNvPr id="11" name=""/>
          <p:cNvSpPr txBox="1"/>
          <p:nvPr/>
        </p:nvSpPr>
        <p:spPr>
          <a:xfrm>
            <a:off x="514350" y="35718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s]]></a:t>
            </a:r>
          </a:p>
        </p:txBody>
      </p:sp>
      <p:sp>
        <p:nvSpPr>
          <p:cNvPr id="12" name=""/>
          <p:cNvSpPr txBox="1"/>
          <p:nvPr/>
        </p:nvSpPr>
        <p:spPr>
          <a:xfrm>
            <a:off x="514350" y="3857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lección no califica conductas ni afirma que un hecho concreto sea delito: recuerda que las consecuencias se acumulan]]></a:t>
            </a:r>
          </a:p>
        </p:txBody>
      </p:sp>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6 de 11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2 / 2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firmación de la lección]]></a:t>
            </a:r>
          </a:p>
        </p:txBody>
      </p:sp>
      <p:sp>
        <p:nvSpPr>
          <p:cNvPr id="8" name=""/>
          <p:cNvSpPr txBox="1"/>
          <p:nvPr/>
        </p:nvSpPr>
        <p:spPr>
          <a:xfrm>
            <a:off x="514350" y="14954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ublicar información de oficio y exponer datos de personas no son la misma operación: los sujetos obligados no difunden, distribuyen ni comercializan sin consentimiento expreso los datos personales de sus sistemas]]></a:t>
            </a:r>
          </a:p>
        </p:txBody>
      </p:sp>
      <p:sp>
        <p:nvSpPr>
          <p:cNvPr id="9"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a]]></a:t>
            </a:r>
          </a:p>
        </p:txBody>
      </p:sp>
      <p:sp>
        <p:nvSpPr>
          <p:cNvPr id="10" name=""/>
          <p:cNvSpPr txBox="1"/>
          <p:nvPr/>
        </p:nvSpPr>
        <p:spPr>
          <a:xfrm>
            <a:off x="514350" y="314325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y General de Transparencia y Acceso a la Información Pública, nueva ley publicada en el Diario Oficial de la Federación el 20 de marzo de 2025, artículos 65 y 64; la ley anterior, del 4 de mayo de 2015, fue abrogada por ese mismo decreto]]></a:t>
            </a:r>
          </a:p>
        </p:txBody>
      </p:sp>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6 de 11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3 / 2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s]]></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erificado en la compilación vigente de la Cámara de Diputados: ahí están hoy las obligaciones de difusión. Un equipo no decide con esto qué publicar; queda leer la versión vigente y las leyes locales]]></a:t>
            </a:r>
          </a:p>
        </p:txBody>
      </p:sp>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7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4 / 2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firmación de la lección]]></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derecho a la protección de datos personales también tiene fundamento constitucional y convencional]]></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a]]></a:t>
            </a:r>
          </a:p>
        </p:txBody>
      </p:sp>
      <p:sp>
        <p:nvSpPr>
          <p:cNvPr id="10" name=""/>
          <p:cNvSpPr txBox="1"/>
          <p:nvPr/>
        </p:nvSpPr>
        <p:spPr>
          <a:xfrm>
            <a:off x="514350" y="25241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Política de los Estados Unidos Mexicanos y tratados de derechos humanos, en la compilación vigente del mismo portal de la Cámara de Diputados]]></a:t>
            </a:r>
          </a:p>
        </p:txBody>
      </p:sp>
      <p:sp>
        <p:nvSpPr>
          <p:cNvPr id="11" name=""/>
          <p:cNvSpPr txBox="1"/>
          <p:nvPr/>
        </p:nvSpPr>
        <p:spPr>
          <a:xfrm>
            <a:off x="514350" y="35718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s]]></a:t>
            </a:r>
          </a:p>
        </p:txBody>
      </p:sp>
      <p:sp>
        <p:nvSpPr>
          <p:cNvPr id="12" name=""/>
          <p:cNvSpPr txBox="1"/>
          <p:nvPr/>
        </p:nvSpPr>
        <p:spPr>
          <a:xfrm>
            <a:off x="514350" y="3857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se cita ningún número de artículo constitucional: la renumeración reciente obliga a leer la versión oficial vigente antes de afirmar]]></a:t>
            </a:r>
          </a:p>
        </p:txBody>
      </p:sp>
    </p:spTree>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8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5 / 2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firmación de la lección]]></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engaño dirigido y la propagación de un incidente tienen antecedentes documentados; el manejo del gusano de 1988 se cita como origen de los equipos de respuesta coordinada]]></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a]]></a:t>
            </a:r>
          </a:p>
        </p:txBody>
      </p:sp>
      <p:sp>
        <p:nvSpPr>
          <p:cNvPr id="10" name=""/>
          <p:cNvSpPr txBox="1"/>
          <p:nvPr/>
        </p:nvSpPr>
        <p:spPr>
          <a:xfrm>
            <a:off x="514350" y="28289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tradas de la Wikipedia en español: Phishing, Gusano Morris, Función hash criptográfica]]></a:t>
            </a:r>
          </a:p>
        </p:txBody>
      </p:sp>
      <p:sp>
        <p:nvSpPr>
          <p:cNvPr id="11" name=""/>
          <p:cNvSpPr txBox="1"/>
          <p:nvPr/>
        </p:nvSpPr>
        <p:spPr>
          <a:xfrm>
            <a:off x="514350" y="35718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s]]></a:t>
            </a:r>
          </a:p>
        </p:txBody>
      </p:sp>
      <p:sp>
        <p:nvSpPr>
          <p:cNvPr id="12" name=""/>
          <p:cNvSpPr txBox="1"/>
          <p:nvPr/>
        </p:nvSpPr>
        <p:spPr>
          <a:xfrm>
            <a:off x="514350" y="3857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ferencias históricas y técnicas. No son normas mexicanas ni certifican que una práctica sea obligatoria]]></a:t>
            </a:r>
          </a:p>
        </p:txBody>
      </p:sp>
    </p:spTree>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9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6 / 2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firmación de la lección]]></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hogares y las personas en México se conectan sobre todo desde el teléfono celular, y el dispositivo suele ser compartido en el hogar]]></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a]]></a:t>
            </a:r>
          </a:p>
        </p:txBody>
      </p:sp>
      <p:sp>
        <p:nvSpPr>
          <p:cNvPr id="10" name=""/>
          <p:cNvSpPr txBox="1"/>
          <p:nvPr/>
        </p:nvSpPr>
        <p:spPr>
          <a:xfrm>
            <a:off x="514350" y="25241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cuesta Nacional sobre Disponibilidad y Uso de Tecnologías de la Información en los Hogares, edición 2023, INEGI]]></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s]]></a:t>
            </a:r>
          </a:p>
        </p:txBody>
      </p:sp>
      <p:sp>
        <p:nvSpPr>
          <p:cNvPr id="12" name=""/>
          <p:cNvSpPr txBox="1"/>
          <p:nvPr/>
        </p:nvSpPr>
        <p:spPr>
          <a:xfrm>
            <a:off x="514350" y="3543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texto estadístico para dimensionar la superficie. Esta lección no cita cifras propias: consulta la publicación vigente]]></a:t>
            </a:r>
          </a:p>
        </p:txBody>
      </p:sp>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0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7 / 2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firmación de la lección]]></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mbres, cuentas, cifras, folios, horas, municipios y proveedores de los ejemplos, figuras y ejercicios]]></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a]]></a:t>
            </a:r>
          </a:p>
        </p:txBody>
      </p:sp>
      <p:sp>
        <p:nvSpPr>
          <p:cNvPr id="10" name=""/>
          <p:cNvSpPr txBox="1"/>
          <p:nvPr/>
        </p:nvSpPr>
        <p:spPr>
          <a:xfrm>
            <a:off x="514350" y="25241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xisten: son datos inventados para la práctica y están etiquetados como ficticios]]></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s]]></a:t>
            </a:r>
          </a:p>
        </p:txBody>
      </p:sp>
      <p:sp>
        <p:nvSpPr>
          <p:cNvPr id="12" name=""/>
          <p:cNvSpPr txBox="1"/>
          <p:nvPr/>
        </p:nvSpPr>
        <p:spPr>
          <a:xfrm>
            <a:off x="514350" y="35433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dáctico, sin valor normativo, técnico ni estadístico]]></a:t>
            </a:r>
          </a:p>
        </p:txBody>
      </p:sp>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1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8 / 25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firmación de la lección]]></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visión de esta lección y de sus tres hojas de trabajo]]></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a]]></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visión editorial de Lumbre Política, 24 de octubre de 2026]]></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s]]></a:t>
            </a:r>
          </a:p>
        </p:txBody>
      </p:sp>
      <p:sp>
        <p:nvSpPr>
          <p:cNvPr id="12" name=""/>
          <p:cNvSpPr txBox="1"/>
          <p:nvPr/>
        </p:nvSpPr>
        <p:spPr>
          <a:xfrm>
            <a:off x="514350" y="29146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ditorial. No es dictamen jurídico, no fue revisada por un abogado y no habilita para ejercer profesión alguna]]></a:t>
            </a:r>
          </a:p>
        </p:txBody>
      </p:sp>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9 / 25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dof.gob.mx/"/>
              </a:rPr>
              <a:t><![CDATA[Diario Oficial de la Federación: donde se publican leyes, decretos y reformas, incluida la más reciente de la ley de datos personales]]></a:t>
            </a:r>
          </a:p>
        </p:txBody>
      </p:sp>
      <p:sp>
        <p:nvSpPr>
          <p:cNvPr id="8" name=""/>
          <p:cNvSpPr txBox="1"/>
          <p:nvPr/>
        </p:nvSpPr>
        <p:spPr>
          <a:xfrm>
            <a:off x="514350" y="19050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ntes de afirmar una obligación o un plazo en tu inventario, busca aquí la publicación oficial y su fecha; esta lección cita la compilación vigente con fecha de consulta.]]></a:t>
            </a:r>
          </a:p>
        </p:txBody>
      </p:sp>
      <p:sp>
        <p:nvSpPr>
          <p:cNvPr id="9" name=""/>
          <p:cNvSpPr txBox="1"/>
          <p:nvPr/>
        </p:nvSpPr>
        <p:spPr>
          <a:xfrm>
            <a:off x="514350" y="28003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diputados.gob.mx/LeyesBiblio/pdf/LFPDPPP.pdf"/>
              </a:rPr>
              <a:t><![CDATA[Texto compilado de la Ley Federal de Protección de Datos Personales en Posesión de los Particulares, Cámara de Diputados]]></a:t>
            </a:r>
          </a:p>
        </p:txBody>
      </p:sp>
      <p:sp>
        <p:nvSpPr>
          <p:cNvPr id="10" name=""/>
          <p:cNvSpPr txBox="1"/>
          <p:nvPr/>
        </p:nvSpPr>
        <p:spPr>
          <a:xfrm>
            <a:off x="514350" y="348615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De aquí se verificaron los artículos 2, 18, 19, 20, 21, 61, 62 y 64 citados en la tabla. Ábrelo cuando dudes de la redacción vigente o de si hubo una reforma posterior.]]></a:t>
            </a:r>
          </a:p>
        </p:txBody>
      </p:sp>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0 / 25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diputados.gob.mx/LeyesBiblio/pdf/LGTAIP.pdf"/>
              </a:rPr>
              <a:t><![CDATA[Texto compilado de la Ley General de Transparencia y Acceso a la Información Pública, Cámara de Diputados]]></a:t>
            </a:r>
          </a:p>
        </p:txBody>
      </p:sp>
      <p:sp>
        <p:nvSpPr>
          <p:cNvPr id="8" name=""/>
          <p:cNvSpPr txBox="1"/>
          <p:nvPr/>
        </p:nvSpPr>
        <p:spPr>
          <a:xfrm>
            <a:off x="514350" y="1905000"/>
            <a:ext cx="8115300" cy="1104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De aquí se verificaron los artículos 65 (obligaciones de difusión) y 64 (datos personales en posesión de sujetos obligados y particulares). Mira la fecha que aparece en la primera página: la ley se reexpidió el 20 de marzo de 2025 y la numeración de la versión anterior cambió.]]></a:t>
            </a:r>
          </a:p>
        </p:txBody>
      </p:sp>
      <p:sp>
        <p:nvSpPr>
          <p:cNvPr id="9" name=""/>
          <p:cNvSpPr txBox="1"/>
          <p:nvPr/>
        </p:nvSpPr>
        <p:spPr>
          <a:xfrm>
            <a:off x="514350" y="3067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ob.mx/"/>
              </a:rPr>
              <a:t><![CDATA[Portal nacional de trámites y servicios de dependencias federales]]></a:t>
            </a:r>
          </a:p>
        </p:txBody>
      </p:sp>
      <p:sp>
        <p:nvSpPr>
          <p:cNvPr id="10" name=""/>
          <p:cNvSpPr txBox="1"/>
          <p:nvPr/>
        </p:nvSpPr>
        <p:spPr>
          <a:xfrm>
            <a:off x="514350" y="3438525"/>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Util para buscar la vía oficial de reporte ante un incidente y los canales institucionales de denuncia, en lugar de servicios de terceros que prometen recuperar cuentas.]]></a:t>
            </a:r>
          </a:p>
        </p:txBody>
      </p:sp>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1 / 25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sin prometer enlaces que no existen todavía.]]></a:t>
            </a:r>
          </a:p>
        </p:txBody>
      </p:sp>
      <p:sp>
        <p:nvSpPr>
          <p:cNvPr id="8" name=""/>
          <p:cNvSpPr txBox="1"/>
          <p:nvPr/>
        </p:nvSpPr>
        <p:spPr>
          <a:xfrm>
            <a:off x="514350" y="187642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esta lección —inventario, lista de verificación y protocolo— se revisa en la reunión de coordinación que ya armas con el taller C01: el inventario entra al tablero con dueño único y vencimiento, y los renglones en rojo (credencial en la memoria, enlace público activo, recuperación en una línea personal) se tratan como bloqueos que exigen decisión, no como recordatorios amables.]]></a:t>
            </a:r>
          </a:p>
        </p:txBody>
      </p:sp>
    </p:spTree>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2 / 25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sté publicada en el portal, la ampliación natural dentro de la unidad C09 es la segunda ruta de la unidad, que trabaja el plan de seguridad de la información del equipo con roles y calendario de revisiones.]]></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nlaza además con C02, Presupuesto y control documental, donde el libro de operaciones recibe los folios que aquí se abren, y con la gestión de contingencias, donde el protocolo comparte la lógica de clasificación, escalamiento y registro.]]></a:t>
            </a:r>
          </a:p>
        </p:txBody>
      </p:sp>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c09-r01-oa01"/>
              </a:rPr>
              <a:t><![CDATA[Seguridad digital para un equipo de campaña: cuentas, accesos, dispositivos, respaldos y protocolo de i…]]></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3 / 25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ya estás en un cargo público y no en campaña, el mismo inventario aplica a las cuentas del cargo, con una advertencia: ahí las obligaciones de transparencia, de conservación de documentos y de entrega-recepción cambian el alcance, así que hay que leer la norma aplicable en su versión vigente. Y si quieres la hoja sin pantalla de por medio, pide el PDF del propio objeto para imprimirla y llenarla a mano en la reun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2026-10-25T08:52:51Z</dcterms:created>
  <dcterms:modified xsi:type="dcterms:W3CDTF">2026-10-25T08:52:51Z</dcterms:modified>
  <dc:title>Seguridad digital para un equipo de campaña: cuentas, accesos, dispositivos, respaldos y protocolo de incidente</dc:title>
  <dc:description>Presentación editable del OA «Seguridad digital para un equipo de campaña: cuentas, accesos, dispositivos, respaldos y protocolo de incidente». Enlace: https://politica.lumbre.lat/object/pol-c09-r01-oa01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