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presProps" Target="presProps.xml"/>
  <Relationship Id="rId174" Type="http://schemas.openxmlformats.org/officeDocument/2006/relationships/viewProps" Target="viewProps.xml"/>
  <Relationship Id="rId1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2 de 9).]]></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3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4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5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6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7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8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A para tareas de apoyo: el flujo documentado con revisión humana»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un equipo que no nombra no se entiende»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un equipo que no nombra no se entiende»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un equipo que no nombra no se entiend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is tareas de apoyo: qué se pide, qué se rompe solo, cómo se revisa»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is tareas de apoyo: qué se pide, qué se rompe solo, cómo se revisa»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11-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cumento, cifras y nombres ficticios): de 47 páginas a una minuta para 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Definir la tarea y el criterio de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resumir el estudio». Es: minuta de 200 palabras para el debate, con cuatro cifras, tres acciones concretas y la indicación de en qué página está cada una. El criterio de terminado se escribe antes de abrir el asistente, porque después cualquier salida parece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cumento, cifras y nombres ficticios): de 47 páginas a una minuta para 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Preparar el insumo sin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DF del estudio, descargado por el comité, con su fecha y su origen anotados. Aquí no hay datos de personas: es un documento público con tabulados. Este paso es el que hace la tarea segura, y por eso va primero: si el material tuviera nombres de vecinas, la tarea cambiaría de forma (columna central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cumento, cifras y nombres ficticios): de 47 páginas a una minuta para 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Pedir con restricción, no con consig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trae las afirmaciones cuantitativas del capítulo 2, indica la página de cada una y no infieras nada que no esté escrito» funciona mejor que «hazme un resumen bonito». La restricción no es elegancia: es lo que te permite auditar la salida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cumento, cifras y nombres ficticios): de 47 páginas a una minuta para 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Cotejar (paso 4 del flu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brir las páginas señaladas, cinco afirmaciones están y dos no: una cifra era una suma que el modelo hizo y otra venía de un gráfico distinto al citado. Nada de eso se detecta leyendo el resumen: se detecta volviendo al documento. Aquí es donde casi siempre se abandona la tarea, y ya es tarde: el resumen está en el vo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cumento, cifras y nombres ficticios): de 47 páginas a una minuta para 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Recortar, reescribir y decidir qué se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queda la minuta con las cinco afirmaciones verificadas, en palabras del equipo. Se quitan las dos que no están en la fuente y se quita también la «conclusión» que el resumen redactó con seguridad y sin sustento. La voz pública es la del equipo, no la del bor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cumento, cifras y nombres ficticios): de 47 páginas a una minuta para 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Anotar el renglón de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rea: minuta del estudio de agua. Datos empleados: texto del estudio, sin nombres ni teléfonos. Fuentes: PDF oficial descargado por el comité, con fecha. Resultado: minuta de 200 palabras, dos afirmaciones descartadas. Revisión humana: corrigió y aprobó publicar la coordinadora, con nombre y fecha. Con eso, cualquiera reconstruy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cumento, cifras y nombres ficticios): de 47 páginas a una minuta para 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Difundir lo revisado y archivar el bor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e la minuta aprobada. El archivo de la salida cruda se guarda en la carpeta de trazabilidad y no se comparte: es un borrador interno, no un documento del comité. Si alguien pregunta de dónde salió una cifra, la respuesta es una hoja, no una conversación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pender la afirmación hasta volver al documento: sin fuente no hay cifra publicable, y si la fuente no aparece, se quita o se reformula si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ifra sin fuente no es una cifra imprecisa: es una afirmación que nadie puede sostener, y la carga de probarla la tiene quien la publica. La tercera opción parece económica y es la trampa: el asistente no recuerda de dónde vino su texto, genera una explicación plausible. La cuarta no es más segura: sigue siendo una afirmación sobre el servicio del agua que alguien podría pedirte fundamentar, sólo que ahora sin forma de auditarla. La vía correcta es volver al documento, verificar, y si el documento no está, no afirmar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el asistente no es la fuente; la verificación se hace contra el documento o la fuente oficial y se registra en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eer en voz alta prueba comprensión y tono; no prueba referencia. Lo que se rompe en una salida son los elementos con nombre propio: cifras, fechas, lugares, nombres y citas textuales, y ésa es justamente la clase de error que suena bien. La lectura en voz alta sirve después del cotejo, no en lugar del cotejo. Y el cotejo se hace contra el documento fuente, elemento por e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de la lección entre cotejo (volver a la fuente) y revisión de estilo; patrón de falla: forma buena, referencia m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aquí se pisa el freno, no la imaginación» (2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aquí se pisa el freno, no la imaginación» (3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aquí se pisa el freno, no la imaginación» (4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aquí se pisa el freno, no la imaginación» (5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6»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6»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aquí se pisa el freno, no la imaginac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11-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Hacer el trabajo con el material reducido y sin identidad cuando la tarea no la requiera; si la identidad y el contenido sensible son necesarios, detenerse, informar a la persona titular, documentar la decisión y escalar a la responsable de protección de datos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quí concurren dos datos sensibles de la lista legal (salud y opiniones políticas) sobre personas identificables, y la ley pide consentimiento expreso y por escrito para el tratamiento de sensibles. Borrar después no deshace el envío; sustituir el nombre por una letra no siempre desasocia, porque con el audio, la colonia y la fecha la identidad se reconstruye; y un resumen que sí describe a una persona sigue siendo tratamiento. La vía correcta pasa por reducir el material, informar, decidir con nombre propio y documentar la decisión en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de dato personal y de datos personales sensibles, regla de consentimiento expreso para sensibles y deberes de finalidad y proporcionalidad citado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cepción existe, pero dice otra cosa: queda fuera quien lleva a cabo la recolección y almacenamiento de datos personales para uso exclusivamente personal y sin fines de divulgación o utilización comercial. Una lista de contactos de campaña se usó para convocar y circula entre varias personas del equipo: no es uso exclusivamente personal. Por eso la vía correcta no es reformular la etiqueta para que quepa en la excepción, sino reducir lo que se recoge, dejar constancia de la finalidad, limitar el acceso y consultar con la persona responsable cuando la tarea es dudosa. Equivocarse aquí se paga caro: la ley acumula la responsabilidad administrativa con la civil o penal que resul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xcepción del artículo 1 de la ley federal, citada con sus palabras; regla de responsabilidad acumulada del artículo 6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equipo dice y lo que la norma quiere decir»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 hizo la IA» → Alguien pidió, alguien recibió y alguien publicó: la responsabilidad es de personas, no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 quité el nombre, ya está anonimizado» → Desasociar exige que la identidad no pueda determinarse por estructura, contenido o grado de desagre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á en internet, es información pública» → Que exista una fuente de acceso público no borra finalidad, proporcionalidad ni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subí a la nube y luego lo borré» → Comunicaste y almacenaste datos: borrar después no deshace el tratamiento ni la posible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odelo me hizo el filtro de a quién visitamos» → Decidir quién recibe un trato diferencial es un juicio humano y deja constancia co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aviso de privacidad veamos después» → El aviso describe los datos que se someten a tratamiento, incluidos los sensibles: es previo, no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de la ley federal citadas en la lección y regla de responsabilidad del responsable que usa asist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3 de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umir un estudio público de 47 páginas en una minuta de 200 palabras → Se delega, con cotejo contra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linear dos versiones del plan de trabajo y listar diferencias → Se delega, con cotejo contra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xtraer los compromisos declarados en una transcripción, trabajando sobre el texto ya reducido → Se hace sin subir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arar tabulados agregados de dos colonias sin cargar nombres de personas → Se hace sin subir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cidir qué hogares reciben visita prioritaria según su situación reportada → No lo decide un asistente: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dactar la respuesta a un requerimiento de una autoridad → No lo decide un asistente: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sar una lista de asistentes con su preferencia política para un material de difusión → Hay otro derecho en jueg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ifundir la fotografía de una vecina tomada en la jornada sin su autorización → Hay otro derecho en jueg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triz de qué se delega y qué no, y los datos sensibles de la ley federal, con su regla de consentimiento exp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3 de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tejo · revisión ·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son las que sostienen el producto de la unidad: sin cotejo no hay verificación, sin revisión nombrada no hay flujo, y sin clasificar el dato no hay decisión informada sobre qué se puede enviar a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lujo de seis pasos de la figura correspondiente y definiciones de dato personal y de dato personal sensible citada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lujo documentado: seis pasos y un punto de revisión humana» (2 de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lujo documentado: seis pasos y un punto de revisión humana» (3 de 4).]]></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lujo documentado: seis pasos y un punto de revisión humana» (4 de 4).]]></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11-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la tarea y su criterio de terminado: producto, destinatario, extensión, qué la hace estar lista → Preparar el insumo con su origen y fecha, y reducirlo si trae datos de personas → Solicitar con restricción y guardar la salida marcada como borrador → Cotejar contra el documento fuente: cifras, nombres, fechas, páginas y citas → Revisión humana: una persona corrige, decide qué se afirma y autoriza con nombre y fecha → Usar sólo lo aprobado, archivar el borrador y llenar el renglón de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cierra un error distinto. Hacer el pedido sin criterio de terminado produce un texto que parece listo. Preparar el insumo después de subirlo deja datos de personas donde ya no controlas el archivo. Cotejar después de decidir qué publicar significa que la decisión se tomó sobre un borrador no verificado. Y registrar al final, de memoria, produce una bitácora que no cuenta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lujo de seis pasos de la figura y del ejemplo resuelto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íntegramente ficticio): llenar la bitácora T31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olumna TAREA: la operación, no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transcribir y resumir 6 notas de audio de la jornada del parque (cifra inventada)», no «apoyar la comunicación». Si dos semanas después alguien pregunta qué se hizo con un audio, la respuesta debe ser un renglón, no una reco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íntegramente ficticio): llenar la bitácora T31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lumna DATOS EMPLEADOS: qué se entregó real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udio propio del comité; en el cuadro se escribió el contenido ya sin nombres ni teléfonos; no se envió el archivo con la lista de contactos». Anotar la reducción es lo que permite demostrar que alguien pensó el dato antes de su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íntegramente ficticio): llenar la bitácora T31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olumna FUENTES: el documento, no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rabación original del 09-03 (fecha ficticia) guardada en la carpeta del comité; servicio en línea: cuenta gratuita del equipo, condiciones no revisadas». Aquí se anota también el camino elegido de la figura: sin salida del comité, cuenta de un servicio, o con acuerd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íntegramente ficticio): llenar la bitácora T31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olumna RESULTADO: qué salió y qué se descar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xto de 4 páginas; tres nombres propios venían mal escritos; una cita se eliminó porque no está en el audio». Registrar lo descartado es lo que hace creíble la hoja: una bitácora sin errores anotados es una bitácora sin cot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íntegramente ficticio): llenar la bitácora T31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olumna REVISIÓN HUMANA: nombre, fecha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ó Ana (nombre ficticio), escuchó los pasajes citados, corrigió nombres y eliminó un teléfono, autorizó publicar el fragmento 2 y negó el fragmento 5; 11-03 ficticio». Sin nombre propio, esta columna no cumple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íntegramente ficticio): llenar la bitácora T31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ierre del renglón: dos preguntas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o miembro del equipo podría repetir esta tarea leyendo sólo este renglón? ¿Sabría qué no repetir? Si la respuesta es no a cualquiera de las dos, el renglón se reescribe. La bitácora no es para el archivo: es para el siguient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lujo documentado: seis pasos y un punto de revisión humana» (2 de 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lujo documentado: seis pasos y un punto de revisión humana» (3 de 3).]]></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11-r01-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ranscripción lista; escuchen los minutos 4 y 12, ahí se lee mal el nombre de la c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publica una recomendación que nadie encontró en el documento: no está cotejada y se mantiene igual, que es exactamente el caso que la lección llama a suspender. La tercera escribe datos personales de terceros en un servicio sin decisión documentada, y «luego la borro» no deshace el tratamiento. La quinta no nombra a nadie: es una línea de bitácora sin revisión humana, aunque la persona exista. La segunda, la cuarta y la sexta sí se sostienen: detectan el punto dudoso y lo devuelven al audio o al documento; descartan lo que no está; y ponen una persona al final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cotejo, clasificación de dato personal, columna de revisión humana con nombre propio y criterio de publicar sólo lo ver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lujo documentado: seis pasos y un punto de revisión humana» (2 de 3).]]></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lujo documentado: seis pasos y un punto de revisión humana» (3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unidad: flujo documentado con revisión humana. Elige una tarea real que tu campaña o tu organización tenga esta semana (resumir un documento, transcribir un audio, comparar dos versiones, hacer un borrador, subtitular un video). Escribe el flujo en seis pasos: tarea con criterio de terminado, insumo con origen y con la reducción de datos que le aplicaste, salida etiquetada como borrador, los elementos que cotejaste y contra qué documento, la persona que revisó con fecha y qué autorizó o negó, y el uso final. Termina con el renglón de la bitácora T31 correspondiente y una línea que diga qué decisión no tomaste tú y a quién la esca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3).]]></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3 de 3).]]></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cesibilidad: la salida automática es un borrador, no un apoyo» (2 de 3).]]></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cesibilidad: la salida automática es un borrador, no un apoyo» (3 de 3).]]></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el texto contra el audio, corregir nombres y términos, ajustar puntuación y sincronía, y dejar registrado quién lo validó; y revisar si el contenido exige además otro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e la advertencia honesta es la segunda: la accesibilidad se construye con revisión y no con formato. Una nota que avise que los subtítulos son automáticos informa sobre la calidad, pero no quita la barrera; sería correcta como transparencia complementando el trabajo, no como sustituto. Generar una segunda salida automática duplica el riesgo en lugar de revisarlo. Y aquí tampoco hay promesa: lo que se afirma es que alguien con nombre verificó el texto contra lo que se escu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tamiento de la accesibilidad como tarea con revisión humana en la lección y enlace con la unidad C12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11-r01-oa01]]></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Opción múltiple» (2 de 2).]]></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2 de 9).]]></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3 de 9).]]></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4 de 9).]]></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5 de 9).]]></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6 de 9).]]></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7 de 9).]]></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8 de 9).]]></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línea y cuál es la vía correcta» (9 de 9).]]></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está la línea y cuál es la vía correcta · Memoria: palabra de la casa y su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está la línea y cuál es la vía correcta · Memoria: palabra de la casa y su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Dónde está la línea y cuál es la vía correcta · Memoria: palabra de la casa y su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cotejo y revisión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tejo compara la salida contra el documento fuente, elemento por elemento. La revisión humana decide: corrige, recorta, fija qué se afirma y autoriza o niega la difusión. Se registran como dos mo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asistente no puede ser quien verifi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tiene acceso a tu fuente: produce texto plausible. Puede señalar dónde está un pasaje dentro de un documento que le das, pero confirmar algo exige volver al documento o a la fuente of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s dato personal un teléfono si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serlo. La definición abarca cualquier información de una persona identificada o identificable, y la identidad puede determinarse de forma indirecta, por ejemplo cruzando el número con una lista o con un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lista de simpatizantes es material de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revela opiniones políticas, que la ley federal enumera entre los datos personales sensibles, y su tratamiento pide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las sanciones se imponen «sin perjuicio de la responsabilidad civil o penal que resul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vía administrativa no agota las demás: pueden acumularse. Es el cierre del artículo 61 de la ley federal de la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usa el camino A d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tarea puede resolverse sin exponer identidad: lo hace una persona del equipo con el archivo local, o se trabaja sobre texto ya reducido. Es el camino lento, y por eso el más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lumna de la bitácora delata un flujo si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inta. Si dice «el equipo», «la oficina» o el nombre del programa, no hubo revisión humana identificada; y sin ella el material no debía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11-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0» (2 de 2).]]></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10» (2 de 2).]]></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5).]]></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5).]]></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5).]]></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2038" r:id="rId1"/>
    <p:sldLayoutId id="2481942039" r:id="rId2"/>
    <p:sldLayoutId id="2481942040" r:id="rId3"/>
    <p:sldLayoutId id="24819420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7705bd8313aadfd51f0c2af0a4ea512a060cede98a9f9f41.jpg"/>
  <Relationship Id="rId3" Type="http://schemas.openxmlformats.org/officeDocument/2006/relationships/hyperlink" Target="https://politica.lumbre.lat/object/pol-c11-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hyperlink" Target="https://politica.lumbre.lat/object/pol-c11-r01-oa01" TargetMode="External"/>
  <Relationship Id="rId4" Type="http://schemas.openxmlformats.org/officeDocument/2006/relationships/hyperlink" Target="https://politica.lumbre.lat/object/pol-c11-r01-oa01"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hyperlink" Target="https://politica.lumbre.lat/object/pol-c11-r01-oa01" TargetMode="External"/>
  <Relationship Id="rId4" Type="http://schemas.openxmlformats.org/officeDocument/2006/relationships/hyperlink" Target="https://politica.lumbre.lat/object/pol-c11-r01-oa01" TargetMode="External"/>
  <Relationship Id="rId5"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hyperlink" Target="https://politica.lumbre.lat/object/pol-c11-r01-oa01" TargetMode="External"/>
  <Relationship Id="rId4" Type="http://schemas.openxmlformats.org/officeDocument/2006/relationships/hyperlink" Target="https://politica.lumbre.lat/object/pol-c11-r01-oa01" TargetMode="External"/>
  <Relationship Id="rId5"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hyperlink" Target="https://politica.lumbre.lat/object/pol-c11-r01-oa01" TargetMode="External"/>
  <Relationship Id="rId4" Type="http://schemas.openxmlformats.org/officeDocument/2006/relationships/hyperlink" Target="https://politica.lumbre.lat/object/pol-c11-r01-oa01" TargetMode="External"/>
  <Relationship Id="rId5"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hyperlink" Target="https://politica.lumbre.lat/object/pol-c11-r01-oa01" TargetMode="External"/>
  <Relationship Id="rId4"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hyperlink" Target="https://www.diputados.gob.mx/LeyesBiblio/pdf/LFPDPPP.pdf" TargetMode="External"/>
  <Relationship Id="rId4" Type="http://schemas.openxmlformats.org/officeDocument/2006/relationships/hyperlink" Target="https://www.diputados.gob.mx/LeyesBiblio/pdf/CPEUM.pdf" TargetMode="Externa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hyperlink" Target="https://www.dof.gob.mx/" TargetMode="External"/>
  <Relationship Id="rId4" Type="http://schemas.openxmlformats.org/officeDocument/2006/relationships/hyperlink" Target="https://www.inegi.org.mx/programas/ticuht/" TargetMode="External"/>
  <Relationship Id="rId5"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11-r01-oa01" TargetMode="External"/>
  <Relationship Id="rId3" Type="http://schemas.openxmlformats.org/officeDocument/2006/relationships/notesSlide" Target="../notesSlides/notesSlide1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re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oy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luj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cumen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v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uma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c11-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omponer seis tareas de apoyo (resumen, transcripción, comparación, borrador, accesibilidad y verificación), decidir qué se delega a un asistente y qué no, clasificar datos personales y sensibles con la ley federal vigente y ejecutar un flujo de seis pasos con su punto de revisión humana registrado en la bitácora T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la unidad C11 del plan de la escuela. Cuatro diagramas propios, glosario de doce términos, tabla de tareas con su falla típica y su revisión mínima, matriz de qué se delega, dos ejemplos resueltos con datos ficticios, diez actividades evaluadas, la bitácora de uso de IA (T31) en hoja vacía y con criterio de llenado, dos juegos de repaso y una tabla de fuentes con ámbito y fecha. No sustituye un dictamen profesion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0]]></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uso de IA en campaña · resumen documental · transcripción de audio · revisión humana · protección de datos personales · accesibilidad de materiales · bitácora de uso de IA · flujo document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 cuatro días para el primer debate en San Rafael de la Sierra, municipio inventado para este ejercicio. Sobre la mesa de la oficina hay tres montones: sesenta y una notas de audio que vecinas y vecinos mandaron al celular de la coordinadora, un estudio de agua potable de cuarenta y siete páginas que alguien descargó de un portal, y la versión previa del plan de trabajo con correcciones a mano. Todas las cifras y todos los nombres de este relato son inventados para el ejercic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oluntario abre una cuenta gratuita de un asistente en su teléfono, pega los tres montones y pide «hazme un resumen para el volante». El resumen circula en el grupo de mensajería, llega al volante impreso y en el volante queda una cita que la candidata nunca dijo, junto con el nombre, el teléfono y un problema de salud de una vecina. Cuando la coordinadora pregunta quién revisó, la respuesta es «lo sacó la máquina». Ahí está el error, y no es la máquina: es que nadie dejó constancia de quién respondía por el tex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pide dejar de usar asistentes: te pide dejar de usarlos sin flujo. Enseña a descomponer una tarea de apoyo en pasos, a marcar el punto donde una persona con nombre y fecha decide qué se publica, y a registrar esa decisión en una hoja que otro miembro del equipo pueda abrir tres semanas después y entender qué se hizo, con qué datos, de dónde salieron y quién los revisó. Ese registro es el producto de la unidad: un flujo documentado con revisión humana, sostenido por la bitácora de uso de IA (herramienta T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igual en campaña y en el cargo. La diferencia es el precio del descuido: en campaña se mide en enojos y correcciones; en el cargo, en expedientes, requerimientos y responsabilidades que no se borran por haber usado un progr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0]]></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seis tareas de apoyo y su falla típica; decidir caso por caso qué se delega a un asistente y qué no se puede delegar; clasificar un dato como personal o como sensible con las definiciones de la ley federal vigente en la materia; ejecutar un flujo de seis pasos cuyo punto de revisión humana queda marcado; cotejar una salida contra el documento fuente y descartar lo que no se sostiene; y llenar la bitácora T31 de forma que otra persona audite la tarea sin tener que preguntarte n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la abogacía o la consultoría en protección de datos: enseña a hacer el trabajo de apoyo con método y a identificar qué se escala a una persona especialis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0]]></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firma que en México exista o no una ley que regule la inteligencia artificial, y no cita proyectos pendientes. Trabajamos sólo con lo verificado en la compilación oficial vigente consultada el 24-10-2026: los deberes de la ley federal de datos personales en posesión de los particulares y el párrafo constitucional de protección de datos. En esos dos textos la expresión «inteligencia artificial» no aparece.]]></a:t>
            </a:r>
          </a:p>
        </p:txBody>
      </p:sp>
      <p:sp>
        <p:nvSpPr>
          <p:cNvPr id="9" name=""/>
          <p:cNvSpPr txBox="1"/>
          <p:nvPr/>
        </p:nvSpPr>
        <p:spPr>
          <a:xfrm>
            <a:off x="514350" y="35909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5909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municipios, documentos, nombres, cifras y fechas de los ejemplos son ficticios y están etiquetados como fictici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consejos de evasión: cada línea legal se explica con su razón y su vía correcta, que es reducir el dato, informar, documentar la decisión y escalar lo que exige especialist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erramienta T31 se entrega dentro de este objeto como hoja imprimible: la salida editable de este material es PDF o PowerPoint; el archivo de cálculo descargable aún no tiene canal en la platafor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A para tareas de apoyo: el flujo documentado con revisión human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resultados electorales, ahorros garantizados ni inmunidad frente a sanciones. Promete comprensión, orden y trazabil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equipo que no nombra no se entiend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lo hizo la IA» no describe un hecho: es una renuncia. Borra al que pidió, al que revisó y al que publicó, y deja el texto flotando sin dueño. Si tu flujo empieza con «el asistente lo resolvió», no hay nada que auditar tres semanas después; si empieza con «pedí un resumen de este PDF, sin nombres, la salida tuvo cuatro cifras y dos no estaban en el documento, corrigió Marisol el 12-03 y aprobó publicar la coordinadora», el material tiene dueño y el error tiene direc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equipo que no nombra no se entiend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tamos doce palabras, no jerga técnica: cinco de trabajo propio y siete definiciones tomadas de la ley. Dos de ellas son la bisagra de todo el taller: cotejo (volver al documento fuente elemento por elemento) y revisión humana (decisión de una persona identificada, con fecha). Las otras sirven para no discutir en círculos: un mismo equipo llama «anonimizar» a borrar el nombre y llama «transferencia» a cualquier cosa que salga por intern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equipo que no nombra no se entiend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finiciones legales que aparecen abajo están tomadas de la ley federal de protección de datos personales en posesión de los particulares, porque es la norma que pone los deberes cuando el equipo toca información de personas. Su texto exacto importa: si discutes con el sentido común de la palabra, discutes sin nor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equipo que no nombra no se entie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e términos del taller. Las definiciones marcadas con «ley» están transcritas de la compilación oficial vigente consultada el 24-10-2026; antes de usarlas en un escrito, compáralas con el texto vigente. Las demás son definiciones de trabajo de esta escuela, no norm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7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stente o mod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ama que genera, resume, transcribe o compara texto a partir de lo que le pasas; no conoce tus documentos ni tu municipio si no se los 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 que «ya sabe» de tu contexto o de tu ley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bor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asistente devuelve: forma útil, contenido sin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le resultado y mandarlo directo al vo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7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l documento fuente y comprobar elemento por elemento: cifras, nombres, fechas, citas, pág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undirlo con «leer rápido y ver que se en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hu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de una persona identificada, con fecha, que corrige, recorta y autoriza el uso del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dosarla a un sujeto sin cara: «el comité lo 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70]]></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ersonal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información concerniente a una persona identificada o identificable; es identificable si su identidad puede determinarse directa o indirec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sar que dato personal es sólo el número de seguridad social o la clave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70]]></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ersonal sensible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afecta la esfera más íntima de la persona titular o cuya utilización indebida puede dar origen a discriminación o conllevar un riesgo grave; la ley enumera, entre otros, las opiniones polít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oner que una lista de simpatizantes o de asistentes a una plática es información neu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70]]></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miento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operación sobre datos: obtención, uso, registro, organización, conservación, elaboración, comunicación, difusión, almacenamiento, acceso, aprovechamiento, divulgación, 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 que tratar datos es sólo guardar un archivo; escribir el dato en un cuadro también es tra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70]]></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comunicación de datos personales, dentro o fuera del país, hecha a una persona distinta de la titular, del responsable o de la persona encargada del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por hecho que «subirlo» no comunica nada a nad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70]]></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tular y responsable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tular: la persona a quien corresponden los datos. Responsable (sujeto regulado): persona física o moral de carácter privado que lleva a cabo el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 de «los datos de la campaña» como si la campaña fuera la d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70]]></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ciación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 por el cual los datos no pueden asociarse a la persona titular ni permitir, por su estructura, contenido o grado de desagregación, identific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r el nombre y llamar a eso anonimizar con cal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r el dato ya sin la finalidad que lo motivó, sólo para determinar responsabilidades y sin tratarlo; después se canc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r «por si acaso» sin motivo, sin plazo y si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70]]></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914525"/>
                <a:gridCol w="348615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T3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cinco columnas que deja constancia de tarea, datos empleados, fuentes, resultado y revisión hu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a como trámite: es la memoria del equipo y su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equipo que no nombra no se entie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70]]></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clave: se delega la forma, no el juici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vide cualquier tarea en dos mitades. La forma es lo que se puede acelerar: acortar, ordenar, transcribir, alinear dos textos, proponer redacciones alternativas.]]></a:t>
            </a:r>
          </a:p>
        </p:txBody>
      </p:sp>
      <p:sp>
        <p:nvSpPr>
          <p:cNvPr id="11" name=""/>
          <p:cNvSpPr txBox="1"/>
          <p:nvPr/>
        </p:nvSpPr>
        <p:spPr>
          <a:xfrm>
            <a:off x="685800" y="25622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juicio es lo que no: qué se afirma públicamente, a quién se incluye o se excluye de una lista, qué se promete, con qué fundamento se sostiene una cifra y qué material sale del comité.]]></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un equipo que no nombra no se entie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70]]></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la decisión cambia el trato que recibe una persona, el asistente puede ordenar información, pero la decisión es de una persona con nombre y deja constancia. Y la responsabilidad no se reparte con el programa: la ley federal habla del responsable, una persona física o moral, no de la herramienta que us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tareas de apoyo: qué se pide, qué se rompe solo, cómo se revi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la escuela nombra seis tareas para esta unidad: resumen documental, transcripción, comparación, borradores, accesibilidad y verificación, más la privacidad que cruza todas. No son seis botones: son seis riesgos distintos, y cada uno se rompe de una manera previsible. Saber cómo se rompe es lo que te dice qué revis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tareas de apoyo: qué se pide, qué se rompe solo, cómo se revi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general es este: el asistente es bueno devolviendo estructura y es malo garantizando exactitud. Acelera lo que tiene forma y falla en lo que tiene referencia: el nombre propio, la cifra, la fecha, la página, el número telefónico, lo que la persona dijo textualmente. Por eso la revisión no se parece a leer: se parece a auditar. Se abre el documento fuente y se busca si lo que está en la salida está en la fuente, con el mismo valor y el mismo alc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tareas de apoyo: qué se pide, qué se rompe solo, cómo se revi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exta tarea que suele enunciarse mal: «que verifique». Un asistente no verifica nada, porque no tiene acceso a la verdad de tu caso: tiene probabilidades de texto. Lo que sí puede hacer es buscar dentro de un documento tuyo el pasaje que respalda una afirmación, o decirte que en ese documento no aparece. La verificación real es tuya contra la fuente. Si no tienes la fuente, no tienes la afirmación: es el punto donde el trabajo de apoyo se detiene y se esc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tareas de apoyo: qué se pide, qué se rompe solo, cómo se revi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a de trabajo de la unidad. La columna de revisión mínima es la que va a la bitácora T31 como prueba de lo hech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70]]></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914525"/>
                <a:gridCol w="2019300"/>
                <a:gridCol w="2076450"/>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uedes pe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 mínima antes de us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doc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un texto largo a un número fijo de palabras y señalar en qué parte está cada 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ae una cifra, un dato suelto se vuelve «conclusión» y se pierde el alcance o la fecha del estu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 el documento en los pasajes resumidos y comprobar las cifras, las fechas y quiénes son los sujetos de cada 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70]]></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914525"/>
                <a:gridCol w="2019300"/>
                <a:gridCol w="2076450"/>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uedes pe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 mínima antes de us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audio en texto editable, con marcas de quién habla y de dónde empieza cada p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propios, topónimos y números salen mal; las frases cortadas se «completan» con palabras que nadie d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el audio en cada pasaje que se vaya a citar; ningún nombre propio se da por bueno sin haberlo oí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70]]></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914525"/>
                <a:gridCol w="2019300"/>
                <a:gridCol w="2076450"/>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uedes pe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 mínima antes de us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near dos versiones de un mismo texto y listar di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 diferencias, ignora las reales y confunde cambio de redacción con cambio de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cada diferencia señalada en las dos versiones, renglón por renglón, y descartar las que no est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7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914525"/>
                <a:gridCol w="2019300"/>
                <a:gridCol w="2076450"/>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uedes pe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 mínima antes de us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estructura y alternativas de redacción a un mensaje ya decidido por 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aviza o sube el tono; mete afirmaciones que nadie acordó; agrega datos que no exis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r todo lo que no esté en la ficha de acuerdos del equipo y leerlo en voz alta antes de aprob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70]]></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914525"/>
                <a:gridCol w="2019300"/>
                <a:gridCol w="2076450"/>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uedes pe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 mínima antes de us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r subtítulos, transcribir un audio, proponer una versión en lectura fá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ubtítulo mal escrito no quita la barrera: la disfraza. La lectura fácil automática suele vaciar el 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l texto contra el audio original y validar términos y nombres; la validación la hace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70]]></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914525"/>
                <a:gridCol w="2019300"/>
                <a:gridCol w="2076450"/>
                <a:gridCol w="2105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uedes pe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ompe so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 mínima antes de us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zar en un documento propio el pasaje que respalda tu afirmación, o avisar que n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e pides que «averigüe y confirme», produce afirmaciones plausibles sin fuente y citas que no exis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siempre en el documento o en la fuente oficial; si la fuente no está en la mano, la afirmación no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tareas de apoyo: qué se pide, qué se rompe solo, cómo se revi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 columna central usa las definiciones de dato personal y de dato personal sensible transcritas de la compilación oficial vigente de la ley federal de la materia, consultada el 24-10-2026. Las listas son de trabajo, no una norma: cada renglón se decide con la tarea concreta y queda en la bitácora.]]></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i-no-confiar.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7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tareas de apoyo: qué se pide, qué se rompe solo, cómo se revisa · Ejemplo resuelto (documento, cifras y nombres ficticios): de 47 páginas a una minuta para el debate · Paso 1 de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finir la tarea y el criterio de terminad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resumir el estudio». Es: minuta de 200 palabras para el debate, con cuatro cifras, tres acciones concretas y la indicación de en qué página está cada una. El criterio de terminado se escribe antes de abrir el asistente, porque después cualquier salida parece sufic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7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tareas de apoyo: qué se pide, qué se rompe solo, cómo se revisa · Ejemplo resuelto (documento, cifras y nombres ficticios): de 47 páginas a una minuta para el debate · Paso 2 de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eparar el insumo sin identidad]]></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DF del estudio, descargado por el comité, con su fecha y su origen anotados. Aquí no hay datos de personas: es un documento público con tabulados. Este paso es el que hace la tarea segura, y por eso va primero: si el material tuviera nombres de vecinas, la tarea cambiaría de forma (columna central de la figu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7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tareas de apoyo: qué se pide, qué se rompe solo, cómo se revisa · Ejemplo resuelto (documento, cifras y nombres ficticios): de 47 páginas a una minuta para el debate · Paso 3 de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edir con restricción, no con consign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trae las afirmaciones cuantitativas del capítulo 2, indica la página de cada una y no infieras nada que no esté escrito» funciona mejor que «hazme un resumen bonito». La restricción no es elegancia: es lo que te permite auditar la salida renglón por rengl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7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tareas de apoyo: qué se pide, qué se rompe solo, cómo se revisa · Ejemplo resuelto (documento, cifras y nombres ficticios): de 47 páginas a una minuta para el debate · Paso 4 de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tejar (paso 4 del fluj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brir las páginas señaladas, cinco afirmaciones están y dos no: una cifra era una suma que el modelo hizo y otra venía de un gráfico distinto al citado. Nada de eso se detecta leyendo el resumen: se detecta volviendo al documento. Aquí es donde casi siempre se abandona la tarea, y ya es tarde: el resumen está en el vola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7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tareas de apoyo: qué se pide, qué se rompe solo, cómo se revisa · Ejemplo resuelto (documento, cifras y nombres ficticios): de 47 páginas a una minuta para el debate · Paso 5 de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cortar, reescribir y decidir qué se afirm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queda la minuta con las cinco afirmaciones verificadas, en palabras del equipo. Se quitan las dos que no están en la fuente y se quita también la «conclusión» que el resumen redactó con seguridad y sin sustento. La voz pública es la del equipo, no la del borrad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7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tareas de apoyo: qué se pide, qué se rompe solo, cómo se revisa · Ejemplo resuelto (documento, cifras y nombres ficticios): de 47 páginas a una minuta para el debate · Paso 6 de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Anotar el renglón de la bitáco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rea: minuta del estudio de agua. Datos empleados: texto del estudio, sin nombres ni teléfonos. Fuentes: PDF oficial descargado por el comité, con fecha. Resultado: minuta de 200 palabras, dos afirmaciones descartadas. Revisión humana: corrigió y aprobó publicar la coordinadora, con nombre y fecha. Con eso, cualquiera reconstruye la decis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7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tareas de apoyo: qué se pide, qué se rompe solo, cómo se revisa · Ejemplo resuelto (documento, cifras y nombres ficticios): de 47 páginas a una minuta para el debate · Paso 7 de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Difundir lo revisado y archivar el borrado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e la minuta aprobada. El archivo de la salida cruda se guarda en la carpeta de trazabilidad y no se comparte: es un borrador interno, no un documento del comité. Si alguien pregunta de dónde salió una cifra, la respuesta es una hoja, no una conversación de memor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eis tareas de apoyo: qué se pide, qué se rompe solo, cómo se revis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olante dice «el 62 por ciento del municipio tiene fugas de agua» y el dato salió de un resumen hecho con un asistente, pero nadie conserva el documento fuente. ¿Cuál es el movimiento correct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ntener la cifra: el resumen la escribió con seguridad y nadie del equipo la ha refutad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la afirmación hasta volver al documento: sin fuente no hay cifra publicable, y si la fuente no aparece, se quita o se reformula sin númer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7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al mismo asistente que confirme de dónde sacó el dato y usar su respuesta como verifica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el 62 por ciento por «una mayoría», que es una afirmación más suave y por lo tanto más segu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eis tareas de apoyo: qué se pide, qué se rompe solo, cómo se revi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orrador generado por un asistente ya puede usarse como material público si el equipo lo lee en voz alta y le gusta cómo suen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equipo pega el nombre y el teléfono de una vecina en el cuadro de texto de un asistente, no está «consultando una opinión»: está haciendo una operación sobre datos personales.]]></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la materia define tratamiento como cualquier operación o conjunto de operaciones efectuadas mediante procedimientos manuales o automatizados relacionadas con la obtención, uso, registro, organización, conservación, elaboración, utilización, comunicación, difusión, almacenamiento, posesión, acceso, manejo, aprovechamiento, divulgación, transferencia o]]></a:t>
            </a:r>
          </a:p>
        </p:txBody>
      </p:sp>
      <p:sp>
        <p:nvSpPr>
          <p:cNvPr id="9"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sición de datos personal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manuales o automatizados» es la que cierra la puerta al argumento de «pero lo hizo el programa».]]></a:t>
            </a:r>
          </a:p>
        </p:txBody>
      </p:sp>
      <p:sp>
        <p:nvSpPr>
          <p:cNvPr id="8" name=""/>
          <p:cNvSpPr txBox="1"/>
          <p:nvPr/>
        </p:nvSpPr>
        <p:spPr>
          <a:xfrm>
            <a:off x="514350" y="19526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o se necesita una base de datos elegante. Dato personal es cualquier información concerniente a una persona identificada o identificable, y es identificable si su identidad puede determinarse directa o indirectamente a través de cualquier información. Un audio donde alguien dice su nombre y su colonia, una foto de rostro con fecha y lugar, una lista de teléfonos con la etiqueta «gente del parque»: todo eso es dato personal, aunque esté en un chat desorden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beres se activan aunque nadie haya firmado nada. Primero: la finalidad. El tratamiento debe limitarse a las finalidades previstas en el aviso de privacidad y, si el responsable quiere tratar los datos para una finalidad distinta, la ley pide obtener nuevamente el consentimiento de la titular (artículo 11). «Me lo dio para convocarla, ahora lo uso para alimentar un modelo» es un cambio de finalidad, no un detalle técnico. Segundo: la proporcionalid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tamiento será el que resulte necesario, adecuado y relevante en relación con las finalidades previstas y, tratándose de datos sensibles, la ley manda realizar esfuerzos razonables para limitar el periodo de tratamiento al mínimo indispensable (artículo 12). Tercero: los terceros. El responsable debe adoptar las medidas necesarias y suficientes para que el aviso de privacidad sea respetado en todo momento por él o por terceros con los que guarde alguna relación jurídica (artículo 13).]]></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contratado por el comité entra, cuando menos, como una pregunta que alguien debe poder respond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esta escuela añade un límite propio, más estricto que la ley: no se hacen guías para dirigir persuasión a segmentos demográficos ni para inferir preferencias políticas individuales. El uso de datos públicos se orienta a comprender necesidades colectivas y evaluar propuestas. Ésa es una decisión editorial de la casa, no una obligación legal, y conviene decirla con esas palabr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rcicios de calificación. Todos los materiales están inventados para el ejercicio. La columna central aplica las definiciones y los artículos citados de la ley federal vigente consultada el 24-10-2026; la columna derecha es método de trabajo de esta escuela, no un requisito leg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ienes en la mano (fictici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sta de 300 nombres con teléfono, tomada de los asistentes a tres reunione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lo califica la ley federal]]></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personal: información de personas identificadas o identificables (artículo 2, fracción V)]]></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r antes de escribirlo en un cuadro]]></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bajar la tarea sobre cantidad y asunto, no sobre identidad; si se necesita contactar, revisar el aviso de privacidad, su finalidad y quién puede ver la li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ienes en la man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ta de audio donde una vecina dice a quién va a vota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lo califica la ley federal]]></a:t>
            </a:r>
          </a:p>
        </p:txBody>
      </p:sp>
      <p:sp>
        <p:nvSpPr>
          <p:cNvPr id="10" name=""/>
          <p:cNvSpPr txBox="1"/>
          <p:nvPr/>
        </p:nvSpPr>
        <p:spPr>
          <a:xfrm>
            <a:off x="514350" y="22098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personal sensible: la ley enumera expresamente las opiniones políticas; su tratamiento exige consentimiento expreso y por escrito, y las bases con sensibles deben justificarse en finalidades legítimas y concret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r antes de escribirlo en un cuadro]]></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ubir el audio al asistente; si la tarea requiere ese contenido, se hace con la persona titular informada y por la vía documental, y se escala a especialis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ienes en la man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grafías de una jornada con rostros reconocibles de vecin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lo califica la ley federal]]></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personal identificable de forma indirecta, además de derechos de imagen de terceros que esta lección no resuelv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r antes de escribirlo en un cuadr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ar consentimiento y finalidad del material antes de usarlo; la imagen no se arregla con resumen ni con recorte automátic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ienes en la man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adrón o registro público descargado de un portal ofici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lo califica la ley federal]]></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e ser fuente de acceso público, definición que la ley acota; eso no borra los principios de licitud, finalidad y proporcionalidad]]></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r antes de escribirlo en un cuadr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ificar qué documento es, de dónde salió y su fecha; quedarse en variables agregadas y no convertirlo en lista de perfile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ienes en la mano (fictici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studio municipal con tabulados, sin nombr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lo califica la ley federal]]></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disociado: por su estructura, contenido o grado de desagregación no permite identificar a la persona titular]]></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r antes de escribirlo en un cuadr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irmar que la identificación no sea posible con lo que se tiene al lado; es el insumo más seguro para resumir y compar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tienes en la mano (fictici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enda personal del teléfono de la candidata, mezclada con contactos de campañ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lo califica la ley federal]]></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y exceptúa la recolección y almacenamiento de datos personales para uso exclusivamente personal y sin fines de divulgación o utilización comercial; la mezcla no entra ahí]]></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r antes de escribirlo en un cuadro]]></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antes de trabajar: el material que circula en la campaña deja de ser uso exclusivamente personal; se decide qué se usa y se documen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70]]></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opiniones políticas son dato sensible: la ley lo dice con esa palabra]]></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y federal define los datos personales sensibles como aquellos que afecten a la esfera más íntima de la persona titular, o cuya utilización indebida pueda dar origen a discriminación o conlleve un riesgo grave para esta, y considera sensibles, de manera enunciativa más no limitativa, los que puedan revelar aspectos como origen racial o étnico, estado de salud presente o futuro, información genética, creencias religiosas, filosóficas y morales,]]></a:t>
            </a:r>
          </a:p>
        </p:txBody>
      </p:sp>
      <p:sp>
        <p:nvSpPr>
          <p:cNvPr id="11" name=""/>
          <p:cNvSpPr txBox="1"/>
          <p:nvPr/>
        </p:nvSpPr>
        <p:spPr>
          <a:xfrm>
            <a:off x="685800" y="41624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piniones políticas y preferencia sex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70]]></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 equipo político esto no es un detalle académico: el material más tentador para un resumen, una transcripción o un cruce de listas es precisamente el que revela opinión política y estado de salud. La consecuencia práctica es simple: ese material no se pega en un cuadro de texto de un servicio en línea sin una decisión documentada, y si no se puede documentar, la tarea se hace de otra manera o no se hac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aquí se pisa el freno, no la imagin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a frase de la banda roja reproduce el sentido del artículo 13 de la ley federal vigente (consultada el 24-10-2026): el responsable debe garantizar que el aviso de privacidad sea respetado por él o por terceros con los que guarde alguna relación jurídica. Elegir camino no exime del cotejo: los tres terminan en la misma revisión humana.]]></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ino-dat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atos personales: aquí se pisa el freno, no la imagina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piden transcribir y resumir doce audios de una jornada en la que varias vecinas cuentan problemas de salud y a quién van a apoyar. La tarea con asistente se ve facilísima. ¿Cuál es el tratamiento responsable del encarg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los doce audios y después borrar el archivo de la cuenta: ya está, ningún dato quedó allá.]]></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los nombres por letras antes de subirlos, porque sin nombre ya no hay dato person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7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cer el trabajo con el material reducido y sin identidad cuando la tarea no la requiera; si la identidad y el contenido sensible son necesarios, detenerse, informar a la persona titular, documentar la decisión y escalar a la responsable de protección de datos del equipo.]]></a:t>
            </a:r>
          </a:p>
        </p:txBody>
      </p:sp>
      <p:sp>
        <p:nvSpPr>
          <p:cNvPr id="8" name=""/>
          <p:cNvSpPr txBox="1"/>
          <p:nvPr/>
        </p:nvSpPr>
        <p:spPr>
          <a:xfrm>
            <a:off x="666750" y="28575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un resumen general y no usar los pasajes sensibles: el resumen no contiene datos personales, así que no hay nada que registr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atos personales: aquí se pisa el freno, no la imagin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ista de teléfonos que la campaña levantó en tres reuniones puede quedar fuera de la ley federal alegando que es recolección y almacenamiento para uso exclusivamente person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equipo dice y lo que la norma quiere dec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e taller casi nunca son errores de técnica: son errores de nombre. Se dice «anonimicé» cuando sólo se borró un nombre; se dice «es público» cuando lo que hay es una fuente de acceso público con deberes pendientes; se dice «la nube» cuando se comunicó un dato a un tercero; se dice «el modelo se equivocó» cuando alguien publicó sin cotejo. Cambiar la palabra no cambia la operación: cambia, en el mejor caso, la capacidad del equipo para detectarl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equipo dice y lo que la norma quiere dec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actica el emparejamiento y la clasificación con los casos ficticios. Fíjate en un detalle: las cuatro categorías del ejercicio de ordenar no son «bueno, malo, regular y dudoso», sino decisiones de flujo distinto (se delega con cotejo, se hace sin subir identidad, se escala, hay otro derecho de por medio). La categoría correcta importa porque cambia lo que escribes en la bitácora y a quién le avisa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equipo dice y lo que la norma quiere dec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que se dice en el grupo de WhatsApp con lo que significa en términos de flujo y de dat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 hizo la I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 quité el nombre, ya está anonimiz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á en internet, es información públi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subí a la nube y luego lo borré»]]></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modelo me hizo el filtro de a quién visitam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viso de privacidad veamos después»]]></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asociar exige que la identidad no pueda determinarse por estructura, contenido o grado de desagregación]]></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xista una fuente de acceso público no borra finalidad, proporcionalidad ni aviso de privacidad]]></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unicaste y almacenaste datos: borrar después no deshace el tratamiento ni la posible transferencia]]></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quién recibe un trato diferencial es un juicio humano y deja constancia con nomb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aviso describe los datos que se someten a tratamiento, incluidos los sensibles: es previo, no posterior]]></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lguien pidió, alguien recibió y alguien publicó: la responsabilidad es de personas, no del program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equipo dice y lo que la norma quiere dec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tareas ficticias según el camino del flujo. Dos tarea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lega, con cotejo contra la fuen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hace sin subir identidad]]></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lo decide un asistente: se escal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ay otro derecho en juego: se detien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umir un estudio público de 47 páginas en una minuta de 200 palabra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inear dos versiones del plan de trabajo y listar diferencias]]></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traer los compromisos declarados en una transcripción, trabajando sobre el texto ya reducido]]></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ar tabulados agregados de dos colonias sin cargar nombres de personas]]></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cidir qué hogares reciben visita prioritaria según su situación reportada]]></a:t>
            </a:r>
          </a:p>
        </p:txBody>
      </p:sp>
      <p:sp>
        <p:nvSpPr>
          <p:cNvPr id="12"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dactar la respuesta a un requerimiento de una autorida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sar una lista de asistentes con su preferencia política para un material de difusión]]></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ifundir la fotografía de una vecina tomada en la jornada sin su autorización]]></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equipo dice y lo que la norma quiere decir]]></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flujo de seis pasos, el paso 4 es el ___: volver al documento fuente y comprobar cifras, nombres, fechas y citas. El paso 5 es la ___ humana, que se registra con nombre y fecha en la bitácora. Antes de escribir en el cuadro de un asistente cualquier información de una persona identificable hay que preguntarse si se trata de un dato ___, porque la ley federal menciona entre ellos las opiniones polític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lujo documentado no es un diagrama bonito: es la costumbre de escribir, antes de tocar el teclado del asistente, qué se va a hacer, con qué, hasta dónde y quién responde. Cuatro renglones ahorrados ahí se pagan con una conversación incómoda frente a un volante ya impres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1, tarea con criterio de terminado: qué producto, para quién, con qué extensión y qué tiene que cumplir para estar listo. Paso 2, insumo con origen: qué documento o audio, de dónde salió, con qué fecha; y si trae datos de personas, se reduce antes, no despué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3, salida etiquetada como borrador: se guarda con ese nombre para que nadie lo confunda con un material aprobado. Paso 4, cotejo contra la fuente: cifras, nombres propios, topónimos, fechas, páginas y citas textuales, una por un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5, revisión humana con nombre y fecha: alguien corrige, recorta, decide qué se afirma y autoriza o niega la difusión. Paso 6, uso y registro: sale sólo lo aprobado y queda el renglón de bitácor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asos 4 y 5 son el punto de revisión humana, y son distintos: el primero compara, el segundo decide. Un equipo puede hacer un cotejo impecable y publicar igual un texto que no debería salir porque nadie decidió su alcance; y puede tener una decisión muy clara apoyada en un resumen que nunca se abrió contra la fuente. Por eso la figura los encierra en la misma banda, pero la bitácora los registra en dos moment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sas que este flujo no resuelve y que conviene admitir desde el principio. No te da certeza jurídica sobre un caso concreto: eso es asesoría con expediente. No decide si un servicio externo es un encargado del tratamiento o un tercero receptor de datos: esa pregunta tiene consecuencia legal y se escala con la bitácora en la mano, no con una duda vaga. No valida un material que toca imagen o voz de terceros. Y no sustituye el conocimiento del terreno: el resumen de un estudio no reemplaza la conversación con las vecinas, y en política eso no es un detalle de estil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Es el flujo mínimo de la unidad C11: el producto que se entrega al terminar es un flujo como éste, escrito para una tarea real del equipo, con su punto de revisión humana firmad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lujo-revision.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lujo documentado: seis pasos y un punto de revisión huma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movimientos del flujo documentado para la tarea de resumir un estudio municipa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el insumo con su origen y fecha, y reducirlo si trae datos de person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icitar con restricción y guardar la salida marcada como borrado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tejar contra el documento fuente: cifras, nombres, fechas, páginas y cita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ión humana: una persona corrige, decide qué se afirma y autoriza con nombre y fech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sar sólo lo aprobado, archivar el borrador y llenar el renglón de la bitácor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finir la tarea y su criterio de terminado: producto, destinatario, extensión, qué la hace estar list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lujo documentado: seis pasos y un punto de revisión humana · Ejemplo resuelto (caso íntegramente ficticio): llenar la bitácora T31 columna por column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lumna TAREA: la operación, no la inten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transcribir y resumir 6 notas de audio de la jornada del parque (cifra inventada)», no «apoyar la comunicación». Si dos semanas después alguien pregunta qué se hizo con un audio, la respuesta debe ser un renglón, no una reconstrucció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lujo documentado: seis pasos y un punto de revisión humana · Ejemplo resuelto (caso íntegramente ficticio): llenar la bitácora T31 columna por column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lumna DATOS EMPLEADOS: qué se entregó realm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o propio del comité; en el cuadro se escribió el contenido ya sin nombres ni teléfonos; no se envió el archivo con la lista de contactos». Anotar la reducción es lo que permite demostrar que alguien pensó el dato antes de subirl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lujo documentado: seis pasos y un punto de revisión humana · Ejemplo resuelto (caso íntegramente ficticio): llenar la bitácora T31 columna por column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lumna FUENTES: el documento, no la herramien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bación original del 09-03 (fecha ficticia) guardada en la carpeta del comité; servicio en línea: cuenta gratuita del equipo, condiciones no revisadas». Aquí se anota también el camino elegido de la figura: sin salida del comité, cuenta de un servicio, o con acuerdo escrit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lujo documentado: seis pasos y un punto de revisión humana · Ejemplo resuelto (caso íntegramente ficticio): llenar la bitácora T31 columna por column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lumna RESULTADO: qué salió y qué se descart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xto de 4 páginas; tres nombres propios venían mal escritos; una cita se eliminó porque no está en el audio». Registrar lo descartado es lo que hace creíble la hoja: una bitácora sin errores anotados es una bitácora sin cotej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lujo documentado: seis pasos y un punto de revisión humana · Ejemplo resuelto (caso íntegramente ficticio): llenar la bitácora T31 columna por column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lumna REVISIÓN HUMANA: nombre, fecha y dec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ó Ana (nombre ficticio), escuchó los pasajes citados, corrigió nombres y eliminó un teléfono, autorizó publicar el fragmento 2 y negó el fragmento 5; 11-03 ficticio». Sin nombre propio, esta columna no cumple su funció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lujo documentado: seis pasos y un punto de revisión humana · Ejemplo resuelto (caso íntegramente ficticio): llenar la bitácora T31 columna por column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ierre del renglón: dos preguntas de contro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 miembro del equipo podría repetir esta tarea leyendo sólo este renglón? ¿Sabría qué no repetir? Si la respuesta es no a cualquiera de las dos, el renglón se reescribe. La bitácora no es para el archivo: es para el siguiente us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T31 del plan de la escuela: bitácora de uso de IA, con cinco columnas (tarea, datos empleados, fuentes, resultado y revisión humana), asociada a esta unidad C11. Se entrega dentro de este objeto de aprendizaje como hoja imprimible: la tabla vacía de abajo, la figura con el ejemplo y las instrucciones. La salida editable de este material es PDF o PowerPoint a partir de las vistas de impresión del propio objeto; el archivo de cálculo descargable todavía no tiene canal en la plataforma, así que no te prometemos un XLSX: te damos la hoja para que la copies a tu formato de trabaj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usa en el equipo: un renglón por tarea, llenado mientras se hace la tarea y no al final del día; una sola persona responsable del renglón; y revisión semanal en la reunión de coordinación, donde se leen los renglones de la semana y se decide qué cambiar del flujo. El destino del archivo es la carpeta de trazabilidad del comité, con acceso limitado a quien necesite consultarlo, y se conserva mientras exista el material publicado que se sostiene con él: no es papel de escritori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de llenado. No se copia en la bitácora el contenido sensible que se decidió no subir: se describe qué categoría de dato era. No se anota «el equipo revisó»: se anota una persona. Y no se borran renglones: si una tarea se deshizo o se descartó, queda la línea con el motivo, porque la trazabilidad con hoyos no es trazabilidad.]]></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a herramienta T31 dibujada con sus cinco columnas y tres renglones de ejemplo, todos ficticios y etiquetados. Debajo está la misma hoja en formato de tabla para imprimir y llenar.]]></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bitacora-t31.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itácora de uso de IA (T31) en hoja vacía, para imprimir y llenar. Escribe un renglón por tarea. Ejemplo de la columna 5: «Revisó Marisol (nombre ficticio); corrigió una cifra; autorizó publicar; 12-03 (fecha fictici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70]]></a:t>
            </a:r>
          </a:p>
        </p:txBody>
      </p:sp>
      <p:graphicFrame>
        <p:nvGraphicFramePr>
          <p:cNvPr id="7" name="" descr=""/>
          <p:cNvGraphicFramePr>
            <a:graphicFrameLocks noGrp="1"/>
          </p:cNvGraphicFramePr>
          <p:nvPr/>
        </p:nvGraphicFramePr>
        <p:xfrm>
          <a:off x="514350" y="1257300"/>
          <a:ext cx="8115300" cy="3267075"/>
        </p:xfrm>
        <a:graphic>
          <a:graphicData uri="http://schemas.openxmlformats.org/drawingml/2006/table">
            <a:tbl>
              <a:tblPr firstRow="1" bandRow="1"/>
              <a:tblGrid>
                <a:gridCol w="1200150"/>
                <a:gridCol w="1895475"/>
                <a:gridCol w="1438275"/>
                <a:gridCol w="1685925"/>
                <a:gridCol w="1895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1. 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2. Datos emplead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3. Fuen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4. 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5. Revisión hum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 de llenado por columna, con el error de hoja más frecuente en cada un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7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390650"/>
                <a:gridCol w="35242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de bitác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peración concreta y su producto: transcribir, resumir, comparar, redactar borradores, subti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la finalidad vaga («ayudar con la comunicación») en lugar de la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Datos empl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aterial se entregó al servicio y qué se le quitó antes; si hubo reducción de identidad, dec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la columna en blanco porque «no se subió nada personal»: hay que decir qué se su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7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390650"/>
                <a:gridCol w="35242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de bitác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F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o grabación original con fecha y dónde se guardó; y el camino elegido del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el nombre del asistente como si fuera la fuente del 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dujo la salida y qué se descartó o corrigió; extensión y uso pre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sólo lo aprobado y no lo que se botó en el cot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Revisión hu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con nombre, qué revisó contra qué, qué autorizó o negó,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r la columna con «el equipo», «la oficina» o el nombre del pr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lujo documentado: seis pasos y un punto de revisión huma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seis líneas salieron del chat del comité después de usar un asistente. Marca las que no se sostienen: por la salida, por el manejo del dato o por la forma en que se describe la revisió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sumen dice que el estudio recomienda three plantas de tratamiento; no la encontré en el índice, pero lo dej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nscripción lista; escuchen los minutos 4 y 12, ahí se lee mal el nombre de la calle.»]]></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asé la lista con los teléfonos para que ordene por colonia, luego la borro del cuadr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tée las cuatro cifras con el PDF y la tercera venía de otro cuadro; la quité.»]]></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revisó el equipo.»]]></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ara lectura fácil: separé las oraciones y expliqué el término técnico; lo validó la responsable de materiale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70]]></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osas que se cotejan siempre, en este orde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fras con su unidad y su fecha. Nombres propios y topónimos, contra el documento o el audio, letra por letra. Fechas y lugares de las afirmaciones, para que no queden fuera del periodo que el material dice cubrir. Citas textuales, que se devuelven al original y se copian, no se reescriben. Si una salida no trae ninguno de los cuatro, probablemente es un texto general y no un insumo publicable; si los trae, ésos son justo los cuatro lugares donde se mete el error.]]></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ísla las afirmaciones de la salida: una lista de frases, cada una con su número, nombre o f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cada afirmación en el documento fuente y marca en dónde está: página, párrafo, minuto del aud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 en tres montones: está igual, está distinto, no está. El tercero es el que se borra del tex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alcance: si el estudio habla de una colonia y tu minuta dice «el municipio», el error no es de cifra, es de afirmació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lujo documentado: seis pasos y un punto de revisión huma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en la bitácora qué se descartó y por qué; ese renglón es el que protege la próxima tarea parec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con una línea honesta hacia afuera: qué fuente respalda el material y qué no se pudo verificar.]]></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flujo documentado: seis pasos y un punto de revisión human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unidad: flujo documentado con revisión humana. Elige una tarea real que tu campaña o tu organización tenga esta semana (resumir un documento, transcribir un audio, comparar dos versiones, hacer un borrador, subtitular un vide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70]]></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flujo en seis pasos: tarea con criterio de terminado, insumo con origen y con la reducción de datos que le aplicaste, salida etiquetada como borrador, los elementos que cotejaste y contra qué documento, la persona que revisó con fecha y qué autorizó o negó, y el uso final.]]></a:t>
            </a:r>
          </a:p>
        </p:txBody>
      </p:sp>
      <p:sp>
        <p:nvSpPr>
          <p:cNvPr id="8" name=""/>
          <p:cNvSpPr txBox="1"/>
          <p:nvPr/>
        </p:nvSpPr>
        <p:spPr>
          <a:xfrm>
            <a:off x="514350" y="29432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rmina con el renglón de la bitácora T31 correspondiente y una línea que diga qué decisión no tomaste tú y a quién la escala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70]]></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Dos formatos sirven: el tuyo, si la tarea es real, o el caso ficticio de San Rafael de la Sierra, si prefieres practicar sin exponer material. Lo que se revisa no es la prosa: es que el punto de revisión humana tenga nombre, fecha y decisión, y que la columna de datos empleados diga qué NO se subió.]]></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cesibilidad: la salida automática es un borrador, no un apoy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asistente que transcribe tus notas de audio puede generar subtítulos para un video de tres minutos, proponer una versión en lectura fácil de un comunicado o convertir texto a voz para una vecina que no llega al volante impreso. Es la parte más honesta del taller: ninguna de esas salidas es accesible todaví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cesibilidad: la salida automática es un borrador, no un apoy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btítulo automático mal corregido no elimina la barrera auditiva: la reemplaza por una barrera de lectura, porque te da un texto rápido, con los nombres mal, la puntuación torcida y los términos técnicos sin separar. Para una persona sorda o hipoacúsica, ese subtítulo es ruido con formato de apoyo. Lo mismo con la lectura fácil: el modelo puede acortar oraciones, pero no decide qué se recorta para que el mensaje siga siendo verdadero; y una versión resumida que omite un requisito no es accesible, es engañosa con buena letr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cesibilidad: la salida automática es un borrador, no un apoy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práctico: la salida es insumo de un trabajo de accesibilidad, nunca la versión accesible. Alguien con nombre revisa el texto contra el audio, valida términos, y alguien que conozca el contexto humano valida que el mensaje siga siendo el mismo. La unidad C12 del plan de la escuela trata esto a fondo —barreras físicas y de comunicación, subtítulos, lectura fácil, lenguas— y lo que aquí se aporta es el flujo: la revisión humana no es un favor al final del proceso, es el paso 5.]]></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ccesibilidad: la salida automática es un borrador, no un apoy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equipo generó subtítulos automáticos para el video del cierre de gira. La persona responsable de materiales dice: «ya está, el video ya es accesible». ¿Qué falta para que esa afirmación sea cier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los subtítulos automáticos cumplen la función de transmitir el contenido a quien no lo escuch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texto contra el audio, corregir nombres y términos, ajustar puntuación y sincronía, y dejar registrado quién lo validó; y revisar si el contenido exige además otro formato.]]></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7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bir nada más el audio a otra plataforma para que genere una segunda versión y quedárselas las d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r una leyenda que diga «subtítulos generados automáticamente» y con eso el material ya está bien.]]></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puntos donde un flujo con asistente deja de ser un asunto de eficiencia y pasa a ser un asunto de deberes. Esta lección los nombra y dice qué hacer; no va a enseñar a rodearlos, porque rodearlos es lo que convierte un descuido de quince minutos en un problema con expedient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tratar datos personales sin saber en qué manos terminan. La línea es la regla de finalidad, la exigencia de consentimiento expreso y por escrito para los sensibles y el deber de que el aviso de privacidad se respete también por terceros con los que se guarda relación jurídica. La vía correcta: reducir el dato, elegir el camino que puedas explicar, leer las condiciones del servicio, documentar la decisión en la bitácora y escalar la pregunta cuando el material es sensible o masivo.]]></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publicar lo que no se verificó. La línea no es la multa posible: es que afirmas algo ante personas que lo van a usar para decidir. La vía correcta: no afirmar lo que no está en la fuente; corregir por escrito cuando ya salió, y dejar la corrección registrad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decidir sobre personas con la ayuda de un ordenamiento automático. Cuando la salida propone a quién visitar, a quién excluir o a quién tratar distinto, el problema no es la herramienta: es que una decisión con efectos sobre personas quedó sin juicio humano documentado. La vía correcta: que una persona responsable decida con el material delante, y firme la decisión. Sobre esto el plan de la escuela pone además un límite propio: no se producen guías para inferir preferencias políticas individuales ni para dirigir persuasión a segmentos demográficos.]]></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onsecuencia que suele sorprender a los equipos: la ley federal dice que las sanciones de su capítulo de infracciones se imponen sin perjuicio de la responsabilidad civil o penal que resulte. Es decir: un procedimiento administrativo no cierra la conversación con la persona afectada ni con la vía penal; se suman. También prevé delitos en materia de tratamiento indebido de datos, con penas que esta lección no detalla justamente porque detallarlas sin expediente no sirve de nada, y agrava las penas tratándose de datos personales sensible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70]]></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es una defensa: «yo no sabía que el programa guardaba esto»]]></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frases que circulan como si resolvieran y no resuelven: «basta con borrar el chat», «con quitar el nombre ya no es dato personal», «es información pública así que no hay obligación». La primera: el tratamiento incluye almacenamiento y comunicación, y borrar después no deshace lo que ya pasó.]]></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70]]></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es identificable quien puede ser reconocido directa o indirectamente, y un audio con colonia, fecha y voz lo permite. La tercera: que exista una fuente de acceso público no borra la licitud, la finalidad ni la proporcionalidad del uso que tú le des. Ninguna de las tres es una vía para cumplir: son las tres formas de incumplir con buen ánimo.]]></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siempre es la misma: minimizar, informar, documentar y escalar.]]></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terial incluye datos sensibles de personas identificables, sobre todo opiniones políticas o estado de salud, y no hay base documental del consentimien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rea usa una base de datos que alguien levantó con otra finalidad, distinta a la que ahora quieres darle.]]></a:t>
            </a:r>
          </a:p>
        </p:txBody>
      </p:sp>
      <p:sp>
        <p:nvSpPr>
          <p:cNvPr id="11" name=""/>
          <p:cNvSpPr txBox="1"/>
          <p:nvPr/>
        </p:nvSpPr>
        <p:spPr>
          <a:xfrm>
            <a:off x="514350" y="30003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uedes explicar con claridad si el servicio externo actúa como persona encargada del tratamiento o como tercero receptor: la pregunta tiene consecuencias y no se resuelve con criterio de pasillo.]]></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 a afirmar algo con efecto sobre personas: quién recibe atención, quién queda fuera, quién aparece en una lista públ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terial toca imagen, voz o autoría de terceros, o usa documentos de una autoridad con reglas propias de difus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ida se usará en un escrito ante una autoridad o en una respuesta a un requerimiento: ahí el borrador automático no tiene lugar.]]></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Memoria: palabra de la casa y su conten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7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171700"/>
                <a:gridCol w="5943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l documento fuente y comprobar cifras, nombres, fechas y c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hu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con nombre y fecha: corrige, recorta y autor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información de una persona identificada o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luye opiniones políticas y estado de salud; pide consentimiento 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línea y cuál es la vía correcta · Memoria: palabra de la casa y su conten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7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171700"/>
                <a:gridCol w="5943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operación, manual o automatizada, sobre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dato no permita identificar a la persona ti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r sin tratar, sólo para determinar responsabi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T3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 datos empleados, fuentes, resultado y revisión hu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Memoria: palabra de la casa y su contenid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c11-r01-oa01"/>
              </a:rPr>
              <a:t><![CDATA[Abrir el juego en el O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cotejo y revisión humana?]]></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tejo compara la salida contra el documento fuente, elemento por elemento. La revisión humana decide: corrige, recorta, fija qué se afirma y autoriza o niega la difusión. Se registran como dos momentos.]]></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asistente no puede ser quien verifique?]]></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tiene acceso a tu fuente: produce texto plausible. Puede señalar dónde está un pasaje dentro de un documento que le das, pero confirmar algo exige volver al documento o a la fuente oficial.]]></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s dato personal un teléfono sin nombre?]]></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serlo. La definición abarca cualquier información de una persona identificada o identificable, y la identidad puede determinarse de forma indirecta, por ejemplo cruzando el número con una lista o con un chat.]]></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lista de simpatizantes es material delicado?]]></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revela opiniones políticas, que la ley federal enumera entre los datos personales sensibles, y su tratamiento pide consentimiento expreso y por escrito.]]></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las sanciones se imponen «sin perjuicio de la responsabilidad civil o penal que resulte»?]]></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vía administrativa no agota las demás: pueden acumularse. Es el cierre del artículo 61 de la ley federal de la materia.]]></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usa el camino A del dato?]]></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tarea puede resolverse sin exponer identidad: lo hace una persona del equipo con el archivo local, o se trabaja sobre texto ya reducido. Es el camino lento, y por eso el más defendible.]]></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lumna de la bitácora delata un flujo sin método?]]></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la línea y cuál es la vía correcta · Tarjetas de repaso: flujo, dato y decisión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inta. Si dice «el equipo», «la oficina» o el nombre del programa, no hubo revisión humana identificada; y sin ella el material no debía salir.]]></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verificacion]]></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borrador]]></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at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usopersonal]]></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par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deleg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amin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fluj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salida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ccesible]]></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Sabes dividir forma y juicio, ubicas el dato personal antes de escribirlo en un cuadro y trazas el flujo hasta la firma de una persona. Siguiente paso: arma tu producto con una tarea real de esta semana y llévalo a la reunión de coordinació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7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 matriz de qué se delega y qué no, la tabla de calificación de datos y el flujo de seis pasos. Los fallos más comunes: tratar el cotejo como lectura de estilo y dejar la columna de revisión humana sin nombre propio.]]></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en cualquier tarea de apoyo, la parte de forma que se acelera y la parte de juicio que no se delega, y lo explicas con dos ejemplos del equip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ncias las seis tareas con su falla típica y la revisión mínima correspondiente, sin consultar la tabl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un material como dato personal, dato sensible, dato disociado o dato de fuente pública, con las definiciones de la ley federal, y dices qué se activa en cada caso.]]></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s el flujo de seis pasos con el cotejo y la revisión humana separados, y sabes en qué paso se cayó un resumen defectuos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 bitácora T31 de modo que otra persona reconstruya la tarea, incluida la columna de datos empleados y el nombre de quien revisó.]]></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ienes una tarea cuando toca un derecho de otra persona o exige decisión con efectos sobre personas, y la escalas con la hoja en la mano.]]></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s la versión accesible de un material como trabajo de revisión, no como salida automática, y explicas por qué la segunda no lo es.]]></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verificó y hasta dónde llega. Ámbito: Estados Unidos Mexicanos, orden federal. Textos citados en la compilación oficial de la Cámara de Diputados del Congreso General, consultada el 24 de octubre de 2026. Revisión editorial de esta lección: 24-10-2026. El material no fue revisado ni dictaminado por una persona abogada ni por una especialista en protección de datos: no sustituye un dictamen profesional ni habilita para ejercer esas profesione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0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ciones de dato personal, dato personal sensible (con las opiniones políticas entre los ejemplos), tratamiento, transferencia, titular, responsable, disociación y bloque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Federal de Protección de Datos Personales en Posesión de los Particulares, artículo 2, fracciones V, VI, IX, XIV, XVI, XVIII, XIX y XX; compilación oficial: «Nueva Ley publicada en el Diario Oficial de la Federación el 20 de marzo de 2025», última reforma publicada DOF 14-11-2025]]></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0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ciones tomadas del texto vigente, con enumeración abreviada; no resuelven un caso concreto ni sustituyen el análisis de una base de datos real]]></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cepción de recolección y almacenamiento para uso exclusivamente personal, sin fines de divulgación o utilización comerci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 1, fracción II]]></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explica por qué la lista de campaña no entra ahí; no declara qué material de tu equipo sí entra]]></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nalidad distinta exige nuevo consentimiento; proporcionalidad y límite del tratamiento de datos sensible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s 11 y 12]]></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s de principio; su aplicación a un tratamiento concreto se consulta con persona especialista]]></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viso de privacidad debe respetarse por el responsable o por terceros con los que guarde alguna relación jurídic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 13; contenido del aviso, artículo 15]]></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no califica a un proveedor específico de servicios de IA]]></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entimiento expreso y por escrito para datos sensibles; confidencialidad de quien interviene en el tratamiento; deber de informar vulneraciones de seguridad]]></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s 8, 20 y 19]]></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cita los deberes; no fija plazos ni formatos de cumplimiento]]></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sanciones del capítulo de infracciones se imponen sin perjuicio de la responsabilidad civil o penal que resulte; existen delitos en materia de tratamiento indebido y las penas se duplican para datos sensibles]]></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s 61, 62, 63 y 64]]></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del cierre del artículo 61; la lección no detalla montos ni tipos penale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0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 a la protección de datos personales, en los términos que fije la ley, con excepciones por seguridad nacional, orden público, salud pública o derechos de tercero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de los Estados Unidos Mexicanos, artículo 16, párrafo relativo a datos personales, en la compilación oficial vigente (última reforma publicada DOF 07-10-2026)]]></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0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árrafo remite a la ley: esta lección no interpreta ese derecho en un caso concreto]]></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xpresión «inteligencia artificial» no aparece en los dos textos que esta lección us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úsqueda en la compilación oficial vigente de la Constitución y de la ley federal de datos personales consultada el 24-10-2026]]></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firmación acotada a esos dos documentos; la lección no afirma si existe otra norma o proyecto vigente o pendiente]]></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idad de la materia citada en la propia ley como «Secretaría», definida como Secretaría Anticorrupción y Buen Gobiern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 2, fracción XV]]></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de la versión vigente consultada; conviene revalidarlo antes de un trámite]]></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nicipio, personas, documentos, cifras y fechas de los ejempl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material inventado para el ejercicio y así etiquetado en cada bloqu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dáctico, sin valor normativo]]></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LFPDPPP.pdf"/>
              </a:rPr>
              <a:t><![CDATA[Compilación oficial vigente de la Ley Federal de Protección de Datos Personales en Posesión de los Particulares (Cámara de Diputados)]]></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el artículo 2 y busca las fracciones V y VI: dato personal y dato personal sensible. Compara la fecha de la nota de publicación y la de la última reforma: es la versión con la que está escrita esta lección.]]></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pdf/CPEUM.pdf"/>
              </a:rPr>
              <a:t><![CDATA[Compilación oficial vigente de la Constitución Política de los Estados Unidos Mexicanos (Cámara de Diputados)]]></a:t>
            </a:r>
          </a:p>
        </p:txBody>
      </p:sp>
      <p:sp>
        <p:nvSpPr>
          <p:cNvPr id="10" name=""/>
          <p:cNvSpPr txBox="1"/>
          <p:nvPr/>
        </p:nvSpPr>
        <p:spPr>
          <a:xfrm>
            <a:off x="514350" y="34861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caliza el párrafo de datos personales del artículo 16 y observa cómo termina: remite a la ley para los términos y para las excepciones. Ese cierre es el que da trabajo práctico a los equipo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publicación de leyes, decretos y sus reformas]]></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quí se busca la fecha de publicación de un decreto y su contenido original. La lección no fija plazos ni montos: esos datos se verifican en el texto vigente el día del uso.]]></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inegi.org.mx/programas/ticuht/"/>
              </a:rPr>
              <a:t><![CDATA[INEGI: estadística sobre uso de tecnologías de la información y comunicación en los hogares]]></a:t>
            </a:r>
          </a:p>
        </p:txBody>
      </p:sp>
      <p:sp>
        <p:nvSpPr>
          <p:cNvPr id="10" name=""/>
          <p:cNvSpPr txBox="1"/>
          <p:nvPr/>
        </p:nvSpPr>
        <p:spPr>
          <a:xfrm>
            <a:off x="514350" y="34861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decidir formatos, revisa qué datos de conectividad ofrece por entidad y por tamaño de localidad. La lección no cita cifras: el número se toma del programa, con su año.]]></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sta lección cerró con un producto: un flujo documentado con revisión humana y su bitácora T31. Llévalo a la reunión de coordinación de tu equipo, úsalo una semana con tareas reales y trae dos preguntas: en qué tarea el punto de revisión humana se te hizo burocracia y en cuál te salvó de publicar algo falso.]]></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esta lección sigue la unidad C12 del plan, «Participación accesible»: barreras físicas y de comunicación, subtítulos, lectura fácil, lenguas y mecanismos de consulta, con la herramienta de checklist de accesibilidad. El puente es directo: aquí aprendiste que la salida automática no es una versión accesible; ahí se trabaja qué hace falta para que la actividad lo sea.]]></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11-r01-oa01"/>
              </a:rPr>
              <a:t><![CDATA[IA para tareas de apoyo: el flujo documentado con revisión hu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tu duda quedó del lado del dato, dos rutas cercanas lo sostiene: la unidad C09 de seguridad digital —cuentas, permisos, respaldos y protocolo de incidente, que es lo que pasa cuando el camino del dato se eligió mal— y la unidad C04 de información y discurso público, donde se arma la ficha informativa verificable con fuente, fecha y alcance. Antes de usar cualquier material generado por IA en un escrito ante una autoridad o en una respuesta a un requerimiento, detente y escala: esa parte del trabajo no se deleg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2026-10-25T10:56:05Z</dcterms:created>
  <dcterms:modified xsi:type="dcterms:W3CDTF">2026-10-25T10:56:05Z</dcterms:modified>
  <dc:title>IA para tareas de apoyo: el flujo documentado con revisión humana</dc:title>
  <dc:description>Presentación editable del OA «IA para tareas de apoyo: el flujo documentado con revisión humana». Enlace: https://politica.lumbre.lat/object/pol-c11-r01-oa01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