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Override PartName="/ppt/slides/slide159.xml" ContentType="application/vnd.openxmlformats-officedocument.presentationml.slide+xml"/>
  <Override PartName="/ppt/slides/slide160.xml" ContentType="application/vnd.openxmlformats-officedocument.presentationml.slide+xml"/>
  <Override PartName="/ppt/notesSlides/notesSlide160.xml" ContentType="application/vnd.openxmlformats-officedocument.presentationml.notesSlide+xml"/>
  <Override PartName="/ppt/slides/slide161.xml" ContentType="application/vnd.openxmlformats-officedocument.presentationml.slide+xml"/>
  <Override PartName="/ppt/notesSlides/notesSlide161.xml" ContentType="application/vnd.openxmlformats-officedocument.presentationml.notesSlide+xml"/>
  <Override PartName="/ppt/slides/slide162.xml" ContentType="application/vnd.openxmlformats-officedocument.presentationml.slide+xml"/>
  <Override PartName="/ppt/notesSlides/notesSlide1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slide" Target="slides/slide158.xml"/>
  <Relationship Id="rId161" Type="http://schemas.openxmlformats.org/officeDocument/2006/relationships/slide" Target="slides/slide159.xml"/>
  <Relationship Id="rId162" Type="http://schemas.openxmlformats.org/officeDocument/2006/relationships/slide" Target="slides/slide160.xml"/>
  <Relationship Id="rId163" Type="http://schemas.openxmlformats.org/officeDocument/2006/relationships/slide" Target="slides/slide161.xml"/>
  <Relationship Id="rId164" Type="http://schemas.openxmlformats.org/officeDocument/2006/relationships/slide" Target="slides/slide162.xml"/>
  <Relationship Id="rId165" Type="http://schemas.openxmlformats.org/officeDocument/2006/relationships/presProps" Target="presProps.xml"/>
  <Relationship Id="rId166" Type="http://schemas.openxmlformats.org/officeDocument/2006/relationships/viewProps" Target="viewProps.xml"/>
  <Relationship Id="rId16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glas que se parecen a una norma jurídica, pero no lo son»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glas que se parecen a una norma jurídica, pero no lo son»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glas que se parecen a una norma jurídica, pero no lo son»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glas que se parecen a una norma jurídica, pero no lo son»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glas que se parecen a una norma jurídica, pero no lo son»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ahí se empieza a confundir todo»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1-r01-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ahí se empieza a confundir todo» (2 de 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ahí se empieza a confundir todo» (3 de 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ahí se empieza a confundir todo» (4 de 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ahí se empieza a confundir todo» (5 de 5).]]></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reglas que se parecen: nueve familias y cómo se reconocen» (2 de 1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reglas que se parecen: nueve familias y cómo se reconocen» (3 de 1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reglas que se parecen: nueve familias y cómo se reconocen» (4 de 1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reglas que se parecen: nueve familias y cómo se reconocen» (5 de 1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reglas que se parecen: nueve familias y cómo se reconocen» (6 de 1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reglas que se parecen: nueve familias y cómo se reconocen» (7 de 1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reglas que se parecen: nueve familias y cómo se reconocen» (8 de 1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reglas que se parecen: nueve familias y cómo se reconocen» (9 de 1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reglas que se parecen: nueve familias y cómo se reconocen» (10 de 1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reglas que se parecen: nueve familias y cómo se reconocen» (11 de 1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reglas que se parecen: nueve familias y cómo se reconocen» (12 de 1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reglas que se parecen: nueve familias y cómo se reconocen» (13 de 1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todo ficticio): «lo acordamos en la mesa», en San Rafael de la S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1. Los hechos, sin ado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n Rafael de la Sierra es un municipio inventado para el ejercicio. El director de campaña de una candidata a la presidencia municipal queda con el presidente de una asociación de vecinos: el comité de obra arrancará el enlosetado de tres calles el lunes siguiente y la candidata irá al banderazo. No se levanta acta, no se firma nada, no se acuerda presupuesto. Hay tres personas presentes y una fotografía tomada con un celular. Todo lo que sigue es dat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todo ficticio): «lo acordamos en la mesa», en San Rafael de la S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2. Pregunta 1: ¿quién puede exig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úntalo en frío: ¿quién, con facultad, puede obligar al presidente del comité a arrancar la obra a partir de esa conversación? Ninguna autoridad deriva su facultad de una plática de banqueta. El comité puede exigirle a su propio presidente por sus reglas internas (reglamento del comité, asamblea), y eso es otra cosa: una regla de organización, no un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todo ficticio): «lo acordamos en la mesa», en San Rafael de la S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3. Pregunta 2: ¿por qué 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ay vía. Un procedimiento exige quién inicia, quién prueba, quién resuelve y qué pasa si alguien no acepta. Aquí no hay ninguno de los cuatro. Lo que hay es renegociación, presión vecinal y, en su caso, publicar el incumplimiento. Esa es la señal más clara de que el asunto no estaba en el terreno juríd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todo ficticio): «lo acordamos en la mesa», en San Rafael de la S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4. Pregunta 3: ¿qué consecuencia está ta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inguna. Nadie escribió antes qué pasaría si el arranque no ocurre. El costo real existe y es serio —desgaste con los vecinos, desconfianza hacia la candidata, daño al dirigente— pero no está tasado: no tiene cifra, no tiene catálogo y no tiene autoridad que lo impon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todo ficticio): «lo acordamos en la mesa», en San Rafael de la S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5. Pregunta 4: ¿con qué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lunes». Sin constancia de qué se dijo, sin soporte escrito, sin forma de computar días ni de probar un vencimiento. Mañana será la palabra del director contra la palabra del presidente del comité. Un plazo que no se puede probar no es plazo jurídico: es expec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todo ficticio): «lo acordamos en la mesa», en San Rafael de la S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6. Dictamen de cl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binación de dos cosas: regla de trato y organización vecinal (lo que el comité le puede pedir a su propio presidente, por sus propias reglas) más compromiso público político (lo que los vecinos le van a cobrar a la candidata). Norma jurídica: ninguna de la conversación. Y esa respuesta no la desvalúa: le dice a tu equipo dónde no debe apoyar un arg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todo ficticio): «lo acordamos en la mesa», en San Rafael de la S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7. Lo que sí estaba en el terreno jurídico, en otro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obra pública de ese municipio se decide con sus propios documentos: presupuesto, reglas de operación, programa de obra, licitación o adjudicación y contrato correspondiente. Esos sí crean obligaciones y plazos exigibles. Si la obra estaba ya programada, el compromiso de la mesa era redundante; si no lo estaba, el compromiso era de una persona que no puede disponer de recursos públicos. Verificar cuál de los dos casos viviste es lo que convierte una queja en un planteamiento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todo ficticio): «lo acordamos en la mesa», en San Rafael de la S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8. Qué se hace con esto, el miércoles por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imero, documentar sin inventar: correo a los tres presentes con lo que se entendió que quedó acordado, y guardar el acuse. Segundo, si quieres constancia de una respuesta institucional, formular por escrito una petición respetuosa y pacífica: los servidores públicos deben respetar el ejercicio del derecho de petición cuando se formula por escrito (artículo 8 constitucional) y están obligados a responder. Tercero, convertir el compromiso en algo verificable: minuta (figura siguiente) y, si hace falta que tenga fuerza jurídica, que quien tenga facultad para obligar a la organización lo revise con asesoría. Cuarto, no prometer a los vecinos una vía que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una regla de trato y un compromiso político, con consecuencia reputacional; si la obra existe en un programa municipal, lo jurídico está en ese otro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estigos prueban que la conversación ocurrió, no que alguien quedó obligado jurídicamente. Falta lo que hace exigible una regla: fuente, autoridad con facultad, consecuencia tasada y plazo computable. Tampoco es contrato: no hubo consentimiento sobre un objeto y un precio que se deban las partes. Y es falso que no sirva de nada: tiene costo reputacional y puede reconducirse por documentos que sí existen (reglas del comité, programa de obra, petición escrita a la aut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de las cuatro preguntas de esta lección. Como anclaje verificado: artículo 16, primer párrafo, de la Constitución Política (acto de autoridad requiere mandamiento escrito de autoridad competente que fonde y motive) y artículo 8 (derecho de petición por escrito). Lo que no está en ningún documento no se cita aquí como n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1-oa0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1-r01-oa0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vías, tres consecuencias: ante quién se hace valer cada regla» (2 de 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vías, tres consecuencias: ante quién se hace valer cada regla» (3 de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vías, tres consecuencias: ante quién se hace valer cada regla» (4 de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irmar no alcanza: la firma le da existencia al documento, no facultad para obligar a un tercero. Los actos de molestia exigen mandamiento escrito de autoridad competente que fonde y motive la causa legal del procedimiento (artículo 16 constitucional). Una circular que ordena el trabajo interno de la oficina obliga al personal destinatario; si alguien quiere usarla para negarte un derecho, la pregunta útil es qué norma de rango legal sustenta ese requisito y dónde está publicada. Criterio general honesto: hay lineamientos que sí producen efectos frente a terceros cuando la ley los autoriza y se publicaron; por eso se verifica el documento concreto, no se aplica un preju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 16, primer párrafo, de la Constitución Política de los Estados Unidos Mexicanos (mandamiento escrito de autoridad competente que fonde y motive la causa legal del procedimiento). Ámbito: México, texto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1-oa0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te la vía civil o mercantil que el contrato y la ley aplicable prevean; el registro del gasto en la contabilidad de la campaña es un deber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ntrato nace entre dos particulares que se deben algo: convenio que produce y transfiere obligaciones y derechos (artículos 1792 y 1793 del Código Civil Federal para los asuntos del orden federal, y el código civil del estado que corresponda). Su incumplimiento se reclama con efecto patrimonial —cumplimiento, entrega, pago o reparación del daño— por la vía aplicable, y se enuncia como criterio general: los artículos concretos hay que verificarlos en el código vigente antes de citarlos. Que el gasto sea de campaña añade un deber de registro y comprobación ante la autoridad electoral, pero no convierte la deuda privada en asunto elect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ódigo Civil Federal, artículos 1792 y 1793. El efecto patrimonial del incumplimiento se formula como criterio general, sin número de artículo, porque la sede depende del código aplicable y hay que verificar los artículos vigentes antes de citarlos. Ámbito: orden común federal en México; cada entidad tiene su código civil, y hay que verificar el aplicable, la vía y el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1-oa0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y o reglamento publicado en el diario oficial o en la gaceta del estado o del municipio → Fuente citable: texto, fecha de publicación y ámbito. De aquí salen obligaciones exigibles a todos los alcanz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ta de asamblea de un comité, con nombres, orden del día y firma del presidente → Prueba de una regla interna: alcanza a quienes pertenecen a la organización y se reclama en sus propios órg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rato firmado por dos partes, con objeto, precio, plazo y lugar de entrega → Prueba de una obligación privada: su incumplimiento va a la vía civil, mercantil o laboral, según la r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rreo de una jefatura de oficina con instrucciones de trámite para el personal → Instrucción administrativa interna: ordena por dentro y no funda por sí sola un requisito frente a la ciudadan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otografía de una mesa con cuatro dirigentes y ninguna hoja sobre ella → Constancia de que hubo reunión: no prueba contenido, plazo, consecuencia ni quién quedó obli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de la lección: la naturaleza de la regla se lee del documento (fuente, alcance, vía, consecuencia, plazo), no del tono con que se anunció. Publicación y firma no son lo mismo; un acta interna tampoco es ley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1-oa0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3 de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texto vigente y la fecha de publicación de una ley electoral local → Diario Oficial o gaceta del gobi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bando de policía y gobierno de tu municipio y sus reformas → Diario Oficial o gaceta del gobi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vigencia de un reglamento federal: cuándo entró y si fue reformado → Diario Oficial o gaceta del gobi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os plazos del procedimiento disciplinario interno de un partido → Estatuto o reglamento interno de la organ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Qué conductas de la militancia están previstas como falta interna → Estatuto o reglamento interno de la organ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é entregables y qué pagos pactaste con el arrendador de la sede → Documento privado entre las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a fecha en que debió entregarse el mobiliario del cierre de campaña → Documento privado entre las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Si en tu distrito se espera que el candidato asista a la fiesta patronal → Uso, costumbre o consenso so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tipos de fuente y cuatro formas de verificarlas. Las primeras tres preguntas se responden en el órgano oficial de publicación; la cuarta y la quinta, en el estatuto; la sexta y la séptima, en el expediente del contrato; la octava, observando y preguntando a la com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1-oa0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3 de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xigirlo · vía · tasada ·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palabras son la rejilla. Exigible remite a alguien con facultad; vía remite a procedimiento; tasada remite a consecuencia escrita de antemano; plazo remite a un tiempo computable y demost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de clasificación de esta lección, construido sobre los rasgos de la norma jurídica vistos en la lección anterior (autoridad que exige, consecuencia tasada, procedimiento y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1-oa0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1-r01-oa0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árbol de decisión: tres preguntas en orden» (2 de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árbol de decisión: tres preguntas en orden» (3 de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ntrega que cierra la ruta: diez situaciones para clasificar» (2 de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so 1 (ficticio). Un dirigente vecinal te dice en la calle: «el lunes arrancamos el enlosetado y tú cortas el listón». Sin acta, sin firma, sin presupuesto. → Compromiso político sin documento: nadie con facultad lo exige, no hay vía, no hay consecuencia tasada ni plazo que se pueda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so 2 (ficticio). La asamblea municipal de tu partido fija que quien tenga cargo público aporte el tres por ciento de su sueldo al comité. Lo anunció el dirigente en una reunión. → Regla de la vida interna del partido: puede ser exigible adentro si está en el estatuto o en una resolución de órgano competente; verifica documento, órgano y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so 3 (ficticio). Firmaste con un proveedor el arrendamiento de mobiliario para el cierre: entregó la mitad y cobra el total. → Contrato entre particulares: vía civil o mercantil, con efecto patrimonial. El registro del gasto ante la autoridad electoral es otro deber, paralelo y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so 4 (ficticio). La tesorera dice que «hay que guardar los comprobantes cinco años porque lo dijo la autoridad», sin citar ley, órgano ni documento. → Norma jurídica presunta: huele a obligación con plazo y sanción, pero sin fuente identificada no la puedes ni cumplir bien ni def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so 5 (ficticio). El cabildo saliente aprobó «un acuerdo que obliga a la administración que entra» sobre el uso de un predio municipal. → Acto o acuerdo de autoridad: produce los efectos de su propio contenido, no crea una norma general. Una obligación general exigiría bando o reglamento con su procedimiento y pub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so 1: sin fuente, autoridad, consecuencia ni plazo, es regla de trato y compromiso público. Caso 2: estatuto y órganos internos, con posible revisión en el sistema de justicia electoral (Ley General de Partidos Políticos, artículos 39, 40, 43, 46 y 48; el acceso de los partidos y de la militancia a esa justicia electoral se enuncia sin número de artículo, porque no se verificó cuál es en la ley vigente). Caso 3: convenio que transfiere obligaciones (artículos 1792 y 1793 del Código Civil Federal). Caso 4: falta la fuente; la ley electoral aplicable fija plazos y sanciones, hay que verificarla. Caso 5: acto administrativo, no norma general; la jerarquía normativa (artículo 133 constitucional) exige que la obligación general venga del documento que correspo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1-oa0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2 de 4).]]></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3 de 4).]]></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4 de 4).]]></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aso 6 (ficticio). Correo de la jefatura de oficina: «a partir de hoy, los oficios salen sin firma del director». → Regla interna de una dep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aso 7 (ficticio). La asamblea vecinal decide que su comité rinda cuentas cada trimestre y te pide firmar el acuerdo. → Regla de una organización vec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aso 8 (ficticio). Pacto verbal con un líder religioso: ciertos temas no se mencionan en los mítines de la campaña. → Compromiso político o religioso sin exigibilidad jurí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so 9 (ficticio). La dirigencia nacional te pide entregar la presidencia del comité antes de que termine tu periodo. → Vida interna de un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aso 10 (ficticio). Te niegan un trámite «por el lineamiento 03»; el lineamiento no está publicado en ninguna gaceta. → Regla interna de una dep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so 6: instrucción administrativa interna; obliga al personal destinatario y no funda requisitos frente a terceros; si produce una molestia, se exige mandamiento escrito con fundamento (artículo 16 constitucional). Caso 7: regla interna de una asociación civil o de un comité vecinal; se reclama en la asamblea, salvo que una ley local reconozca al organismo y le dé efectos, cosa que hay que verificar. Caso 8: compromiso político y religioso sin vía jurídica; el Estado es laico (artículo 40 constitucional) y hay reglas electorales sobre ministros de culto y templos que se verifican en la ley aplicable. Caso 9: vida interna del partido; estatuto, plazos de periodo y órgano de justicia intrapartidaria (artículos 39, 43, 46 y 48 de la Ley General de Partidos Políticos), con revisión posterior en la justicia electoral. Caso 10: lineamiento interno frente a un particular; verificar base legal y pub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1-oa0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2 de 3).]]></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3 de 3).]]></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2 de 10»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3 de 10» (2 de 2).]]></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8 de la tabla, convertida en ficha para que el texto no se recorte.]]></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9 de la tabla, convertida en ficha para que el texto no se recorte.]]></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0 de la tabla, convertida en ficha para que el texto no se recorte.]]></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duele en la práctica: cuatro errores que cuestan» (2 de 3).]]></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duele en la práctica: cuatro errores que cuestan» (3 de 3).]]></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todo ficticio): el trámite negado «por el lineamiento 03», en Concepción del Va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1.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cepción del Valle es un municipio inventado. Una organización vecinal pide el permiso de uso de suelo para la feria anual. En ventanilla le dicen que ya no se pide la opinión del comité de comercio «porque lo quitó el lineamiento 03» y que ese lineamiento es interno, así que no se les puede entregar una copia. Dos meses después, otra organización recibe el requisito contrario. Todo lo que sigue es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todo ficticio): el trámite negado «por el lineamiento 03», en Concepción del Va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2. Primera trampa: la regla interna no es ley, pero tampoco es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lineamiento sí existe, sí obliga a los servidores públicos que lo aplican y puede ordenar el trámite. Lo que no puede hacer, sin más, es crear o suprimir requisitos frente a los administrados sin base en una norma publicada. Por eso hay que separar dos preguntas: ¿qué le ordena al funcionario? y ¿qué le puede exigir al ciudad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todo ficticio): el trámite negado «por el lineamiento 03», en Concepción del Va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3. ¿A quién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das las cuatro preguntas: dentro de la dependencia, la vía es la línea administrativa y la contraloría interna. Frente a un particular, el requisito tiene que poder citarse en una norma de rango legal o reglamentario con su fecha de publicación. Aquí nadie pudo citar el documento: es señal de que el obstáculo no tenía fuente ident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todo ficticio): el trámite negado «por el lineamiento 03», en Concepción del Va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4. Qué se puede pedir, con los pies en la t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imero, una petición por escrito, pacífica y respetuosa: los funcionarios y empleados públicos deben respetar el ejercicio del derecho de petición formulado por escrito (artículo 8 constitucional). Segundo, que la respuesta precise qué norma establece el requisito y en qué fecha se publicó. Tercero, guardar número de folio, fecha y nombre de quien atiende. Esto no es una táctica para ganar: es la forma de que alguien con facultad pueda revisa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todo ficticio): el trámite negado «por el lineamiento 03», en Concepción del Va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5. Si el acto te afecta, hay vía y hay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resolución de autoridad que te niega algo puede ser un acto de autoridad frente al que existen medios de defensa, y en su caso el amparo protege frente a normas generales, actos u omisiones de poderes públicos (artículo 1 de la Ley de Amparo). Pero ni la vía ni el plazo se adivinan: dependen de la materia, de la ley aplicable y de la autoridad que dictó el acto. Criterio general de esta lección: documenta hoy, verifica mañana la vía y no dejes correr el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todo ficticio): el trámite negado «por el lineamiento 03», en Concepción del Va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6. Cómo se documenta esto sin d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pediente mínimo: copia o foto del acuse, correo dirigido al responsable de ventanilla relatando qué se te dijo y con qué fecha, nota de los nombres y una sola carpeta donde vive todo. Cuatro páginas con fecha valen más que veinte conversaciones si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todo ficticio): el trámite negado «por el lineamiento 03», en Concepción del Va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7. Lo que NO se deb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sugiere aquí cómo evitar un requisito ni cómo simular una solicitud. Si el requisito existe en una norma publicada, se cumple o se impugna por la vía con fundamento; no se rodea. Y si el requisito no tiene fuente, la respuesta útil es pedirla por escrito, no montar un conflicto público antes de saber qué dice el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todo ficticio): el trámite negado «por el lineamiento 03», en Concepción del Va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8. Producto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hoja de dos columnas: a la izquierda, lo que te dijeron, con fecha; a la derecha, qué documento lo sustenta y dónde está publicado. Esa hoja es la ficha de consulta jurídica de la herramienta T03 de esta unidad: hechos, pregunta, documentos, urgencia y responsable. Sale en PDF o PowerPoint desde esta plataforma; el archivo editable en Word o Excel depende de un canal de descarga que aún no está deci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1-r01-oa02]]></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acto de autoridad se impugna por la vía y en el plazo que la ley prevé; un contrato incumplido se reclama ante el juez que correspo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instrucción interna con norma general: frente a un particular hace falta fundamento y, cuando la regla es de observancia general, publicación. La cuarta cambia de puerta: un contrato entre particulares se reclama ante la jurisdicción civil, mercantil o laboral; el registro del gasto es otro deber. La sexta es la más peligrosa: no encontrar la fuente no prueba que no exista; obliga a verificar, a pedir el fundamento por escrito y a no destruir documentos mientras tanto. Las tres restantes son sostenibles con matices: el acto de autoridad tiene vía y plazo propios; la vida interna de los partidos tiene justicia intrapartidaria y puede llegar al sistema de justicia electoral; y la regla social tiene costo aunque no tenga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 16 constitucional (mandamiento escrito de autoridad competente que fonde y motive); artículos 1792 y 1793 del Código Civil Federal para la vía privada, con el efecto patrimonial del incumplimiento formulado como criterio general sin número de artículo; artículos 39, 43, 46 y 48 de la Ley General de Partidos Políticos para la vida interna, con el acceso a la justicia electoral enunciado sin número de artículo; artículo 1 de la Ley de Amparo sobre actos de poderes públ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1-oa02]]></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tres situaciones reales de tu semana —una que creías jurídica y no lo era, una que creías de mera cortesía y sí tenía exigibilidad, y una cuya clase de regla no puedes determinar— y arma una ficha por cada una con cinco renglones: qué ocurrió, qué documento existe (o cuáles no), quién podría exigir, por qué vía y qué te falta verificar. Cierra con una línea: qué harías mañana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duele en la práctica: cuatro errores que cuestan · Memoria: término y exig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duele en la práctica: cuatro errores que cuestan · Memoria: término y exig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Dónde duele en la práctica: cuatro errores que cuestan · Memoria: término y exig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preguntas para clasificar una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ién puede exigirla, por qué vía, qué consecuencia está tasada y con qué plazo. Si dos respuestas quedan vagas, no es una norma jurí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proveedor no entrega lo pactado. ¿Ante quién 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 la vía civil, mercantil o laboral según la relación. Ante la autoridad electoral no se decide pagar una factura; el gasto sí debe registrarse en la contabilidad de la ca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acuerdo de partido es lo mismo que un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uede obligar dentro de la organización según su estatuto y resoluciones, y puede revisarse en el sistema de justicia electoral; no obliga a un tercero como lo haría un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falta para que un requisito se sostenga frente a un ciudad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una norma de rango legal o reglamentario lo establezca, que se pueda citar y que esté publicado. Verifica el documento concreto antes 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una consecuencia esté «ta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regla la describe de antemano: multa, amonestación, suspensión, inhabilitación, reparación, pena. Si la inventas tú ese día, no era una n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pacto firmado ya es una norma jurí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iempre. La firma prueba el acuerdo; la naturaleza la da la fuente y la vía. Un acuerdo entre partidos puede ser política y jurídicamente relevante y aun así no ser ley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minuta y qué n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el documento de cinco renglones que deja constancia del pacto. No es un contrato ni una ley: convertirlo en algo exigible corresponde a quien tiene facultad y se revisa con ases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cuando no encuentras la fuente de una regla que te quieren exi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edir el fundamento por escrito, guardar acuses con fecha y verificar en el órgano oficial de publicación. Ausencia de fuente localizada no es prueba de inex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8.]]></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cierre de la ruta J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2]]></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cierre de la ruta J01» (2 de 3).]]></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cierre de la ruta J01» (3 de 3).]]></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6 de 11» (2 de 2).]]></a:t>
            </a:r>
          </a:p>
        </p:txBody>
      </p:sp>
    </p:spTree>
  </p:cSld>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7 de 11» (2 de 2).]]></a:t>
            </a:r>
          </a:p>
        </p:txBody>
      </p:sp>
    </p:spTree>
  </p:cSld>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8 de la tabla, convertida en ficha para que el texto no se recorte.]]></a:t>
            </a:r>
          </a:p>
        </p:txBody>
      </p:sp>
    </p:spTree>
  </p:cSld>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9 de la tabla, convertida en ficha para que el texto no se recorte.]]></a:t>
            </a:r>
          </a:p>
        </p:txBody>
      </p:sp>
    </p:spTree>
  </p:cSld>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9 de 11» (2 de 2).]]></a:t>
            </a:r>
          </a:p>
        </p:txBody>
      </p:sp>
    </p:spTree>
  </p:cSld>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0 de la tabla, convertida en ficha para que el texto no se recorte.]]></a:t>
            </a:r>
          </a:p>
        </p:txBody>
      </p:sp>
    </p:spTree>
  </p:cSld>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1 de la tabla, convertida en ficha para que el texto no se recorte.]]></a:t>
            </a:r>
          </a:p>
        </p:txBody>
      </p:sp>
    </p:spTree>
  </p:cSld>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2 de 4).]]></a:t>
            </a:r>
          </a:p>
        </p:txBody>
      </p:sp>
    </p:spTree>
  </p:cSld>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3 de 4).]]></a:t>
            </a:r>
          </a:p>
        </p:txBody>
      </p:sp>
    </p:spTree>
  </p:cSld>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6303" r:id="rId1"/>
    <p:sldLayoutId id="2481856304" r:id="rId2"/>
    <p:sldLayoutId id="2481856305" r:id="rId3"/>
    <p:sldLayoutId id="248185630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a5e8172853cff6dbd334aaf279eb3f70f7879b13b69a2c91.jpg"/>
  <Relationship Id="rId3" Type="http://schemas.openxmlformats.org/officeDocument/2006/relationships/hyperlink" Target="https://politica.lumbre.lat/object/pol-j01-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hyperlink" Target="https://politica.lumbre.lat/object/pol-j01-r01-oa02" TargetMode="External"/>
  <Relationship Id="rId4" Type="http://schemas.openxmlformats.org/officeDocument/2006/relationships/hyperlink" Target="https://politica.lumbre.lat/object/pol-j01-r01-oa02"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hyperlink" Target="https://politica.lumbre.lat/object/pol-j01-r01-oa02" TargetMode="External"/>
  <Relationship Id="rId4" Type="http://schemas.openxmlformats.org/officeDocument/2006/relationships/hyperlink" Target="https://politica.lumbre.lat/object/pol-j01-r01-oa02" TargetMode="External"/>
  <Relationship Id="rId5"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hyperlink" Target="https://politica.lumbre.lat/object/pol-j01-r01-oa02" TargetMode="External"/>
  <Relationship Id="rId4" Type="http://schemas.openxmlformats.org/officeDocument/2006/relationships/hyperlink" Target="https://politica.lumbre.lat/object/pol-j01-r01-oa02" TargetMode="External"/>
  <Relationship Id="rId5"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hyperlink" Target="https://politica.lumbre.lat/object/pol-j01-r01-oa02" TargetMode="External"/>
  <Relationship Id="rId4" Type="http://schemas.openxmlformats.org/officeDocument/2006/relationships/hyperlink" Target="https://politica.lumbre.lat/object/pol-j01-r01-oa02" TargetMode="External"/>
  <Relationship Id="rId5"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hyperlink" Target="https://politica.lumbre.lat/object/pol-j01-r01-oa02" TargetMode="External"/>
  <Relationship Id="rId4"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47.xml"/>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48.xml"/>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49.xml"/>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50.xml"/>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51.xml"/>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52.xml"/>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53.xml"/>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54.xml"/>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55.xml"/>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56.xml"/>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57.xml"/>
</Relationships>

</file>

<file path=ppt/slides/_rels/slide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58.xml"/>
</Relationships>

</file>

<file path=ppt/slides/_rels/slide1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hyperlink" Target="https://www.dof.gob.mx/" TargetMode="External"/>
  <Relationship Id="rId4" Type="http://schemas.openxmlformats.org/officeDocument/2006/relationships/hyperlink" Target="https://www.diputados.gob.mx/LeyesBiblio/index.htm" TargetMode="External"/>
  <Relationship Id="rId5" Type="http://schemas.openxmlformats.org/officeDocument/2006/relationships/hyperlink" Target="https://www.diputados.gob.mx/LeyesBiblio/pdf/CCF.pdf" TargetMode="External"/>
</Relationships>

</file>

<file path=ppt/slides/_rels/slide1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60.xml"/>
</Relationships>

</file>

<file path=ppt/slides/_rels/slide1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61.xml"/>
</Relationships>

</file>

<file path=ppt/slides/_rels/slide1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2" TargetMode="External"/>
  <Relationship Id="rId3" Type="http://schemas.openxmlformats.org/officeDocument/2006/relationships/notesSlide" Target="../notesSlides/notesSlide16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g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ec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r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jurídic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j01-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reglas que se parecen a una norma jurídica —regla de trato, moral, religiosa, instrucción de partido, acuerdo político, reglamento interno, circular, lineamiento y contrato entre particulares— y elegir la vía correcta para hacer valer cada una, respondiendo ante quién, por qué procedimiento, con qué consecuencia tasada y con qué plaz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 la ruta J01 (Derecho desde cero) y cierre de la unidad. La primera enseñó a reconocer una norma jurídica, sus tres piezas y su lugar en la pirámide. Aquí se clasifica: nueve familias que se le parecen y el criterio para no confundirlas al actuar. Incluye glosario de diez términos, cuatro figuras, dos casos resueltos con datos ficticios, nueve actividades evaluadas y la entrega final: diez situaciones de campaña y cargo público para clasificar con su respuesta razonad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62]]></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xigibilidad · clasificar reglas · contrato entre particulares · lineamiento interno · acuerdo político · acto de autoridad · vida interna del partido · glosario aplica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las que se parecen a una norma jurídica, pero no lo so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tes, 21:40. Cierre de gira en una colonia popular. Un dirigente vecinal te toma del brazo: «queda acordado: el lunes arranca el enlosetado y tú cortas el listón». Asientes. Hay testigos, hay fotografía, hay clima de campaña. Tres semanas después el enlosetado no arranca, los vecinos te reclaman a ti, tu equipo dice que eso era compromiso del dirigente y alguien de otro partido afirma en redes que prometiste algo que no podías cumpli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las que se parecen a una norma jurídica, pero no lo so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e en esa historia está discutiendo de derecho. Todos están discutiendo qué clase de regla se rompió. Y «lo acordamos en la mesa» puede ser tres cosas muy distintas: una norma jurídica que alguien puede exigir por una vía con plazo y consecuencia tasada; una regla interna que obliga a quienes pertenecen a una organización; o un compromiso sin documento que solo se sostiene con lo que la gente piense de ti si lo incump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las que se parecen a una norma jurídica, pero no lo so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6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anterior de esta ruta te dio las tres piezas de una norma (hipótesis, disposición y sanción), su lugar en la pirámide y el método de ocho preguntas. Esta es la segunda y cierra la unidad J01: aquí se aprende a clasificar. Clasificar mal cuesta caro: se pelea por lo que no es exigible, se promete lo que no obliga y se firma lo que sí obliga sin saber ante quién se responde. En la práctica política, la mayoría de los conflictos que se llaman «de derecho» no son disputas sobre la norma: son disputas sobre qué clase de regla se tiene enfren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las que se parecen a una norma jurídica, pero no lo so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62]]></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jetivo observabl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lante de cualquier situación respondes cuatro cosas: quién la puede exigir, por qué vía, con qué consecuencia tasada y con qué plazo. Si dos de esas cuatro respuestas quedan vagas, no estás frente a una norma jurídica: estás frente a otra clase de regla y debes tratarla como lo que es. Decir eso en una reunión, con el documento enfrente y sin inventar artículos, es la habilidad que cierra esta unidad.]]></a:t>
            </a:r>
          </a:p>
        </p:txBody>
      </p:sp>
      <p:sp>
        <p:nvSpPr>
          <p:cNvPr id="11" name=""/>
          <p:cNvSpPr txBox="1"/>
          <p:nvPr/>
        </p:nvSpPr>
        <p:spPr>
          <a:xfrm>
            <a:off x="514350" y="3895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895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s a poder clasificar nueve familias de reglas y decir en voz alta a cuál pertenece una situación concreta, con la raz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las que se parecen a una norma jurídica, pero no lo so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6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s a poder distinguir un acto de autoridad de una relación entre dos particulares, y saber que no son la misma puert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vas a saber qué ley aplica a tu caso: eso depende de tu estado, tu municipio y la materia, y se verifica con el texto vigente.]]></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vas a aprender a redactar un contrato ni un convenio: aprenderás a reconocer qué estás firmando y ante quién respond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las que se parecen a una norma jurídica, pero no lo so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6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no sustituye una asesoría profesional ni es un dictamen. Cuando la clasificación es dudosa y hay dinero, plazos o sanciones de por medio, decide un especialista con los documentos enfrente.]]></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promete resultado: saber que un pacto no es exigible no te lo vuelve cumplible; te dice dónde no debes apoyar tu argumen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hí se empieza a confundir to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s discusiones de campaña no falta conocimiento de códigos: sobran palabras usadas en un sentido que no tienen. Se dice «eso es ilegal» cuando lo único que pasó es que alguien rompió un compromiso. Se dice «está en el reglamento» refiriéndose a un correo interno. Se dice «hay contrato» cuando hubo un acuerdo de palabra sin precio ni plaz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hí se empieza a confundir to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iez palabras de la tabla siguiente son el andamiaje de la lección. No las memorices como definiciones: úsalas para nombrar de dónde viene cada regla y hasta dónde alcanza. La diferencia entre «exigibilidad» y «cumplimiento» es exactamente la diferencia entre pelear con un juez a tu lado y pelear con la cara de tus vecin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hí se empieza a confundir t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6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aplicado de esta lección. Cada término se usa después en las actividades y en la entrega de los diez cas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62]]></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781175"/>
                <a:gridCol w="3086100"/>
                <a:gridCol w="3248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 públ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g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alguien con facultad puede obligarte a cumplir, por una vía prevista y con una consecuencia ta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el filtro de todo. Sin exigibilidad tienes un compromiso; con exigibilidad tienes un asunto juríd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origen de la regla: la Constitución, una ley, un reglamento, un estatuto, un contrato o un uso so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discutir, di de dónde sale la regla. Si no sabes la fuente, no sabes contra quién v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62]]></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781175"/>
                <a:gridCol w="3086100"/>
                <a:gridCol w="3248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 públ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o de auto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cisión que toma quien ejerce poder público sobre alguien: una resolución, una multa, una negativa, una or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nte a un acto de autoridad hay plazos y medios de defensa; frente a un incumplimiento privado,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62]]></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781175"/>
                <a:gridCol w="3086100"/>
                <a:gridCol w="3248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 públ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ación entre particul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personas que se deben algo sin que una mande sobre la otra: comprador y vendedor, arrendador y arrendatario, patrón y trabaj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queja por una factura impaga es civil, mercantil o laboral; no se resuelve ante la autoridad elect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62]]></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781175"/>
                <a:gridCol w="3086100"/>
                <a:gridCol w="3248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 públ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ne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osición con la que una autoridad ordena su propio funcionamiento o sus procedimientos inter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organizar el trámite por dentro, pero no crea por sí mismo obligaciones para quien no pertenece a la dependencia. Verifica su base leg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62]]></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781175"/>
                <a:gridCol w="3086100"/>
                <a:gridCol w="3248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 públ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rc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unicado interno de una dependencia u oficina que reparte instrucciones a su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liga a las personas destinatarias; no es ley y no hace exigible un requisito nuevo a la ciudadan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62]]></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781175"/>
                <a:gridCol w="3086100"/>
                <a:gridCol w="3248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 públ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gencia de voluntades sobre algo. Puede ser un convenio con efectos jurídicos o solo una promesa polí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egunta no es si hubo acuerdo, sino qué clase de acuerdo: ¿nacen obligaciones exigibles o solo compromi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62]]></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781175"/>
                <a:gridCol w="3086100"/>
                <a:gridCol w="3248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 públ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tu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que fija la organización, los derechos y las obligaciones internas de un partido polí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ey General de Partidos Políticos obliga a los partidos a tenerlo y a prever su propia justicia inter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mento int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s de funcionamiento de un órgano o comité: sesiones, quórum, uso de la palabra, turnos, comi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 incumplimiento se reclama dentro del órgano. Si afecta a terceros, hay que revisar qué norma lo sust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62]]></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781175"/>
                <a:gridCol w="3086100"/>
                <a:gridCol w="3248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 públ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nio que produce o transfiere obligaciones y derechos: así lo nombra el artículo 1793 del Código Civil Fed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ía privada: su incumplimiento se reclama ante juez civil, mercantil o laboral, no ante autoridad elect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hí se empieza a confundir t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isma situación, dos naturalezas. Cuatro preguntas con respuesta verificable definen si estás ante una norma jurídica o ante otra clase de regla; la columna derecha es la que casi nadie se toma la molestia de llenar.]]></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atro-preguntas.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hí se empieza a confundir tod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6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de clasificación no es moral ni estético: no se trata de si la regla es justa, razonable o antigua. Se trata de si tiene punta. Cuatro preguntas, en este orden:]]></a:t>
            </a:r>
          </a:p>
        </p:txBody>
      </p:sp>
      <p:sp>
        <p:nvSpPr>
          <p:cNvPr id="8" name=""/>
          <p:cNvSpPr txBox="1"/>
          <p:nvPr/>
        </p:nvSpPr>
        <p:spPr>
          <a:xfrm>
            <a:off x="514350" y="22860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22860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puede exigirlo? Si la respuesta es «una autoridad con facultad» (un órgano administrativo, un tribunal, un juez), vas hacia una norma jurídica. Si la respuesta es «el dirigente», «mi gente» o «el que se enoje», n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hí se empieza a confundir tod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6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vía? Una norma vive dentro de un procedimiento: quién inicia, quién prueba, quién resuelve, qué pasa si alguien no acepta. Una regla social no tiene procedimiento: se renegocia, se presiona o se hace público el incumplimiento.]]></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onsecuencia está tasada? Tasada quiere decir descrita de antemano en el documento: multa, amonestación, suspensión, inhabilitación, reparación, pena, daño. Si la consecuencia la inventas tú ese día, no estabas ante una nor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hí se empieza a confundir tod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6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qué plazo? Las normas tienen plazos y modo de computarlos; los plazos se pueden vencer y eso se puede probar. Los acuerdos de mesa tienen «el lunes», que no significa lo mismo para dos person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hí se empieza a confundir tod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ecisión honesta: este criterio es una herramienta de clasificación, no un catálogo cerrado. Hay reglas que combinan naturalezas —un convenio entre partidos o entre niveles de gobierno puede ser jurídico y político al mismo tiempo— y hay organizaciones cuya norma interna sí puede revisarse por una vía pública. Por eso cada caso se decide con el documento enfrente y, cuando hay dudas, con asesorí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hí se empieza a confundir tod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62]]></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 de clase: exigir como si, cuando no hay ví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año más común no es equivocarse de artículo: es equivocarse de puerta. Se lleva un contrato de arrendamiento ante la autoridad electoral, se reclama un acuerdo de mesa como si fuera una obligación legal, se cita un lineamiento interno para negarle un trámite a un ciudadano. Cada una de esas confusiones consume un plazo, gasta credibilidad y deja intacto el problema real. Antes de exigir, clasifica; después busca la ví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reglas que se parecen: nueve familias y cómo se reconocen · 1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6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familias no nacen de un documento que alguien pueda invocar ante una autoridad.]]></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de cortesía o de trato. «Saludar de mano al dirigente», «no preguntar por la preferencia de alguien en un cuestionario de puerta», «ceder el micrófono al invitado mayor». Su incumplimiento produce rechazo social, no procedimiento. Son valiosísimas en política y exactamente inexigib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reglas que se parecen: nueve familias y cómo se reconocen · 2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moral. Juicios propios sobre lo que está bien y lo que está mal, formados fuera del derecho. Coinciden muchas veces con la norma y otras tantas no. Su fuerza es interna: no hay autoridad externa que la aplique ni consecuencia tasada. Confundirla con derecho produce dos vicios: prometer que «la ley manda lo que mi conciencia manda» y negar la obligación cuando «mi conciencia no la acep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reglas que se parecen: nueve familias y cómo se reconocen · 3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6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religiosa. Vale para quien profesa esa fe y para la comunidad que la sostiene. No es fuente de obligación civil para nadie más. Conviene tener presente que el Estado mexicano es laico: el artículo 40 de la Constitución define al país como República representativa, democrática, laica y federal.]]></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acto con un líder religioso sobre qué temas se mencionan o no en campaña es compromiso político y reputación: no es norma, y si se rompe, no hay expediente donde reclamarl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reglas que se parecen: nueve familias y cómo se reconocen · 4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6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ateria electoral hay reglas específicas sobre la actuación de ministros de culto y el uso de templos; no se citan aquí de memoria: verifica la legislación electoral aplicable antes de afirmar lo que prohíben.]]></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s tres familias nacen de un documento, pero de un documento que alcanza a quien pertenece a una organización, no a todo el mundo.]]></a:t>
            </a:r>
          </a:p>
        </p:txBody>
      </p:sp>
      <p:sp>
        <p:nvSpPr>
          <p:cNvPr id="9" name=""/>
          <p:cNvSpPr txBox="1"/>
          <p:nvPr/>
        </p:nvSpPr>
        <p:spPr>
          <a:xfrm>
            <a:off x="514350" y="3676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trucción de partido. Su fuente es el estatuto y los reglamentos intern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reglas que se parecen: nueve familias y cómo se reconocen · 5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6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declara que su objeto incluye la organización y el funcionamiento de los órganos internos y los mecanismos de justicia intrapartidaria (Ley General de Partidos Políticos, artículo 1, inciso g); obliga a que los estatutos prevean las normas, los plazos y los procedimientos de justicia intrapartidaria (artículo 39); regula las categorías de la militancia y sus derechos (artículo 40); exige un órgano de decisión colegiada, independiente e imparcial para impartir esa justicia (artículo 43, inciso e), y procedimientos con mecanismos alternativos 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reglas que se parecen: nueve familias y cómo se reconocen · 6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6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lución de controversias en una sola instancia (artículos 46 y 48).]]></a:t>
            </a:r>
          </a:p>
        </p:txBody>
      </p:sp>
      <p:sp>
        <p:nvSpPr>
          <p:cNvPr id="8" name=""/>
          <p:cNvSpPr txBox="1"/>
          <p:nvPr/>
        </p:nvSpPr>
        <p:spPr>
          <a:xfrm>
            <a:off x="514350" y="187642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para esas disputas hay vías propias: la ley general de la materia reserva a los militantes y a los partidos medios de defensa dentro del sistema de justicia electoral. La idea se enuncia sin número de artículo porque no se verificó cuál es; hay que comprobar los artículos vigentes antes de citarlos. Traducción práctica: una regla de partido puede ser exigible dentro del partido y revisable después por la vía electoral, pero no es una ley general ni obliga a un tercer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reglas que se parecen: nueve familias y cómo se reconocen · 7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uerdo político. Entre partidos, entre corrientes, entre un candidato y una asociación vecinal. Puede estar firmado y aun así no ser una norma jurídica: un documento no vuelve legal un pacto; lo que lo vuelve exigible es que la ley le dé consecuencias y que una autoridad las haga cumplir. El Pacto de Puntofijo (Venezuela, 1958) es el ejemplo histórico limpio: acuerdo firmado por tres partidos, con años de efecto político, y sin naturaleza de le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reglas que se parecen: nueve familias y cómo se reconocen · 8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6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interno de un órgano o comité, circular y lineamiento de una dependencia. Reglas de juego y de trabajo: sesiones, quórum, formatos, flujo de un trámite. Obligan adentro. Frente a un particular, una instrucción interna no basta para imponer un requisito o negar un derecho: los actos de molestia exigen mandamiento escrito de autoridad competente que fonde y motive la causa legal del procedimiento (artículo 16 constitucional, primer párrafo). Nota honesta: la ley no define «acto de autoridad» en un artículo; es una categoría construida por la doctrina y los tribunales, y aquí se usa como criterio de trabaj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reglas que se parecen: nueve familias y cómo se reconocen · 9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6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amilia que más se confunde con la norma jurídica en una campaña es la privada, porque también tiene documento, también firma y también plaz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reglas que se parecen: nueve familias y cómo se reconocen · 10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6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ódigo Civil Federal, en el Libro Cuarto «De las Obligaciones», Título Primero «Fuentes de las Obligaciones», Capítulo I, empieza así: «Convenio es el acuerdo de dos o más personas para crear, transferir, modificar o extinguir obligaciones» (artículo 1792), y enseguida: «Los convenios que producen o transfieren las obligaciones y derechos, toman el nombre de contratos» (artículo 1793). Dos cosas se siguen de ahí. Primera: un pacto entre partes es jurídico, no extrajurídico. Segunda: es jurídico de otra manera, porque nadie impone una sanción: se reclama el cumplimien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reglas que se parecen: nueve familias y cómo se reconocen · 11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6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i alguien no cumple, lo que se puede obtener tiene efecto patrimonial, no castigo público: cumplimiento, entrega, pago o reparación del daño, reclamados por la vía aplicable al tipo de obligación y al código que rija la relación.]]></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queda aquí como criterio general y sin número de artículo: hay que verificar los artículos vigentes antes de citarlos, porque la sede concreta cambia entre el Código Civil Federal, los códigos civiles de cada entidad y el Código de Comercio, y cambia también con las reform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reglas que se parecen: nueve familias y cómo se reconocen · 12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6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ecirlo con precisión: el Código Civil Federal no define la obligación en un artículo; la definición doctrinal de obligación como vínculo jurídico es criterio de la materia, y en este material se formula como criterio general, no como cita legal.]]></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advertencias para quien firma en campaña. Una: las disposiciones del Código Civil Federal rigen en toda la República en asuntos del orden federal (artículo 1), y cada entidad tiene su propio código civil para el orden común, así que hay que verificar cuál es el aplicable a tu contra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reglas que se parecen: nueve familias y cómo se reconocen · 13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6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los contratos de trabajo se van a la vía laboral, y la Constitución reserva la resolución de las diferencias entre trabajadores y patrones a los tribunales laborales del Poder Judicial de la Federación o de las entidades federativas, con instancia conciliatoria previa (artículo 123, apartado 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un gasto de campaña no cambia de naturaleza por haberse hecho en campaña: el cobro del proveedor va a la vía civil o mercantil, y el registro del gasto en la contabilidad de la campaña es un deber electoral distinto, con su propia ley, su propia autoridad y sus propios plazos, que hay que verific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reglas que se parecen: nueve familias y cómo se reconocen · Caso resuelto (todo ficticio): «lo acordamos en la mesa», en San Rafael de la Sierra · Paso 1 de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6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s hechos, sin adornos]]></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n Rafael de la Sierra es un municipio inventado para el ejercicio. El director de campaña de una candidata a la presidencia municipal queda con el presidente de una asociación de vecinos: el comité de obra arrancará el enlosetado de tres calles el lunes siguiente y la candidata irá al banderazo. No se levanta acta, no se firma nada, no se acuerda presupuesto. Hay tres personas presentes y una fotografía tomada con un celular. Todo lo que sigue es dato del ejercici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reglas que se parecen: nueve familias y cómo se reconocen · Caso resuelto (todo ficticio): «lo acordamos en la mesa», en San Rafael de la Sierra · Paso 2 de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6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egunta 1: ¿quién puede exigirl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úntalo en frío: ¿quién, con facultad, puede obligar al presidente del comité a arrancar la obra a partir de esa conversación? Ninguna autoridad deriva su facultad de una plática de banqueta. El comité puede exigirle a su propio presidente por sus reglas internas (reglamento del comité, asamblea), y eso es otra cosa: una regla de organización, no una le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reglas que se parecen: nueve familias y cómo se reconocen · Caso resuelto (todo ficticio): «lo acordamos en la mesa», en San Rafael de la Sierra · Paso 3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regunta 2: ¿por qué ví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vía. Un procedimiento exige quién inicia, quién prueba, quién resuelve y qué pasa si alguien no acepta. Aquí no hay ninguno de los cuatro. Lo que hay es renegociación, presión vecinal y, en su caso, publicar el incumplimiento. Esa es la señal más clara de que el asunto no estaba en el terreno jurídic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reglas que se parecen: nueve familias y cómo se reconocen · Caso resuelto (todo ficticio): «lo acordamos en la mesa», en San Rafael de la Sierra · Paso 4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regunta 3: ¿qué consecuencia está tasad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Nadie escribió antes qué pasaría si el arranque no ocurre. El costo real existe y es serio —desgaste con los vecinos, desconfianza hacia la candidata, daño al dirigente— pero no está tasado: no tiene cifra, no tiene catálogo y no tiene autoridad que lo impong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reglas que se parecen: nueve familias y cómo se reconocen · Caso resuelto (todo ficticio): «lo acordamos en la mesa», en San Rafael de la Sierra · Paso 5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regunta 4: ¿con qué plaz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unes». Sin constancia de qué se dijo, sin soporte escrito, sin forma de computar días ni de probar un vencimiento. Mañana será la palabra del director contra la palabra del presidente del comité. Un plazo que no se puede probar no es plazo jurídico: es expectativ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reglas que se parecen: nueve familias y cómo se reconocen · Caso resuelto (todo ficticio): «lo acordamos en la mesa», en San Rafael de la Sierra · Paso 6 de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6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Dictamen de clas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binación de dos cosas: regla de trato y organización vecinal (lo que el comité le puede pedir a su propio presidente, por sus propias reglas) más compromiso público político (lo que los vecinos le van a cobrar a la candidata). Norma jurídica: ninguna de la conversación. Y esa respuesta no la desvalúa: le dice a tu equipo dónde no debe apoyar un argumen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reglas que se parecen: nueve familias y cómo se reconocen · Caso resuelto (todo ficticio): «lo acordamos en la mesa», en San Rafael de la Sierra · Paso 7 de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6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sí estaba en el terreno jurídico, en otro lad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bra pública de ese municipio se decide con sus propios documentos: presupuesto, reglas de operación, programa de obra, licitación o adjudicación y contrato correspondiente. Esos sí crean obligaciones y plazos exigibles. Si la obra estaba ya programada, el compromiso de la mesa era redundante; si no lo estaba, el compromiso era de una persona que no puede disponer de recursos públicos. Verificar cuál de los dos casos viviste es lo que convierte una queja en un planteamiento úti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reglas que se parecen: nueve familias y cómo se reconocen · Caso resuelto (todo ficticio): «lo acordamos en la mesa», en San Rafael de la Sierra · Paso 8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Qué se hace con esto, el miércoles por la mañan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documentar sin inventar: correo a los tres presentes con lo que se entendió que quedó acordado, y guardar el acus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6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o, si quieres constancia de una respuesta institucional, formular por escrito una petición respetuosa y pacífica: los servidores públicos deben respetar el ejercicio del derecho de petición cuando se formula por escrito (artículo 8 constitucional) y están obligados a responder.]]></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o, convertir el compromiso en algo verificable: minuta (figura siguiente) y, si hace falta que tenga fuerza jurídica, que quien tenga facultad para obligar a la organización lo revise con asesoría. Cuarto, no prometer a los vecinos una vía que no exist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reglas que se parecen: nueve familias y cómo se reconoce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ten el caso ficticio de San Rafael de la Sierra. El enlosetado no arrancó y tu equipo quiere «exigir el cumplimiento del acuerdo». ¿Cuál es la lectura correct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una obligación legal exigible: hubo testigos, así que la autoridad puede ordenar la obra.]]></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a regla de trato y un compromiso político, con consecuencia reputacional; si la obra existe en un programa municipal, lo jurídico está en ese otro documen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6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un contrato entre particulares, porque dos personas se pusieron de acuerdo sobre alg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e puede hacer nada: un acuerdo sin papel no tiene ningún efecto en la vida polític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vías, tres consecuencias: ante quién se hace valer cada reg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decide ante quién vas, qué puedes obtener y qué pierdes si te equivocas de puerta. Ninguna de las cuatro es «la más fuerte»: son puertas distinta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vi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vías, tres consecuencias: ante quién se hace valer cada reg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6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uertas, en lenguaje de a pie.]]></a:t>
            </a:r>
          </a:p>
        </p:txBody>
      </p:sp>
      <p:sp>
        <p:nvSpPr>
          <p:cNvPr id="8" name=""/>
          <p:cNvSpPr txBox="1"/>
          <p:nvPr/>
        </p:nvSpPr>
        <p:spPr>
          <a:xfrm>
            <a:off x="514350" y="16287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rta pública (norma jurídica). Vas ante una autoridad o un tribunal con un procedimiento, un plazo y una consecuencia prevista. Aquí es donde hay sanción exigible y donde un escrito mal dirigido te costó el plaz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vías, tres consecuencias: ante quién se hace valer cada reg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6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rta privada (relación entre partes). Vas ante un juez civil, mercantil o laboral para que la otra parte cumpla, pague o repare. No hay castigo público: hay efecto patrimonial. Si la relación es de trabajo, hay tribunales laborales y, antes, una instancia conciliatoria (artículo 123, apartado 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vías, tres consecuencias: ante quién se hace valer cada reg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6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rta interna (organización). Vas ante los órganos de la propia organización: asamblea, dirección, órgano de justicia interna del partido, contraloría de la dependencia. Lo que se obtiene son medidas internas. Y atención con el matiz importante: en el caso de los partidos, la ley general de la materia reserva vías propias para dirimir sus disputas internas dentro del sistema de justicia electoral; el número de artículo no se verificó en esta lección, así que no se cita. Y lo reclamado puede además protegerse por la vía constitucional cuando está en juego un derecho. Que la puerta sea interna no significa que no haya revis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vías, tres consecuencias: ante quién se hace valer cada reg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o un hecho puede caer en dos columnas a la vez: el mismo proveedor mal pagado puede ser un asunto civil entre particulares y, si se pagó con recursos públicos, un asunto administrativo o electoral. Clasificar no es encasillar en una sola caja: es identificar todas las vías que hay y no confundirlas entre sí.]]></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vías, tres consecuencias: ante quién se hace valer cada regl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ircular interna de una dependencia puede imponerle un requisito nuevo a una persona que no trabaja en ella, porque la firmó el titular del órgan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vías, tres consecuencias: ante quién se hace valer cada regl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roveedor del mobiliario para el cierre de campaña entregó la mitad y cobra el total. El contrato está firmado por ambas partes. ¿Dónde se reclam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te la autoridad electoral: es un gasto de campaña y ahí se deciden los incumplimientos de proveedores.]]></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te la vía civil o mercantil que el contrato y la ley aplicable prevean; el registro del gasto en la contabilidad de la campaña es un deber apart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6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te la dirigencia del partido, porque los contratos de campaña los autoriza el Comité.]]></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hay vía: un contrato de campaña no produce obligacion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Reconocer el documento antes que el argumen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ipo de documento con lo que efectivamente puede hacer. Cuidado: casi todos prueban algo; muy pocos obligan a quien no es parte.]]></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9241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ey o reglamento publicado en el diario oficial o en la gaceta del estado o del municipio]]></a:t>
            </a:r>
          </a:p>
        </p:txBody>
      </p:sp>
      <p:sp>
        <p:nvSpPr>
          <p:cNvPr id="11" name=""/>
          <p:cNvSpPr txBox="1"/>
          <p:nvPr/>
        </p:nvSpPr>
        <p:spPr>
          <a:xfrm>
            <a:off x="514350" y="3590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cta de asamblea de un comité, con nombres, orden del día y firma del president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6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trato firmado por dos partes, con objeto, precio, plazo y lugar de entrega]]></a:t>
            </a:r>
          </a:p>
        </p:txBody>
      </p:sp>
      <p:sp>
        <p:nvSpPr>
          <p:cNvPr id="8" name=""/>
          <p:cNvSpPr txBox="1"/>
          <p:nvPr/>
        </p:nvSpPr>
        <p:spPr>
          <a:xfrm>
            <a:off x="514350" y="18859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rreo de una jefatura de oficina con instrucciones de trámite para el personal]]></a:t>
            </a:r>
          </a:p>
        </p:txBody>
      </p:sp>
      <p:sp>
        <p:nvSpPr>
          <p:cNvPr id="9" name=""/>
          <p:cNvSpPr txBox="1"/>
          <p:nvPr/>
        </p:nvSpPr>
        <p:spPr>
          <a:xfrm>
            <a:off x="514350" y="2552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otografía de una mesa con cuatro dirigentes y ninguna hoja sobre ella]]></a:t>
            </a:r>
          </a:p>
        </p:txBody>
      </p:sp>
      <p:sp>
        <p:nvSpPr>
          <p:cNvPr id="10" name=""/>
          <p:cNvSpPr txBox="1"/>
          <p:nvPr/>
        </p:nvSpPr>
        <p:spPr>
          <a:xfrm>
            <a:off x="514350" y="32194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1" name=""/>
          <p:cNvSpPr txBox="1"/>
          <p:nvPr/>
        </p:nvSpPr>
        <p:spPr>
          <a:xfrm>
            <a:off x="628650" y="3495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ueba de una regla interna: alcanza a quienes pertenecen a la organización y se reclama en sus propios órgan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6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ueba de una obligación privada: su incumplimiento va a la vía civil, mercantil o laboral, según la relación.]]></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nstrucción administrativa interna: ordena por dentro y no funda por sí sola un requisito frente a la ciudadanía.]]></a:t>
            </a:r>
          </a:p>
        </p:txBody>
      </p:sp>
      <p:sp>
        <p:nvSpPr>
          <p:cNvPr id="9" name=""/>
          <p:cNvSpPr txBox="1"/>
          <p:nvPr/>
        </p:nvSpPr>
        <p:spPr>
          <a:xfrm>
            <a:off x="628650" y="25527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stancia de que hubo reunión: no prueba contenido, plazo, consecuencia ni quién quedó obligado.]]></a:t>
            </a:r>
          </a:p>
        </p:txBody>
      </p:sp>
      <p:sp>
        <p:nvSpPr>
          <p:cNvPr id="10" name=""/>
          <p:cNvSpPr txBox="1"/>
          <p:nvPr/>
        </p:nvSpPr>
        <p:spPr>
          <a:xfrm>
            <a:off x="628650" y="32194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Fuente citable: texto, fecha de publicación y ámbito. De aquí salen obligaciones exigibles a todos los alcanzado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Reconocer el documento antes que el argume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stas ocho preguntas según dónde tendrías que verificarlas. Antes de clasificar la regla, ubica su fuent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iario Oficial o gaceta del gobiern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tatuto o reglamento interno de la organización]]></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ocumento privado entre las partes]]></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so, costumbre o consenso social]]></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texto vigente y la fecha de publicación de una ley electoral loca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6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bando de policía y gobierno de tu municipio y sus reformas]]></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vigencia de un reglamento federal: cuándo entró y si fue reformado]]></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os plazos del procedimiento disciplinario interno de un partido]]></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é conductas de la militancia están previstas como falta interna]]></a:t>
            </a:r>
          </a:p>
        </p:txBody>
      </p:sp>
      <p:sp>
        <p:nvSpPr>
          <p:cNvPr id="11" name=""/>
          <p:cNvSpPr txBox="1"/>
          <p:nvPr/>
        </p:nvSpPr>
        <p:spPr>
          <a:xfrm>
            <a:off x="514350" y="2981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é entregables y qué pagos pactaste con el arrendador de la sede]]></a:t>
            </a:r>
          </a:p>
        </p:txBody>
      </p:sp>
      <p:sp>
        <p:nvSpPr>
          <p:cNvPr id="12" name=""/>
          <p:cNvSpPr txBox="1"/>
          <p:nvPr/>
        </p:nvSpPr>
        <p:spPr>
          <a:xfrm>
            <a:off x="514350" y="3343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a fecha en que debió entregarse el mobiliario del cierre de campañ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6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Si en tu distrito se espera que el candidato asista a la fiesta patronal]]></a:t>
            </a:r>
          </a:p>
        </p:txBody>
      </p:sp>
      <p:sp>
        <p:nvSpPr>
          <p:cNvPr id="8" name=""/>
          <p:cNvSpPr txBox="1"/>
          <p:nvPr/>
        </p:nvSpPr>
        <p:spPr>
          <a:xfrm>
            <a:off x="514350" y="1895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Reconocer el documento antes que el argument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clasificar una regla se responden cuatro cosas: ¿quién puede ___ de manera exigible?, ¿por qué ___ se hace valer?, qué consecuencia está ___ en el documento y en qué ___ debe cumplirse. Si dos de las cuatro quedan vagas, estás frente a otra clase de regl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árbol de decisión: tres preguntas en ord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importa: la pregunta 1 descarta regla interna, la 2 descarta pacto entre partes y la 3 decide si hay norma jurídica con consecuencia escrita. Si las tres dicen no, es otra clase de regl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rbol-clasificar.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árbol de decisión: tres preguntas en ord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6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árbol se recorre hacia abajo y se detiene en el primer sí, porque las preguntas están puestas para que la organización y el pacto privado se resuelvan antes de invocar el derecho público.]]></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 alcanza por tu calidad de militante, de empleado, de miembro del órgano? Si es así, el documento es interno y la puerta es la organización: dirección, asamblea, contraloría o justicia intrapartidaria, según el cas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árbol de decisión: tres preguntas en ord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6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ce de un pacto entre dos partes que se deben algo, sin que una mande sobre la otra? Si es así, tu asunto es civil, mercantil o laboral, y se decide con lo pactado y la ley aplicable, no con una denuncia ante la autoridad electoral.]]></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utoridad pública puede exigirlo con una consecuencia escrita en la norma? Si es así, hay norma jurídica, y entonces necesitas los cuatro datos de siempre: fuente, autoridad, vía y plaz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árbol de decisión: tres preguntas en ord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6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s tres respuestas son no, tienes una regla social, moral, religiosa o un acuerdo de mesa. Trátalo como tal: negocia, documenta, presiona por vía pública si es un asunto de rendición de cuentas, y no prometas que existe un expediente donde no lo hay.]]></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ga que cierra la ruta: diez situaciones para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es el ejercicio de clasificación que la unidad J01 pide como producto. Diez situaciones de campaña y de cargo público, todas con nombres, municipios, porcentajes y fechas ficticios. Están repartidas en dos actividades: los casos 1 al 5 se relacionan, los casos 6 al 10 se clasifican por categoría. Después viene la hoja de respuestas completa, con el porqué de cada uno y la puerta a la que toca llama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ga que cierra la ruta: diez situaciones para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6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trabajarlos: primero responde solo las cuatro preguntas de la figura inicial, sin ver la solución; apunta en cuál te quedaste sin respuesta. Esa nota es tu lista de cosas que hay que verificar con un especialista antes de actua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entrega que cierra la ruta: diez situaciones para clasific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s 1 a 5. Une cada situación ficticia con la clase de regla que es. Fíjate en quién está obligado y en si la consecuencia está escrita en alguna parte.]]></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so 1 (ficticio). Un dirigente vecinal te dice en la calle: «el lunes arrancamos el enlosetado y tú cortas el listón». Sin acta, sin firma, sin presupuest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62]]></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so 2 (ficticio). La asamblea municipal de tu partido fija que quien tenga cargo público aporte el tres por ciento de su sueldo al comité. Lo anunció el dirigente en una reunión.]]></a:t>
            </a:r>
          </a:p>
        </p:txBody>
      </p:sp>
      <p:sp>
        <p:nvSpPr>
          <p:cNvPr id="8" name=""/>
          <p:cNvSpPr txBox="1"/>
          <p:nvPr/>
        </p:nvSpPr>
        <p:spPr>
          <a:xfrm>
            <a:off x="514350" y="2200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so 3 (ficticio). Firmaste con un proveedor el arrendamiento de mobiliario para el cierre: entregó la mitad y cobra el total.]]></a:t>
            </a:r>
          </a:p>
        </p:txBody>
      </p:sp>
      <p:sp>
        <p:nvSpPr>
          <p:cNvPr id="9" name=""/>
          <p:cNvSpPr txBox="1"/>
          <p:nvPr/>
        </p:nvSpPr>
        <p:spPr>
          <a:xfrm>
            <a:off x="514350" y="28670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so 4 (ficticio). La tesorera dice que «hay que guardar los comprobantes cinco años porque lo dijo la autoridad», sin citar ley, órgano ni documento.]]></a:t>
            </a:r>
          </a:p>
        </p:txBody>
      </p:sp>
      <p:sp>
        <p:nvSpPr>
          <p:cNvPr id="10" name=""/>
          <p:cNvSpPr txBox="1"/>
          <p:nvPr/>
        </p:nvSpPr>
        <p:spPr>
          <a:xfrm>
            <a:off x="514350" y="3838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so 5 (ficticio). El cabildo saliente aprobó «un acuerdo que obliga a la administración que entra» sobre el uso de un predio municipal.]]></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gla de la vida interna del partido: puede ser exigible adentro si está en el estatuto o en una resolución de órgano competente; verifica documento, órgano y plazo.]]></a:t>
            </a:r>
          </a:p>
        </p:txBody>
      </p:sp>
      <p:sp>
        <p:nvSpPr>
          <p:cNvPr id="9" name=""/>
          <p:cNvSpPr txBox="1"/>
          <p:nvPr/>
        </p:nvSpPr>
        <p:spPr>
          <a:xfrm>
            <a:off x="628650" y="24765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trato entre particulares: vía civil o mercantil, con efecto patrimonial. El registro del gasto ante la autoridad electoral es otro deber, paralelo y distinto.]]></a:t>
            </a:r>
          </a:p>
        </p:txBody>
      </p:sp>
      <p:sp>
        <p:nvSpPr>
          <p:cNvPr id="10" name=""/>
          <p:cNvSpPr txBox="1"/>
          <p:nvPr/>
        </p:nvSpPr>
        <p:spPr>
          <a:xfrm>
            <a:off x="628650" y="34575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rma jurídica presunta: huele a obligación con plazo y sanción, pero sin fuente identificada no la puedes ni cumplir bien ni defender.]]></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62]]></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to o acuerdo de autoridad: produce los efectos de su propio contenido, no crea una norma general. Una obligación general exigiría bando o reglamento con su procedimiento y publicación.]]></a:t>
            </a:r>
          </a:p>
        </p:txBody>
      </p:sp>
      <p:sp>
        <p:nvSpPr>
          <p:cNvPr id="8" name=""/>
          <p:cNvSpPr txBox="1"/>
          <p:nvPr/>
        </p:nvSpPr>
        <p:spPr>
          <a:xfrm>
            <a:off x="628650" y="2200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romiso político sin documento: nadie con facultad lo exige, no hay vía, no hay consecuencia tasada ni plazo que se pueda probar.]]></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entrega que cierra la ruta: diez situaciones para clasific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s 6 a 10. Clasifica cada situación ficticia según la familia de regla a que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gla interna de una dependenci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gla de una organización vecinal]]></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ida interna de un partid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romiso político o religioso sin exigibilidad jurídic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6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so 6 (ficticio). Correo de la jefatura de oficina: «a partir de hoy, los oficios salen sin firma del director».]]></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so 7 (ficticio). La asamblea vecinal decide que su comité rinda cuentas cada trimestre y te pide firmar el acuerdo.]]></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so 8 (ficticio). Pacto verbal con un líder religioso: ciertos temas no se mencionan en los mítines de la campaña.]]></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so 9 (ficticio). La dirigencia nacional te pide entregar la presidencia del comité antes de que termine tu periodo.]]></a:t>
            </a:r>
          </a:p>
        </p:txBody>
      </p:sp>
      <p:sp>
        <p:nvSpPr>
          <p:cNvPr id="11" name=""/>
          <p:cNvSpPr txBox="1"/>
          <p:nvPr/>
        </p:nvSpPr>
        <p:spPr>
          <a:xfrm>
            <a:off x="514350" y="3914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so 10 (ficticio). Te niegan un trámite «por el lineamiento 03»; el lineamiento no está publicado en ninguna gacet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ga que cierra la ruta: diez situaciones para clasif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6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ja de respuestas de los diez casos ficticios. Sirve para comparar tu clasificación: lee la cuarta columna antes que la segunda, porque ahí está lo que puedes hacer el miércole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so (fictici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losetado prometido en la calle]]></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e de regl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romiso político sin documento]]></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or qué, con las cuatro preguntas]]></a:t>
            </a:r>
          </a:p>
        </p:txBody>
      </p:sp>
      <p:sp>
        <p:nvSpPr>
          <p:cNvPr id="12" name=""/>
          <p:cNvSpPr txBox="1"/>
          <p:nvPr/>
        </p:nvSpPr>
        <p:spPr>
          <a:xfrm>
            <a:off x="514350" y="2914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adie con facultad lo exige; no hay vía, consecuencia ni plazo probable.]]></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rías y ante quién]]></a:t>
            </a:r>
          </a:p>
        </p:txBody>
      </p:sp>
      <p:sp>
        <p:nvSpPr>
          <p:cNvPr id="14"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nuta con los presentes y acuse; verificar si la obra está en el programa municipal y su trámite ante la dependenci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10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so (fictici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porte del tres por ciento al comité]]></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e de regl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la vida interna del partido]]></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or qué, con las cuatro preguntas]]></a:t>
            </a:r>
          </a:p>
        </p:txBody>
      </p:sp>
      <p:sp>
        <p:nvSpPr>
          <p:cNvPr id="12" name=""/>
          <p:cNvSpPr txBox="1"/>
          <p:nvPr/>
        </p:nvSpPr>
        <p:spPr>
          <a:xfrm>
            <a:off x="514350" y="2914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canza por tu calidad de militante; la vía es la asamblea y los órganos interno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10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rías y ante quién]]></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dir el estatuto y la resolución que lo fija; si no está ahí, es promesa política, no obligación. Verificar reglas de financiamiento aplicable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10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so (fictici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obiliario entregado a media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e de regl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trato entre particulares]]></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or qué, con las cuatro preguntas]]></a:t>
            </a:r>
          </a:p>
        </p:txBody>
      </p:sp>
      <p:sp>
        <p:nvSpPr>
          <p:cNvPr id="12" name=""/>
          <p:cNvSpPr txBox="1"/>
          <p:nvPr/>
        </p:nvSpPr>
        <p:spPr>
          <a:xfrm>
            <a:off x="514350" y="2914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tes que se deben algo, sin mando entre ellas; consecuencia pactada, no castigo públic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10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rías y ante quién]]></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querir por escrito el cumplimiento o la devolución; vía civil o mercantil. Registrar el gasto en la contabilidad de campaña, por separad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so (fictici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inco años de comprobantes, lo dijo la autoridad»]]></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e de regl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rma jurídica presunta, sin fuente identificada]]></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or qué, con las cuatro preguntas]]></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uede tener vía, consecuencia y plazo; hoy no los conoces.]]></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rías y ante quién]]></a:t>
            </a:r>
          </a:p>
        </p:txBody>
      </p:sp>
      <p:sp>
        <p:nvSpPr>
          <p:cNvPr id="14" name=""/>
          <p:cNvSpPr txBox="1"/>
          <p:nvPr/>
        </p:nvSpPr>
        <p:spPr>
          <a:xfrm>
            <a:off x="514350" y="36195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calizar la ley electoral aplicable y el órgano de fiscalización; no destruir documentos mientras no sepas qué te obligan.]]></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so (fictici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cuerdo de cabildo que «obliga al que entr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e de regl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cto de autoridad con efectos propios]]></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or qué, con las cuatro preguntas]]></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 acto, no norma general; alcanza lo que su contenido diga.]]></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rías y ante quién]]></a:t>
            </a:r>
          </a:p>
        </p:txBody>
      </p:sp>
      <p:sp>
        <p:nvSpPr>
          <p:cNvPr id="14" name=""/>
          <p:cNvSpPr txBox="1"/>
          <p:nvPr/>
        </p:nvSpPr>
        <p:spPr>
          <a:xfrm>
            <a:off x="514350" y="36195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visar el acta y su publicación; si se quiere una regla general para el predio, promover bando o reglamento con el procedimiento municipal.]]></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so (fictici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Oficios sin firma del director]]></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e de regl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rcular o instrucción interna]]></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or qué, con las cuatro preguntas]]></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liga al personal; no crea ni quita requisitos frente a terceros.]]></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rías y ante quién]]></a:t>
            </a:r>
          </a:p>
        </p:txBody>
      </p:sp>
      <p:sp>
        <p:nvSpPr>
          <p:cNvPr id="14" name=""/>
          <p:cNvSpPr txBox="1"/>
          <p:nvPr/>
        </p:nvSpPr>
        <p:spPr>
          <a:xfrm>
            <a:off x="514350" y="36195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fecta a alguien, pedir por escrito el fundamento del acto (artículo 16) y dejar constancia con fech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so (fictici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Rendición de cuentas trimestral del comité de obra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e de regl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interna de una organización vecinal]]></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or qué, con las cuatro preguntas]]></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ace de su asamblea; solo alcanza a sus miembros.]]></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rías y ante quién]]></a:t>
            </a:r>
          </a:p>
        </p:txBody>
      </p:sp>
      <p:sp>
        <p:nvSpPr>
          <p:cNvPr id="14" name=""/>
          <p:cNvSpPr txBox="1"/>
          <p:nvPr/>
        </p:nvSpPr>
        <p:spPr>
          <a:xfrm>
            <a:off x="514350" y="36195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rmar solo lo que se pueda sostener; si el comité es figura reconocida por una norma local, verificar esa norma antes de prometer efecto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so (fictici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Temas que no se mencionan en los mítine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e de regl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religiosa y compromiso político]]></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or qué, con las cuatro preguntas]]></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n autoridad, sin vía, sin consecuencia tasada.]]></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rías y ante quién]]></a:t>
            </a:r>
          </a:p>
        </p:txBody>
      </p:sp>
      <p:sp>
        <p:nvSpPr>
          <p:cNvPr id="14" name=""/>
          <p:cNvSpPr txBox="1"/>
          <p:nvPr/>
        </p:nvSpPr>
        <p:spPr>
          <a:xfrm>
            <a:off x="514350" y="36195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dirlo como estrategia, no como obligación; dejar por escrito qué se pactó y con quién; verificar reglas electorales sobre ministros de culto y templo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so (fictici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Entregar el comité antes de tiemp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e de regl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a interna del partido]]></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or qué, con las cuatro preguntas]]></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pende del estatuto, del periodo y del órgano que resuelve.]]></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rías y ante quién]]></a:t>
            </a:r>
          </a:p>
        </p:txBody>
      </p:sp>
      <p:sp>
        <p:nvSpPr>
          <p:cNvPr id="14" name=""/>
          <p:cNvSpPr txBox="1"/>
          <p:nvPr/>
        </p:nvSpPr>
        <p:spPr>
          <a:xfrm>
            <a:off x="514350" y="36195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visar estatuto y acta; si hay afectación de derechos, agotar la justicia intrapartidaria y valorar la vía electoral en su plaz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0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so (fictici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0. Trámite negado «por el lineamiento 03»]]></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e de regl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ineamiento interno opuesto frente a un particular]]></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or qué, con las cuatro preguntas]]></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hay certeza de base legal ni de publicación; sin eso no te alcanza.]]></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rías y ante quién]]></a:t>
            </a:r>
          </a:p>
        </p:txBody>
      </p:sp>
      <p:sp>
        <p:nvSpPr>
          <p:cNvPr id="14" name=""/>
          <p:cNvSpPr txBox="1"/>
          <p:nvPr/>
        </p:nvSpPr>
        <p:spPr>
          <a:xfrm>
            <a:off x="514350" y="36195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tición escrita pidiendo el fundamento y la respuesta; verificar gaceta o diario oficial y, si el acto te afecta, su vía de defensa y plazo.]]></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duele en la práctica: cuatro errores que cuesta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6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lo acordamos en la mesa». Sale barato el día que se dice y caro el día que se incumple, porque el costo lo paga quien tiene algo que perder públicamente. Si no hay documento, la conversación es un compromiso político: adminístralo como tal, no como obligación jurídic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un acuerdo de partido con una obligación legal. La militancia genera vínculos y los estatutos generan consecuencias internas; eso es mucho y no es lo mismo que una ley que obligue a un tercero. Antes de decir «me obligan», verifica qué dice el estatuto y qué órgano puede resolverlo.]]></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duele en la práctica: cuatro errores que cuesta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6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r un lineamiento interno como si fuera ley aplicable a cualquiera. Duele dos veces: a la persona que recibió el portazo y a la dependencia que después tiene que sostener un acto sin fundamento. La pregunta correcta siempre es qué norma de rango legal respalda el requisito y dónde se publicó.]]></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duele en la práctica: cuatro errores que cuesta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6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rmar un contrato sin saber ante quién se responde. En campaña se firman cosas con urgencia: sedes, mobiliario, sonido, transporte, impresión. Un contrato entre particulares se hace valer ante juez civil, mercantil o laboral, y la autoridad electoral no va a obligar a tu proveedor a pagar; en cambio, el gasto mal comprobado sí puede costarte en la fiscalización. Dos puertas, dos expedientes, dos plazos: equivocarse de puerta no solo pierde el asunto, puede perder el plazo.]]></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Caso resuelto (todo ficticio): el trámite negado «por el lineamiento 03», en Concepción del Valle · Paso 1 de 8]]></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6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s hecho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cepción del Valle es un municipio inventado. Una organización vecinal pide el permiso de uso de suelo para la feria anual. En ventanilla le dicen que ya no se pide la opinión del comité de comercio «porque lo quitó el lineamiento 03» y que ese lineamiento es interno, así que no se les puede entregar una copia. Dos meses después, otra organización recibe el requisito contrario. Todo lo que sigue es ejercicio.]]></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Caso resuelto (todo ficticio): el trámite negado «por el lineamiento 03», en Concepción del Valle · Paso 2 de 8]]></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imera trampa: la regla interna no es ley, pero tampoco es nada]]></a:t>
            </a:r>
          </a:p>
        </p:txBody>
      </p:sp>
      <p:sp>
        <p:nvSpPr>
          <p:cNvPr id="8" name=""/>
          <p:cNvSpPr txBox="1"/>
          <p:nvPr/>
        </p:nvSpPr>
        <p:spPr>
          <a:xfrm>
            <a:off x="514350" y="1981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ineamiento sí existe, sí obliga a los servidores públicos que lo aplican y puede ordenar el trámite. Lo que no puede hacer, sin más, es crear o suprimir requisitos frente a los administrados sin base en una norma publicada. Por eso hay que separar dos preguntas: ¿qué le ordena al funcionario? y ¿qué le puede exigir al ciudadano?]]></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Caso resuelto (todo ficticio): el trámite negado «por el lineamiento 03», en Concepción del Valle · Paso 3 de 8]]></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6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A quién alcanz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das las cuatro preguntas: dentro de la dependencia, la vía es la línea administrativa y la contraloría interna. Frente a un particular, el requisito tiene que poder citarse en una norma de rango legal o reglamentario con su fecha de publicación. Aquí nadie pudo citar el documento: es señal de que el obstáculo no tenía fuente identificable.]]></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Caso resuelto (todo ficticio): el trámite negado «por el lineamiento 03», en Concepción del Valle · Paso 4 de 8]]></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6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Qué se puede pedir, con los pies en la tierr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una petición por escrito, pacífica y respetuosa: los funcionarios y empleados públicos deben respetar el ejercicio del derecho de petición formulado por escrito (artículo 8 constitucional). Segundo, que la respuesta precise qué norma establece el requisito y en qué fecha se publicó. Tercero, guardar número de folio, fecha y nombre de quien atiende. Esto no es una táctica para ganar: es la forma de que alguien con facultad pueda revisar después.]]></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Caso resuelto (todo ficticio): el trámite negado «por el lineamiento 03», en Concepción del Valle · Paso 5 de 8]]></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6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Si el acto te afecta, hay vía y hay plaz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solución de autoridad que te niega algo puede ser un acto de autoridad frente al que existen medios de defensa, y en su caso el amparo protege frente a normas generales, actos u omisiones de poderes públicos (artículo 1 de la Ley de Amparo). Pero ni la vía ni el plazo se adivinan: dependen de la materia, de la ley aplicable y de la autoridad que dictó el acto. Criterio general de esta lección: documenta hoy, verifica mañana la vía y no dejes correr el calendario.]]></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Caso resuelto (todo ficticio): el trámite negado «por el lineamiento 03», en Concepción del Valle · Paso 6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ómo se documenta esto sin dram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ediente mínimo: copia o foto del acuse, correo dirigido al responsable de ventanilla relatando qué se te dijo y con qué fecha, nota de los nombres y una sola carpeta donde vive todo. Cuatro páginas con fecha valen más que veinte conversaciones sin registro.]]></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Caso resuelto (todo ficticio): el trámite negado «por el lineamiento 03», en Concepción del Valle · Paso 7 de 8]]></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6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NO se debe hace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sugiere aquí cómo evitar un requisito ni cómo simular una solicitud. Si el requisito existe en una norma publicada, se cumple o se impugna por la vía con fundamento; no se rodea. Y si el requisito no tiene fuente, la respuesta útil es pedirla por escrito, no montar un conflicto público antes de saber qué dice el documento.]]></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Caso resuelto (todo ficticio): el trámite negado «por el lineamiento 03», en Concepción del Valle · Paso 8 de 8]]></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6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Producto del ca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hoja de dos columnas: a la izquierda, lo que te dijeron, con fecha; a la derecha, qué documento lo sustenta y dónde está publicado. Esa hoja es la ficha de consulta jurídica de la herramienta T03 de esta unidad: hechos, pregunta, documentos, urgencia y responsable. Sale en PDF o PowerPoint desde esta plataforma; el archivo editable en Word o Excel depende de un canal de descarga que aún no está decidido.]]></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duele en la práctica: cuatro errores que cuest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ismo compromiso político, con y sin prueba. La minuta no vuelve jurídico un acuerdo de mesa: lo vuelve documentado, que ya es mucho. Para darle fuerza exigible hace falta quien tenga facultad para obligar a la organización y una revisión especializad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inuta-acuerdo.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duele en la práctica: cuatro errores que cuesta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is frases de un chat de equipo. Marca las que no se sostienen: no porque estén incomodas, sino porque no tienen fuente o confunden la clase de regla.]]></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lineamiento interno lo firmó el titular, así que nos obliga a todos, aunque nunca se haya publicado».]]></a:t>
            </a:r>
          </a:p>
        </p:txBody>
      </p:sp>
      <p:sp>
        <p:nvSpPr>
          <p:cNvPr id="10" name=""/>
          <p:cNvSpPr txBox="1"/>
          <p:nvPr/>
        </p:nvSpPr>
        <p:spPr>
          <a:xfrm>
            <a:off x="628650" y="33242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acto de autoridad se impugna por la vía y en el plazo que la ley prevé; un contrato incumplido se reclama ante el juez que corresponda».]]></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6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acuerdo interno del partido puede tener consecuencias dentro del partido y, según el asunto, revisarse en la justicia electoral».]]></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roveedor nos debe y como el gasto es de campaña, lo hacemos valer ante la autoridad electoral».]]></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a regla de cortesía no tiene sanción tasada, pero romperla cuesta confianza y relación política».]]></a:t>
            </a:r>
          </a:p>
        </p:txBody>
      </p:sp>
      <p:sp>
        <p:nvSpPr>
          <p:cNvPr id="10" name=""/>
          <p:cNvSpPr txBox="1"/>
          <p:nvPr/>
        </p:nvSpPr>
        <p:spPr>
          <a:xfrm>
            <a:off x="628650" y="32480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Si no encontré la fuente de la regla que me quieren exigir, ya puedo afirmar que no existe y no cumplirla».]]></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duele en la práctica: cuatro errores que cuestan]]></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tres situaciones reales de tu semana —una que creías jurídica y no lo era, una que creías de mera cortesía y sí tenía exigibilidad, y una cuya clase de regla no puedes determinar— y arma una ficha por cada una con cinco renglones: qué ocurrió, qué documento existe (o cuáles no), quién podría exigir, por qué vía y qué te falta verificar. Cierra con una línea: qué harías mañana distinto.]]></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62]]></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intentes citar el artículo que no localizaste: escribe la materia, la autoridad y qué buscar. Ese renglón honesto es el que le sirve a un especialista y el que te evita afirmar algo que no verificaste. La ficha se imprime en PDF o PowerPoint desde esta plataforma.]]></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duele en la práctica: cuatro errores que cuestan · Memoria: término y exigibil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62]]></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3057525"/>
                <a:gridCol w="5057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g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uien con facultad te lo puede hacer cumpl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nte de la reg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dónde nace: ley, estatuto, contrato o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o de auto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 de quien ejerce poder públ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ación entre particul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que se deben algo, sin mando de uno sobre o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ne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dena el funcionamiento de una auto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rc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trucción repartida al personal de una ofic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duele en la práctica: cuatro errores que cuestan · Memoria: término y exigibil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62]]></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3057525"/>
                <a:gridCol w="5057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tu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interna suprema de un partido polí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nuta de a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es, objeto, tiempo, incumplimiento y consta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1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Memoria: término y exigibilidad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j01-r01-oa02"/>
              </a:rPr>
              <a:t><![CDATA[Abrir el juego en el OA]]></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1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Tarjetas de repaso: clasificación rápida · Tarjeta 1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preguntas para clasificar una regla?]]></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Tarjetas de repaso: clasificación rápida · Tarjeta 1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én puede exigirla, por qué vía, qué consecuencia está tasada y con qué plazo. Si dos respuestas quedan vagas, no es una norma jurídica.]]></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1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Tarjetas de repaso: clasificación rápida · Tarjeta 2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proveedor no entrega lo pactado. ¿Ante quién vas?]]></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Tarjetas de repaso: clasificación rápida · Tarjeta 2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 la vía civil, mercantil o laboral según la relación. Ante la autoridad electoral no se decide pagar una factura; el gasto sí debe registrarse en la contabilidad de la campaña.]]></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1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Tarjetas de repaso: clasificación rápida · Tarjeta 3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acuerdo de partido es lo mismo que una ley?]]></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Tarjetas de repaso: clasificación rápida · Tarjeta 3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uede obligar dentro de la organización según su estatuto y resoluciones, y puede revisarse en el sistema de justicia electoral; no obliga a un tercero como lo haría una ley.]]></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1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Tarjetas de repaso: clasificación rápida · Tarjeta 4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falta para que un requisito se sostenga frente a un ciudadano?]]></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Tarjetas de repaso: clasificación rápida · Tarjeta 4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una norma de rango legal o reglamentario lo establezca, que se pueda citar y que esté publicado. Verifica el documento concreto antes de afirmar.]]></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1 / 1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Tarjetas de repaso: clasificación rápida · Tarjeta 5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una consecuencia esté «tasada»?]]></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2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Tarjetas de repaso: clasificación rápida · Tarjeta 5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regla la describe de antemano: multa, amonestación, suspensión, inhabilitación, reparación, pena. Si la inventas tú ese día, no era una norma.]]></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3 / 1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Tarjetas de repaso: clasificación rápida · Tarjeta 6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pacto firmado ya es una norma jurídica?]]></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4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Tarjetas de repaso: clasificación rápida · Tarjeta 6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iempre. La firma prueba el acuerdo; la naturaleza la da la fuente y la vía. Un acuerdo entre partidos puede ser política y jurídicamente relevante y aun así no ser ley general.]]></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5 / 1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Tarjetas de repaso: clasificación rápida · Tarjeta 7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minuta y qué no e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6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Tarjetas de repaso: clasificación rápida · Tarjeta 7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el documento de cinco renglones que deja constancia del pacto. No es un contrato ni una ley: convertirlo en algo exigible corresponde a quien tiene facultad y se revisa con asesoría.]]></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7 / 1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Tarjetas de repaso: clasificación rápida · Tarjeta 8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cuando no encuentras la fuente de una regla que te quieren exigir?]]></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8 / 1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duele en la práctica: cuatro errores que cuestan · Tarjetas de repaso: clasificación rápida · Tarjeta 8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dir el fundamento por escrito, guardar acuses con fecha y verificar en el órgano oficial de publicación. Ausencia de fuente localizada no es prueba de inexistencia.]]></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cierre de la ruta J01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9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mesa]]></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lineamient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ontrato]]></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documentos]]></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fuente]]></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cierre de la ruta J01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0 / 16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criteri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clasif-1-5]]></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clasif-6-10]]></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frases]]></a:t>
            </a:r>
          </a:p>
        </p:txBody>
      </p:sp>
      <p:sp>
        <p:nvSpPr>
          <p:cNvPr id="11" name=""/>
          <p:cNvSpPr txBox="1"/>
          <p:nvPr/>
        </p:nvSpPr>
        <p:spPr>
          <a:xfrm>
            <a:off x="514350" y="26289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lasificas reglas, ubicas su fuente y eliges la puerta correcta. Con esto se cierra la unidad J01. Lo que sigue en el plan es la unidad J02, «Cómo leer y verificar una norma», donde se arma la ficha con versión, ámbito y fuente oficial, y la herramienta T01. Aún no está publicada como lección: no hay enlace que abrir todavía.]]></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cierre de la ruta J01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1 / 162]]></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gura de las cuatro preguntas y a la hoja de respuestas de los diez casos. Casi siempre el fallo está en el mismo punto: aceptar que algo es obligación porque lo dijo alguien con voz de autoridad. Escribe la fuente, la vía, la consecuencia y el plazo, y la clasificación sale sola.]]></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2 / 16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s nueve familias de regla (norma jurídica, regla de trato, moral, religiosa, instrucción de partido, acuerdo político, reglamento interno, circular o lineamiento, contrato) y dices a cuál pertenece una situación concret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s las cuatro preguntas —quién exige, por qué vía, qué consecuencia está tasada, con qué plazo— y sabes que dos respuestas vagas cambian la clase de regla.]]></a:t>
            </a:r>
          </a:p>
        </p:txBody>
      </p:sp>
      <p:sp>
        <p:nvSpPr>
          <p:cNvPr id="11" name=""/>
          <p:cNvSpPr txBox="1"/>
          <p:nvPr/>
        </p:nvSpPr>
        <p:spPr>
          <a:xfrm>
            <a:off x="514350" y="36576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6576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un acto de autoridad de una relación entre particulares, y ubicas en cuál puerta se reclama cada una.]]></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3 / 16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s la vida interna de una organización del derecho aplicable a terceros, sin negar que lo interno pueda revisarse por una vía públic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rtes un acuerdo de mesa en una minuta con cinco renglones, y sabes que eso no lo vuelve automáticamente exigibl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qué verificaste, qué no y qué le toca a un especialista; no citas artículos que no localizaste y no prometes una vía que no existe.]]></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4 / 1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e dónde se puede verificar. Ámbito: Estados Unidos Mexicanos. Fecha de revisión editorial: 23 de octubre de 2026. Material educativo: no sustituye una asesoría jurídica profesional, no es un dictamen y no fue revisado por una persona abogada; la calificación de un caso concreto corresponde a un especialista con los documentos enfrente.]]></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5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actos de molestia requieren mandamiento escrito de autoridad competente que fonde y motive la causa legal del procedimiento.]]></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Política de los Estados Unidos Mexicanos, artículo 16, primer párrafo.]]></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fecha y nota editorial]]></a:t>
            </a:r>
          </a:p>
        </p:txBody>
      </p:sp>
      <p:sp>
        <p:nvSpPr>
          <p:cNvPr id="12" name=""/>
          <p:cNvSpPr txBox="1"/>
          <p:nvPr/>
        </p:nvSpPr>
        <p:spPr>
          <a:xfrm>
            <a:off x="514350" y="3543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éxico. Texto vigente consultado el 23 de octubre de 2026 en la compilación de la Cámara de Diputadas y Diputados. Revisión editorial, no jurídica.]]></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6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adie puede ser privado de la libertad, sus propiedades, posesiones o derechos sino mediante juicio ante tribunales previamente establecidos y con las formalidades esenciales del procedimiento.]]></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828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Política, artículo 14, segundo párrafo.]]></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fecha y nota editorial]]></a:t>
            </a:r>
          </a:p>
        </p:txBody>
      </p:sp>
      <p:sp>
        <p:nvSpPr>
          <p:cNvPr id="12" name=""/>
          <p:cNvSpPr txBox="1"/>
          <p:nvPr/>
        </p:nvSpPr>
        <p:spPr>
          <a:xfrm>
            <a:off x="514350" y="35433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éxico. Revisión editorial: 23 de octubre de 2026.]]></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7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nstitución, las leyes del Congreso de la Unión que emanen de ella y los tratados conformes a ella son la ley suprema de toda la Unión.]]></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828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Política, artículo 133.]]></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fecha y nota editorial]]></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éxico; base de la jerarquía normativa usada en la lección. Revisión editorial: 23 de octubre de 2026.]]></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8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éxico se constituye en República representativa, democrática, laica y federal.]]></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Política, artículo 40.]]></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fecha y nota editorial]]></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éxico. Sustento de la separación entre regla religiosa y obligación civil. Revisión editorial: 23 de octubre de 2026.]]></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9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diferencias entre trabajadores y patrones se resuelven por tribunales laborales del Poder Judicial de la Federación o de las entidades federativas, con instancia conciliatoria previa.]]></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828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Política, artículo 123, apartado A.]]></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fecha y nota editorial]]></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éxico. Verificar la norma laboral aplicable, federal o local. Revisión editorial: 23 de octubre de 2026.]]></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1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0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venio es el acuerdo de dos o más personas para crear, transferir, modificar o extinguir obligaciones; los que producen o transfieren obligaciones y derechos se llaman contratos.]]></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828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digo Civil Federal, artículos 1792 y 1793; Libro Cuarto, Título Primero, Capítulo I.]]></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1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1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fecha y nota editorial]]></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éxico. Rige en los asuntos del orden federal (artículo 1) y cada entidad tiene su propio código civil para el orden común. Compilación oficial consultada el 23 de octubre de 2026, con última reforma publicada en el DOF el 14 de noviembre de 2025.]]></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11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2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incumplimiento de un contrato entre particulares se reclama con efecto patrimonial: cumplimiento, entrega, pago o reparación del daño, por la vía aplicable.]]></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828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riterio general, sin cita numerada: la sede concreta depende del código civil aplicable (federal o de la entidad) o del Código de Comercio, y hay que verificar los artículos vigentes antes de citarlos.]]></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11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3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fecha y nota editorial]]></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éxico. Sin número de artículo en esta lección porque no se verificó la sede vigente. Revisión editorial: 23 de octubre de 2026.]]></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4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ódigo Civil Federal no define «obligación» en un artículo: regula sus fuentes. La definición de obligación como vínculo jurídico es doctrinal.]]></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828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ibro Cuarto del Código Civil Federal, rubro «De las Obligaciones».]]></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fecha y nota editorial]]></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éxico. Criterio general, sin número de artículo, porque el texto no lo contiene.]]></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11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5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ey general de la materia reserva a los militantes y a los partidos vías propias para dirimir sus disputas internas dentro del sistema de justicia electoral, y obliga a los partidos a prever esa justicia intrapartidaria en sus estatutos.]]></a:t>
            </a:r>
          </a:p>
        </p:txBody>
      </p:sp>
      <p:sp>
        <p:nvSpPr>
          <p:cNvPr id="9"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31432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y General de Partidos Políticos.]]></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11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6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fecha y nota editorial]]></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éxico, federal; las leyes locales desarrollan la materia. Compilación consultada el 23 de octubre de 2026. Los números concretos de artículo no se verificaron en esta lección, así que no se citan.]]></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0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7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juicio de amparo protege frente a normas generales, actos u omisiones de poderes públicos y, en los casos que la ley señala, de particulares.]]></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828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y de Amparo, artículo 1 (incluido su párrafo final).]]></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fecha y nota editorial]]></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éxico. Compilación consultada con última reforma publicada en el DOF el 16 de octubre de 2025.]]></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8 / 1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plazos, porcentajes, municipios, nombres y cifras de los diez casos y de los dos ejemplo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xiste fuente: son datos inventados para el ejercicio.]]></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fecha y nota editorial]]></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dáctico, sin valor normativo. Etiquetas «ficticio» en todos los casos.]]></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9 / 16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of.gob.mx/"/>
              </a:rPr>
              <a:t><![CDATA[Diario Oficial de la Federación: donde se publican leyes, reglamentos y acuerdos federales]]></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un reglamento cualquiera y anota su fecha de publicación y sus artículos transitorios: es el ejercicio de verificar, no de recordar.]]></a:t>
            </a:r>
          </a:p>
        </p:txBody>
      </p:sp>
      <p:sp>
        <p:nvSpPr>
          <p:cNvPr id="9" name=""/>
          <p:cNvSpPr txBox="1"/>
          <p:nvPr/>
        </p:nvSpPr>
        <p:spPr>
          <a:xfrm>
            <a:off x="514350" y="2533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diputados.gob.mx/LeyesBiblio/index.htm"/>
              </a:rPr>
              <a:t><![CDATA[Compilación de leyes federales vigentes de la Cámara de Diputadas y Diputados]]></a:t>
            </a:r>
          </a:p>
        </p:txBody>
      </p:sp>
      <p:sp>
        <p:nvSpPr>
          <p:cNvPr id="10" name=""/>
          <p:cNvSpPr txBox="1"/>
          <p:nvPr/>
        </p:nvSpPr>
        <p:spPr>
          <a:xfrm>
            <a:off x="514350" y="32194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atálogo de textos vigentes con sus reformas señaladas por fecha de publicación en el Diario Oficial: sirve para verificar un número de artículo antes de citarlo.]]></a:t>
            </a:r>
          </a:p>
        </p:txBody>
      </p:sp>
      <p:sp>
        <p:nvSpPr>
          <p:cNvPr id="11" name=""/>
          <p:cNvSpPr txBox="1"/>
          <p:nvPr/>
        </p:nvSpPr>
        <p:spPr>
          <a:xfrm>
            <a:off x="514350" y="3848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www.diputados.gob.mx/LeyesBiblio/pdf/CCF.pdf"/>
              </a:rPr>
              <a:t><![CDATA[Código Civil Federal, texto vigente compilado (PDF)]]></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0 / 16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bre el Libro Cuarto, Título Primero: ahí están los artículos 1792 y 1793 sobre convenio y contrato que esta lección cita.]]></a:t>
            </a:r>
          </a:p>
        </p:txBody>
      </p:sp>
      <p:sp>
        <p:nvSpPr>
          <p:cNvPr id="8" name=""/>
          <p:cNvSpPr txBox="1"/>
          <p:nvPr/>
        </p:nvSpPr>
        <p:spPr>
          <a:xfrm>
            <a:off x="514350" y="1847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to se cierra la ruta J01 de la unidad «Derecho desde cero»: sabes reconocer una norma, desarmarla en sus tres piezas, ubicarla en su nivel y clasificar las reglas que se le parecen.]]></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1 / 1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igue en el plan de estudios es la unidad J02, «Cómo leer y verificar una norma»: artículo, fracción, inciso y transitorios, vigencia, reformas y derogaciones, con su producto —la ficha de norma con versión, ámbito y fuente oficial, herramienta T01 de la unidad—. Dentro de la misma ruta J01 queda pendiente una lección de obligación y sanción, que aún no está publicada: no se enlaza una dirección que no existe todavía.]]></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2"/>
              </a:rPr>
              <a:t><![CDATA[Reglas que se parecen a una norma jurídica, pero no lo so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2 / 16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ya necesitas aplicar esto a un caso con dinero, plazos o sanciones de por medio, el siguiente paso no es otra lectura: es la ficha de consulta jurídica de la herramienta T03 y una asesoría profesional con los documentos enfr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2026-10-24T11:07:10Z</dcterms:created>
  <dcterms:modified xsi:type="dcterms:W3CDTF">2026-10-24T11:07:10Z</dcterms:modified>
  <dc:title>Reglas que se parecen a una norma jurídica, pero no lo son</dc:title>
  <dc:description>Presentación editable del OA «Reglas que se parecen a una norma jurídica, pero no lo son». Enlace: https://politica.lumbre.lat/object/pol-j01-r01-oa02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