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presProps" Target="presProps.xml"/>
  <Relationship Id="rId132" Type="http://schemas.openxmlformats.org/officeDocument/2006/relationships/viewProps" Target="viewProps.xml"/>
  <Relationship Id="rId13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bligación, facultad y sanción: las tres consecuencias de una norma»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bligación, facultad y sanción: las tres consecuencias de una norma»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bligación, facultad y sanción: las tres consecuencias de una norma»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bligación, facultad y sanción: las tres consecuencias de una norma»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bligación, facultad y sanción: las tres consecuencias de una norma»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bligación, facultad y sanción: las tres consecuencias de una norma»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la misma relación vista desde dos sillas»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la misma relación vista desde dos sillas»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ebes: obligación, carga y prohibic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ay un deber con sujeto, contenido y plazo; la consecuencia puede estar en otra ley del ramo o tratarse de una norma imperfecta: se buscan autoridad, vía y consecuencia escrita antes de concluir «no pasa nada» o «pasa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piezas están: sujeto (los comités), contenido (publicar), plazo (diez días ficticios) y mandato («deberán»). Lo que falta saber es quién exige y qué consecuencia existe. La ausencia de sanción en el mismo texto no la borra del sistema —puede vivir en otra ley del ramo o en el título de procedimientos—, pero tampoco la inventes. Si en efecto no hubiera consecuencia escrita, estarías ante una carga o una norma imperfecta, no ante un capricho: esa conclusión también se documenta, con fuent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preguntas de la obligación: quién, qué, cuándo y quién exige. La consecuencia se busca en el sistema normativo del caso, versión y fuente en mano; no se supone ni se impro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2-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rga no se sanciona: su omisión produce la pérdida del efecto —el órgano resuelve con lo que hay—. La trampa conceptual es doble: quien trata toda carga como obligación negocia contra un castigo inexistente, y quien trata toda obligación como carga deja de hacer deberes que sí tienen consecuencia tasada. El criterio separador pregunta por la autoridad y el procedimiento: si nadie puede abrirte un expediente por ello, es carga; si puede, es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operativa de carga (se pierde el efecto, no hay castigo) frente a obligación (exigible por una autoridad, con consecuencia ta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uede la autoridad: facultad, fundamento y competencia»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2-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uede la autoridad: facultad, fundamento y competencia»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es el criterio general que usa esta escuela: la discrecionalidad es libertad tasada, no capricho. Los tres frenos —fin público, motivación, proporcionalidad— no son adornos: son las casillas que mira la revisión de un acto y las que debes llenar tú antes de firmar si el cargo te da margen. La formulación exacta, el procedimiento y las consecuencias de su violación dependen de la ley aplicable a la materia y al ám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la lección: discrecionalidad no es arbitrariedad; límites de fin público, motivación y proporcion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2-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acto carga un probable defecto de competencia y ausencia de fundamento: hay que localizar en qué norma está montada la facultad de clausurar, si existe y a quién; la proporcionalidad es otro filtro posterior, no el ú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petencia es medida escrita, no jerarquía. Un acto no se vuelve válido por venir de arriba; se vuelve revisable por venir sin base. La lección enseña a no saltar a la conclusión de nulidad —eso le toca a la autoridad o al tribunal que revise— y a no quedarse en la indignación: se busca el precepto, se verifica la versión vigente y se identifica la vía (administrativa o jurisdiccional, según la materia). La opción cuatro es la tentación contraria: usar una regla inventada para atacar un act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acultad sin fundamento escrito es acto con defecto de competencia; regla del mandamiento escrito que fonde y motive (artículo 16 constitucional, cuya redacción se verificó en la compilación oficial consultada; confirma el texto vigente antes de ci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2-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asa si no: sanción, tipicidad y debido proceso»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asa si no: sanción, tipicidad y debido proceso»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2-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asa si no: sanción, tipicidad y debido proceso» (2 de 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asa si no: sanción, tipicidad y debido proceso» (3 de 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asa si no: sanción, tipicidad y debido proceso» (4 de 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asa si no: sanción, tipicidad y debido proceso» (5 de 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rma previa: conducta descrita y consecuencia tasada, publicadas antes del hecho → La conducta ocurre, o se le imputa a alguien con pruebas que la sostengan → Inicio del procedimiento y notificación, con cita de la norma presuntamente violada → Alegatos y prueba en audiencia, dentro del procedimiento → Resolución motivada: hechos explicados y solo la consecuencia tasada → Vía de revisión: otra autoridad o un tribunal puede corregir lo deci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uta empieza antes del hecho, en el texto publicado: si el casillero uno está vacío no hay sanción posible, por más clara que esté la conducta. La revisión no es un favor: es parte del diseño, y su vía y sus plazos se leen en la ley aplicable, no en el recuerdo. Memorizar los seis casilleros sirve porque en la práctica casi todo acto defectuoso falla en uno específico y nomb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uta de seis pasos de la lección: norma previa, conducta o imputación, inicio y notificación, audiencia y prueba, resolución motivada, ví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2-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hoca con la exigencia de tipicidad: solo vale la consecuencia tasada antes del hecho; se señala el defecto y se busca la vía para impugnarla, sin prometer el resultado ni de ese punto ni de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materia penal el artículo 14 prohíbe expresamente imponer penas «por simple analogía, y aún por mayoría de razón, pena alguna que no esté decretada por una ley exactamente aplicable al delito»: lo verificamos en la compilación oficial consultada. Fuera de lo penal, la consecuencia tasada en norma previa funciona como criterio general de legalidad que esta escuela aplica también a sanciones administrativas y electorales. Lo que el defecto provoca —nulidad total, nulidad parcial, responsabilidad de quien firmó— depende de la ley aplicable y lo decide la autoridad o el tribunal que revise: la lección te da la señal, no la sen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ipicidad: consecuencia escrita antes del hecho; artículo 14 constitucional (redacción verificada en la compilación de la Cámara de Diputados difundida en el portal gob.mx, consulta del 23-10-2026) y criterio general de legalidad para las demás mate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2-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pción múltiple»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n con facultad y fundamento: motivación y proporcionalidad»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para el ejercicio): el filtro de proporcionalidad, casilla por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Hechos del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ado ficticio de Sierra Alta; partido ficticio «Confluencia Municipal». Un coordinador usó un sonido fijo frente a un hospital durante un evento de campaña. El «Consejo Local de la Sierra» (órgano inventado) imputó la conducta y resolvió: una multa (importe inventado) y el cierre del local del comité por treinta días (medida inventada). Todo dato de este caso es del ejercicio; ninguna autoridad real lo resolvería con esto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para el ejercicio): el filtro de proporcionalidad, casilla por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La primera casilla no es el tamaño: es la tip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la norma describe el ruido indebido y tasa una multa. El cierre del local no aparece en ninguna parte. Primera pregunta, antes de ponderar: ¿la consecuencia estaba tasada antes del hecho? Si no, no es un asunto de proporcionalidad: es un defecto de tipicidad. El orden del análisis importa tanto como el anál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para el ejercicio): el filtro de proporcionalidad, casilla por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Idónea: ¿la medida sirve para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un suponiendo que alguna norma permitiera la clausura: ¿cerrar el comité treinta días protege el descanso y las actividades de salud, interés que la ley persigue? Solo de manera indirecta y tardía: corta la vida interna de una organización por un hecho puntual ya sancionado. Un vínculo débil entre medida y fin es la primera señal de ex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para el ejercicio): el filtro de proporcionalidad, casilla por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Necesaria: ¿había una alternativa menos dañina igual de efica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í, a la vista: la multa ya se aplicó; una amonestación pública o una orden de no repetir, con apercibimiento, alcanzan el mismo fin sin asfixiar al comité. La autoridad eligió la más dura sin explicar por qué las otras no bastaban: la casilla de la necesidad queda vacía, y una casilla vacía es un argument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para el ejercicio): el filtro de proporcionalidad, casilla por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Proporcional en sentido estricto: el bal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sto: treinta días sin local para decenas de personas que no hicieron el ruido, y para actividades que no guardaban relación con el evento. Beneficio: castigar de más una conducta ya sancionada con multa. El balance está torcido, y la resolución ni siquiera lo ponderó: sin explicación de hechos (motivación), el defecto se agrava ante cualquier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para el ejercicio): el filtro de proporcionalidad, casilla por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Sujeto correcto: ¿a quién alcanzó la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nducta la ejecutó una persona con recursos del comité. Verificar la imputación exige mirar la norma: quién es el sujeto obligado —la candidatura, el partido o el coordinador— y qué grado de participación se requiere para alcanzar a la estructura. En el caso inventado, la resolución mezcló al individuo con el comité, y pagó el comité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para el ejercicio): el filtro de proporcionalidad, casilla por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Qué se hace con 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documenta el defecto (tipicidad, sujeto, necesidad, balance), se identifica la vía de revisión —en el caso ficticio, la jurisdiccional-electoral local; en la vida real, la de tu entidad, con nombres y plazos leídos en la ley vigente, no en la memoria—, y se razona el reclamo con esas cuatro palabras. No se promete el resultado: se prepara el arg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inventado para el ejercicio): el filtro de proporcionalidad, casilla por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Moraleja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astigo puede tener fundamento, autoridad y procedimiento, y aun así ser excesivo. Y ojo al revés: el filtro no borra la falta; el ruido frente al hospital existió y la conducta tasada se puede sancionar. Proporcionalidad no significa impunidad: significa medida. Quien aprende a decirlo con nombre y apellido de defecto deja de pelear por sens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01-r02-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s comités deberán publicar el estado de sus cuentas dentro de los primeros diez días de cada mes» (cifras ficticias) → Obligación: sujeto, contenido, plazo y autoridad posible; exig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romovente podrá ofrecer prueba dentro del plazo del procedimiento; si no, se resuelve con lo actuado» (ficticio) → Carga: nadie te sanciona por no ofrecerla; pierdes el efecto de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eda prohibido condicionar el voto a cambio de dinero o materiales» (enunciado ficticio de ejercicio) → Prohibición: deber de no hacer, con consecuencia tasada en la ley apl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órgano podrá iniciar de oficio el procedimiento cuando tenga conocimiento de hechos descritos en la norma» (ficticio) → Facultad: poder montado en el órgano, con fundamento y procedimiento pro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olución del ejercicio: se confirma al partido la medida de cierre del local por treinta días» (ficticio) → Sanción: consecuencia aplicada tras un procedimiento, revisable por la 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director cancela un registro sin que ninguna norma monte esa facultad en su área» (ficticio) → No es consecuencia válida: es acto con probable defecto de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categorías de la lección más el caso del defecto de competencia: las casillas separadoras son sujeto, contenido, plazo, exigibilidad y tip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2-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3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ulta por operar un local sin medidas de seguridad, impuesta por autoridad municipal (ficticia) → Administ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Inhabilitación para servir en el gobierno tras un procedimiento de responsabilidades (ficticia) → Administ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ulta al partido por no reportar un gasto, impuesta por la autoridad administrativa electoral (ficticia) → Elect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firmación de esa multa por el tribunal electoral en la vía de revisión (ficticia) → Elect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ena de prisión impuesta por un juez por una conducta descrita como delito en la ley penal (ficticia) → Pe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ancelación del registro de un partido por una causal escrita en la ley de partidos (ficticia)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érdida de financiamiento público por la falta grave prevista en la norma de partidos (ficticia)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Amonestación pública a una candidatura por falta descrita en la ley electoral aplicable (ficticia) → Elect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familias de sanción como categorías de trabajo; los nombres exactos de autoridades y vías dependen de la materia y la entidad, y se verifican en la ley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2-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3 de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rga · competencia · pre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reglas separadoras de la lección: carga frente a obligación, fundamento frente a jerarquía, tipicidad frente a arbitrariedad. Los huecos son exactos por diseño: las palabras que faltan son las que hay que saber nombrar en cualquier discusión con una notificación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ones operativas del glosario: carga (se pierde el efecto), facultad con fundamento (competencia), sanción típica (tasada en norma pre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2-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iezas inventadas): cinco actos y qué le falta 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0. Cómo se lee un acto sospech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egunta no es «¿es ilegal?», en abstracto: es «¿qué casilla está vacía?». Cinco casillas: competencia (quién pudo), fundamento (con qué precepto), motivación (por qué estos hechos), tipicidad (qué consecuencia estaba escrita) y vía (ante quién se reclama). Un acto puede fallar en una casilla y estar entero en las otras cuatro; nombrar la vacía es el 80% de la defensa y del autocontrol en un 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iezas inventadas): cinco actos y qué le falta 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1. Acto primero: la clausura sin l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n Rafael de la Sierra (municipio ficticio): el director de imagen urbana clausura una sede partidista «por orden superior», sin citar precepto, y en el reglamento del caso (inventado) nadie le montó esa facultad. Fallan competencia y fundamento. El motivo puede ser hasta sensato: eso es lo que hace peligroso este defecto, porque un acto bien intencionado y mal armado sigue teniendo casillas vac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iezas inventadas): cinco actos y qué le falta 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2. Acto segundo: la notificación comodí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escrito ordena «retirar la estructura, conforme a la normatividad aplicable», sin artículo alguno. Falla el fundamento: el estándar del acto de molestia —mandamiento escrito de autoridad competente que fonde y motive, artículo 16 constitucional, verificado en la compilación oficial; confirma el texto vigente— no se satisface con una frase espejo. Qué hacer: pedir por escrito la cita concreta y documentar la respuesta, antes de mover un peso o un cam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iezas inventadas): cinco actos y qué le falta 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3. Acto tercero: la consecuencia que no estab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artido es sancionado con «suspensión de su participación en espacios oficiales» por una conducta que ningún texto del caso describe (medida ficticia). Falla la tipicidad: la consecuencia debe estar tasada antes del hecho. Aquí la defensa se arma señalando el texto inexistente —una búsqueda documentada vale más que una afirmación— y no inventando tú mismo el precepto que «debería ex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iezas inventadas): cinco actos y qué le falta 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4. Acto cuarto: la vía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ra esa multa administrativa, el partido-promotor del ejercicio acude a un juzgado civil «porque el juez de ahí es el más cercano». Falla la vía: cada familia de sanción tiene su autoridad y su medio de revisión, y quemar plazos en el órgano equivocado puede costarte el asunto aunque la razón exista. La vía correcta se identifica leyendo la ley aplicable (en el caso, la electoral del estado ficticio; en la vida real, la tuya), y ante la duda se pregunta al especialista antes de que corra el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iezas inventadas): cinco actos y qué le falta 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5. Acto quinto: la retro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reforma publicada (fecha ficticia) se aplica a un acto consumado bajo reglas anteriores, para perjudicar a su responsable. Falla la irretroactividad en perjuicio: «a ninguna ley se dará efecto retroactivo en perjuicio de persona alguna» (artículo 14 constitucional, redacción verificada en la compilación consultada el 23-10-2026). Y ojo con la trampa de lectura: la reforma sí rige hacia adelante; lo que no puede es alcanzar hechos cerrados para empeor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iezas inventadas): cinco actos y qué le falta 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6. El acto que estaba bien armado (para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errar con criterio, y no solo con sospecha: la consecuencia tasada, impuesta por el órgano con fundamento escrito, después de notificación y audiencia, en resolución que explica los hechos y deja abierta su vía de revisión. Se puede discrepar del tamaño de la medida —para eso está la revisión—, pero no de su existencia. La diferencia entre los cinco actos anteriores y este no estaba en el enojo: estaba en las cas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uede que la consecuencia esté en otra ley del ramo o en el título de procedimientos: hay que buscarla antes d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norma imperfecta o carga con opcionalidad: la consecuencia puede vivir en otro título o en otra ley, y eso se verifica. La tercera da por hecho un castigo sin audiencia cuando el debido proceso exige notificación y prueba antes de resolver, y además promete una defensa reactiva que no sustituye al procedimiento debido. La cuarta contradice la definición misma de carga: no hay multa posible por no traer el paraguas; hay pérdida del efecto. La segunda y la quinta son lectura correcta: buscar la consecuencia en el sistema de normas y medir la facultad por su texto, no por su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trabajadas: la consecuencia se busca en el sistema normativo vigente; debido proceso previo a la sanción; carga sin castigo; competencia tasada por el 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01-r02-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Detective de errores» (2 de 2).]]></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n una hoja, toma tres documentos reales de tu campaña o de tu cargo (una notificación, una minuta, un aviso interno), sin pegar datos personales sensibles. Para cada uno llena las casillas: tipo de consecuencia (obligación, carga, prohibición, facultad o sanción); qué piezas están de las cuatro (sujeto, contenido, plazo, quién exige); qué piezas faltan; y qué verificar antes de reaccionar, en qué fuente. Cierra con tus pendientes concretos: qué norma consultar, qué pregunta llevar a un especialista y qué no afirmas todavía. El producto es la tabla completa con sus vacíos honestos, no un dictamen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ráctica: clasificar enunciados y detectar qué le falta al acto · Memoria: las cinco consecuencias y sus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ráctica: clasificar enunciados y detectar qué le falta al acto · Memoria: las cinco consecuencias y sus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ráctica: clasificar enunciados y detectar qué le falta al acto · Memoria: las cinco consecuencias y sus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Obligación o carga? Cómo se distinguen en un min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gunta si existe una autoridad con facultad escrita para abrir procedimiento por el incumplimiento. Si la consecuencia está tasada y alguien puede exigirla: obligación. Si nadie te sanciona y simplemente pierdes el efecto (la prueba, el plazo, el registro):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facultad sin fundamento es un acto sin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facultad no nace del cargo sino del texto que la monta. Para los actos de molestia, la Constitución exige mandamiento escrito de autoridad competente que fonde y motive (artículo 16; verifica la versión vigente antes de citarlo). Sin precepto señalado, el poder simplemente no está demo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iscrecionalidad, ¿es lo mismo que arbitrar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o discrecional es elegir oportunidad, forma o intensidad dentro del margen que la norma deja, apuntando a su fin público, con motivación y proporcionalidad. Fuera de eso hay arbitrariedad, que es un defecto con ví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a sanción es «típ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conducta y su consecuencia estaban descritas y tasadas en una norma anterior al hecho. En materia penal el artículo 14 lo exige expresamente; en administrativas y electorales opera como criterio general de legalidad, con los matices de cada ley apl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familias de sanción usa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dministrativa, electoral, penal y política, nombradas como categorías. El nombre exacto del órgano, la vía y los plazos cambian por materia y por entidad: se verifican en la ley vigente antes de afirmar cualquier consecuenci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e dices a un compañero que afirma «si no tiene multa, no es oblig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puede ser una carga o que la consecuencia está en otro título o en otra ley del ramo: se buscan sujeto, autoridad, vía y consecuencia escrita antes de reaccionar o de prometer imp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01-r02-oa01]]></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8» (2 de 2).]]></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3).]]></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4872" r:id="rId1"/>
    <p:sldLayoutId id="2481854873" r:id="rId2"/>
    <p:sldLayoutId id="2481854874" r:id="rId3"/>
    <p:sldLayoutId id="248185487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b63a9120246ebb0e7303e20eb31a954fd439194cfa8b25a1.jpg"/>
  <Relationship Id="rId3" Type="http://schemas.openxmlformats.org/officeDocument/2006/relationships/hyperlink" Target="https://politica.lumbre.lat/object/pol-j01-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hyperlink" Target="https://politica.lumbre.lat/object/pol-j01-r02-oa01" TargetMode="External"/>
  <Relationship Id="rId4" Type="http://schemas.openxmlformats.org/officeDocument/2006/relationships/hyperlink" Target="https://politica.lumbre.lat/object/pol-j01-r02-oa01"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hyperlink" Target="https://politica.lumbre.lat/object/pol-j01-r02-oa01" TargetMode="External"/>
  <Relationship Id="rId4" Type="http://schemas.openxmlformats.org/officeDocument/2006/relationships/hyperlink" Target="https://politica.lumbre.lat/object/pol-j01-r02-oa01"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hyperlink" Target="https://politica.lumbre.lat/object/pol-j01-r02-oa01" TargetMode="External"/>
  <Relationship Id="rId4" Type="http://schemas.openxmlformats.org/officeDocument/2006/relationships/hyperlink" Target="https://politica.lumbre.lat/object/pol-j01-r02-oa01"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hyperlink" Target="https://politica.lumbre.lat/object/pol-j01-r02-oa01" TargetMode="External"/>
  <Relationship Id="rId4" Type="http://schemas.openxmlformats.org/officeDocument/2006/relationships/hyperlink" Target="https://politica.lumbre.lat/object/pol-j01-r02-oa01" TargetMode="External"/>
  <Relationship Id="rId5"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hyperlink" Target="https://politica.lumbre.lat/object/pol-j01-r02-oa01" TargetMode="External"/>
  <Relationship Id="rId4"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hyperlink" Target="https://www.dof.gob.mx/" TargetMode="External"/>
  <Relationship Id="rId4" Type="http://schemas.openxmlformats.org/officeDocument/2006/relationships/hyperlink" Target="https://www.gob.mx/cms/uploads/attachment/file/31662/Constitucion_Politica_1_.pdf" TargetMode="External"/>
  <Relationship Id="rId5" Type="http://schemas.openxmlformats.org/officeDocument/2006/relationships/hyperlink" Target="https://www.ine.mx/" TargetMode="Externa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hyperlink" Target="https://www.te.gob.mx/legislacion/" TargetMode="External"/>
  <Relationship Id="rId4"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01-r02-oa01" TargetMode="External"/>
  <Relationship Id="rId3" Type="http://schemas.openxmlformats.org/officeDocument/2006/relationships/notesSlide" Target="../notesSlides/notesSlide12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lig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acult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secuenc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rm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j01-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s consecuencias de una norma —obligación, carga, prohibición, facultad y sanción—; medir una facultad por su fundamento, competencia, motivación y proporcionalidad; y reconocer la ruta que toda sanción debe seguir: tipicidad, notificación, audiencia, resolución y revisión. El método de ocho preguntas se aplica a dos casos ficticios resueltos paso a paso, con un producto final: la tabla de consecuencias de tu campaña o de tu carg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J01 «Obligación, facultad y sanción». La unidad ya respondió qué es una norma; aquí se trabaja qué produce: qué debo, qué puede la autoridad y qué pasa si no cumplo. Glosario de catorce términos, cuatro figuras propias, dos casos con datos ficticios etiquetados, diez ejercicios evaluados, chequeo con criterios de dominio y tabla de fuentes con versión consultada y fecha de revisión editorial.]]></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2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bligación · carga · facultad · sanción · tipicidad · debido proceso · proporcionalidad · competenc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ligación, facultad y sanción: las tres consecuencias de una norm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2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ta final de la campaña. Llega una notificación de un organismo electoral ficticio —el «Consejo Local de la Sierra», inventado para este ejercicio— al comité municipal: «la propaganda a menos de 500 metros de un punto de votación deberá retirarse en un plazo de 48 horas; en caso contrario, se iniciarán las actuaciones que correspondan» (la distancia y el plazo son datos fictici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ligación, facultad y sanción: las tres consecuencias de una norm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2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quipo lee dos frases y empieza la pelea: la primera suena a orden, la segunda a amenaza. Nadie sabe quién está obligado a bajar el anuncio —¿el partido, la candidatura, el dueño del muro, tu proveedor de valla?—, qué puede hacer exactamente la autoridad si no se retira, y qué consecuencia está escrita en una norma previa o no está escrita en ninguna par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ligación, facultad y sanción: las tres consecuencias de una norm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en el cargo la escena se repite con otro traje: a la persona que entra a la sindicatura le dicen que «le toca revisar las cuentas municipales»; un director de área firma la cancelación de una licencia «porque la gente lo pide». Las dos frases mezclan las tres preguntas de esta lección: qué se debe hacer (obligación), qué se puede decidir (facultad) y qué pasa si alguien incumple (sanción). Confundirlas cuesta caro: se gasta energía defendiéndose de algo que no era exigible, y se deja pasar lo que sí lo e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ligación, facultad y sanción: las tres consecuencias de una norm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2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memoriza castigos ni fija cifras reales: ordena las consecuencias. La unidad J01 ya respondió qué es una norma; aquí se trabaja qué produce cuando aterriza en tu campaña o en tu ofic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ligación, facultad y sanción: las tres consecuencias de una norm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28]]></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parar obligación, carga, prohibición, facultad y sanción dentro de cualquier enunciado —real o inventado—; nombrar el sujeto, el contenido, el plazo y la autoridad que exige; medir una facultad por su fundamento, su competencia, su motivación y su proporcionalidad; explicar por qué toda sanción pide norma previa, notificación, audiencia y vía de revisión; recorrer los dos casos resueltos paso a paso; y detectar, en un acto defectuoso, qué le falta: competencia, fundamento, tipicidad, motivación o ví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ligación, facultad y sanción: las tres consecuencias de una norm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2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NO hace: no fija plazos, montos, autoridades ni tipos de sanción vigentes. Eso cambia por materia y por entidad y se verifica en la ley aplicable, no en la memori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punto no pudo verificarse en una fuente confiable, se enuncia como criterio general y se dice explícitamente que lo 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ligación, facultad y sanción: las tres consecuencias de una norm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2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organismo, estado, municipio, persona, distancia, plazo e importe de los ejemplos es inventado para el ejercicio y está etiquetado como fictici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la asesoría de una abogada o abogado que revise tu caso concreto, ni habilita para ejercer la profesión: enseña a llegar con la pregunta y la ficha correct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a misma relación vista desde dos si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2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obligación tuya suele ser una facultad de alguien más: la de exigirla. Un deber de la autoridad suele ser un derecho tuyo. Y la sanción tasada es el puente entre ambos: la consecuencia que el texto ya puso antes de que nadie se enojara. Por eso el análisis de cualquier notificación empieza por ubicar quién es quién en la frase: quién debe, quién puede, quién resuelve. Los verbos ayudan como signos rápidos: «deberá» manda; «no podrá» cierra una opción; «podrá» abre una facultad; «será sancionado con» tasa una consecuencia. Son signos, no garantías: la palabra final la tiene el texto completo, leído en su versión vige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a misma relación vista desde dos si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2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lección. Cada término vuelve en los ejercicios y en las siguientes rutas de la unidad; conviene tenerlo a la mano cuando llegue una notificación re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28]]></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2809875"/>
                <a:gridCol w="3305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li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ber exigible: dar, hacer o no hacer, con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la propaganda» o «presentar el informe»: la autoridad puede exigir el cumpl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jeto obli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tiene el deber según la norma, no según el eno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er el partido, la candidatura, el proveedor o la dependencia; rara vez «to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28]]></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809875"/>
                <a:gridCol w="3305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ducta exacta debida: entregar algo, hacer algo o abstene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lo mismo «conservar comprobantes» (hacer) que «no usar recursos públicos» (no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de cuándo corre y hasta cuándo se entiende cumplida o incumplida la condu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zo del caso es ficticio; en la vida real se verifica la norma y el modo de contar l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28]]></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809875"/>
                <a:gridCol w="3305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dad que exi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tiene el poder de reclamar y de iniciar el proce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órgano electoral, la contraloría, un juez: sin esa autoridad no hay exigibilidad, hay molest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quisito que, si omites, te hace perder el efecto buscado; no hay cast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ofreces la prueba a tiempo, la prueba se pierde; nadie abre expediente por no ofrece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28]]></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809875"/>
                <a:gridCol w="3305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hib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ber de no hacer; su violación suele tener consecuencia tasada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r recursos públicos para el proselitismo; condicionar el voto a cambio de dádi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der que la norma monta en una autoridad para decidir o act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iciar un procedimiento, negar un registro, ordenar una medida: solo si el texto la oto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28]]></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809875"/>
                <a:gridCol w="3305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tes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solemne de la facultad cuando la ley habla del órgano y no de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sejo contará con las facultades que esta ley le otorga»: el poder viene del cargo con 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edida exacta de la facultad: materia, territorio, grado y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órgano puede resolver, dónde, hasta qué nivel y en qué plazo; sin eso hay def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28]]></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2809875"/>
                <a:gridCol w="3305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i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conducta y su consecuencia estén descritas antes del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norma no tasó la sanción, la imputación no cierra: el defecto se puede seña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bido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cuencia previa al castigo: notificación, audiencia, prueba, moti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ella la sanción se puede reclamar, aunque la conducta haya existido de ver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28]]></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2809875"/>
                <a:gridCol w="3305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una campaña o en un car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ción de los hechos concretos que llevaron a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basta «así corresponde»: hay que decir qué ocurrió y por qué entra en la n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orcion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edida justa para el fin legítimo, no la más dura dis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alta menor con castigo máximo merece explicación extra; si no la hay, se señ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a misma relación vista desde dos si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2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obligación mira al sujeto, la facultad al órgano y la sanción a la consecuencia escrita. La franja inferior es la cuarta pieza que casi nadie nombra: la carga no se sanciona, se pierde el efecto. Reconocerla evita dos pánicos: temer una multa donde solo había un requisito, y relajarse donde la norma sí tenía consecuencia.]]></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consecuencias-norma.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a misma relación vista desde dos sill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2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consecuencias no son capítulos separados: son la misma norma mirada desde tres sillas. Si te sientas en la del sujeto obligado, ves una obligación: dar, hacer o no hacer, con plazo, exigible por alguien. Si te sientas en la del órgano, ves una facultad: un poder que alguien le montó por escrito, y que no tiene más medida que la del texto. Si te sientas en el momento posterior al incumplimiento, ves la sanción: la consecuencia tasada, aplicada por quien podía aplicarla, después de un procedimiento. Y en el borde, casi invisible, vive la carga: el requisito que no se paga con multa sino con la pérdida del efec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a misma relación vista desde dos sill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 es donde más se discute mal. Quien confunde carga con obligación negocia contra un castigo que no existe; quien confunde obligación con carga deja de cumplir deberes que sí tienen consecuencia tasada. La pregunta separadora siempre es la misma: ¿hay una autoridad con facultad escrita para abrirte un procedimiento por esto? Sí: obligación, con sus riesgos. No: carga, con sus pérdidas. Y nadie te va a multar por no traer paraguas; simplemente te moj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a misma relación vista desde dos sill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28]]></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frecuente: «si no dice la sanción, es que es opcional»]]></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el revés del error «todo se castiga». La consecuencia puede estar veinte artículos después del deber, en el título de procedimientos o en otra ley del mismo ramo; y a veces sencillamente no hay sanción porque se trata de una carga. Antes de concluir «no es obligatorio porque no tiene multa» o «es obligatorísimo porque me indignó», verifica las cuatro piezas: quién debe, qué debe, quién puede exigirlo y qué está escrito si no se cumple. Esas cuatro preguntas son rápidas cuando llevas la costumbre; con prisa, ningu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bes: obligación, carga y prohib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2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reguntas arman una obligación. Quién: el sujeto obligado lo dice la norma —persona, partido, candidatura, proveedor o dependencia; desconfía de quien traduce «todos». Qué: el contenido —dar una cosa, hacer algo o abstenerse; el «no hacer» tiene nombre propio: prohibición.]]></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el plazo y el modo de contarlo (días hábiles o naturales, con suspensiones posibles); en esta lección ningún plazo es real, y en tu caso ninguno se adivina: se lee en la norma aplicable y, con riesgo, se confirma con especialis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bes: obligación, carga y prohib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2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nte quién: la autoridad o la persona facultada para exigir, porque un deber sin nadie que pueda reclamarlo suele ser otra cosa (carga, instrucción interna, costumbre).]]></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hibición es una obligación de signo negativo: la norma corta una conducta y, si la consecuencia está tasada y publicada, el incumplimiento abre procedimiento. La carga, en cambio, no tiene a nadie persiguiéndote: si no la cumples, simplemente no obtienes lo que buscabas. Ninguna de las tres es mejor o peor: son tres mecanismos distintos, y tratarlos como si fueran uno es la forma más elegante de equivocar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debes: obligación, carga y prohibición]]></a:t>
            </a:r>
          </a:p>
        </p:txBody>
      </p:sp>
      <p:sp>
        <p:nvSpPr>
          <p:cNvPr id="8" name=""/>
          <p:cNvSpPr txBox="1"/>
          <p:nvPr/>
        </p:nvSpPr>
        <p:spPr>
          <a:xfrm>
            <a:off x="514350" y="1543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ley ficticia del ejercicio dice: «Los comités directivos municipales deberán publicar el estado de sus cuentas dentro de los primeros diez días de cada mes» (cifras ficticias). El título de sanciones de esa ley no menciona el deber y no aparece otro texto a la mano. ¿Cuál es la lectura responsable antes de decidir algo con tu equipo?]]></a:t>
            </a:r>
          </a:p>
        </p:txBody>
      </p:sp>
      <p:sp>
        <p:nvSpPr>
          <p:cNvPr id="9" name=""/>
          <p:cNvSpPr txBox="1"/>
          <p:nvPr/>
        </p:nvSpPr>
        <p:spPr>
          <a:xfrm>
            <a:off x="666750" y="36385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obligación: sin sanción junto al deber, el texto es decorativ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28]]></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y un deber con sujeto, contenido y plazo; la consecuencia puede estar en otra ley del ramo o tratarse de una norma imperfecta: se buscan autoridad, vía y consecuencia escrita antes de concluir «no pasa nada» o «pasa todo».]]></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una prohibición disfrazada: publicar obliga a no ocultar, así que basta con no tapar los números.]]></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da retraso produce sanción automática: el verbo «deberán» la activa sin necesidad de procedimien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debes: obligación, carga y prohibición]]></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ofrecer una prueba dentro del plazo probatorio de un procedimiento (el plazo real depende de la ley aplicable; el ejemplo es ficticio) le cuesta a la parte una sanción, además de la pérdida de esa prueba.]]></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 la autoridad: facultad, fundamento y compet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acultad no nace del cargo: nace de un texto. La norma monta un poder en un órgano —le da materia, territorio, grado y tiempo— y mientras ese montaje no esté escrito, el poder no existe, aunque lo ejerza la persona más alta de la sala. Por eso «facultad sin fundamento es acto sin competencia» no es una frase de expediente: es la primera línea que hay que saber armar cuando alguien decide sobre ti, y la primera que una autoridad honesta se exige antes de firm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 la autoridad: facultad, fundamento y compet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tiene dos caras y conviene entrenar las dos. Hacia afuera: te protege de los otros, porque un «puedo porque mando» mal escrito tiene defecto nombrable y vía de revisión. Hacia adentro: si ocupas un cargo, tu «puedo» siempre debe poder señalar su «me dan». Un equipo que redacta una solicitud citando el precepto que da facultad al órgano no está haciendo pleitesía: está ahorrándose el disgusto de que el acto se caiga después por defecto de for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 la autoridad: facultad, fundamento y compet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2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de las cinco preguntas queda vacía, el acto tiene un defecto concreto y nombrable. No se repara porque quien firma sea muy alto, ni porque la causa sea popular: el defecto se documenta y se reclama por la vía aplicable al cas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inco-preguntas-acto.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 la autoridad: facultad, fundamento y compet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todas las facultades son iguales. Hay tasadas hasta en el detalle: la norma describe el supuesto y manda la única respuesta posible —si ocurre X, se hace Y—. Otras dejan márgenes: la autoridad elige oportunidad, forma o intensidad según las circunstancias; eso se llama facultad discrecional, y no es un cheque en blanco. El margen se ejerce hacia el fin público de la norma, con los hechos explicados (motivación) y con medida (proporcionalidad), sin invadir derechos de tercer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uede la autoridad: facultad, fundamento y compet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2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margen se usa para castigar por gusto, para favorecer al de adentro o para molestar al de afuera, ya tiene nombre: arbitrariedad. Y la arbitrariedad, como el resto de los defectos, tiene vía de revisión; cuál sea esa vía depende de la materia y de la norma aplicable, así que se identifica leyendo, no prometiendo resultad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puede la autoridad: facultad, fundamento y competenci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facultad discrecional permite a la autoridad elegir oportunidad, forma o intensidad dentro del margen que la norma deja, pero no la habilita a actuar contra el fin de la norma, sin explicar los hechos o con exceso manifiesto.]]></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puede la autoridad: facultad, fundamento y competencia]]></a:t>
            </a:r>
          </a:p>
        </p:txBody>
      </p:sp>
      <p:sp>
        <p:nvSpPr>
          <p:cNvPr id="8" name=""/>
          <p:cNvSpPr txBox="1"/>
          <p:nvPr/>
        </p:nvSpPr>
        <p:spPr>
          <a:xfrm>
            <a:off x="514350" y="1543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municipio ficticio de San Rafael de la Sierra, el director de imagen urbana clausura el local donde un partido tiene su sede permanente, «para proteger el orden público». Nadie conoce un precepto que monte esa facultad en esa dirección, aunque la orden está firmada y sellada. ¿Cuál es el análisis correcto según esta lección?]]></a:t>
            </a:r>
          </a:p>
        </p:txBody>
      </p:sp>
      <p:sp>
        <p:nvSpPr>
          <p:cNvPr id="9" name=""/>
          <p:cNvSpPr txBox="1"/>
          <p:nvPr/>
        </p:nvSpPr>
        <p:spPr>
          <a:xfrm>
            <a:off x="666750" y="36385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cto es válido: la firma y el sello bastan; la facultad viene anexa al carg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2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olo hay un vicio de forma: faltó entregar más copias de la notificación.]]></a:t>
            </a:r>
          </a:p>
        </p:txBody>
      </p:sp>
      <p:sp>
        <p:nvSpPr>
          <p:cNvPr id="8" name=""/>
          <p:cNvSpPr txBox="1"/>
          <p:nvPr/>
        </p:nvSpPr>
        <p:spPr>
          <a:xfrm>
            <a:off x="666750" y="191452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cto carga un probable defecto de competencia y ausencia de fundamento: hay que localizar en qué norma está montada la facultad de clausurar, si existe y a quién; la proporcionalidad es otro filtro posterior, no el único.]]></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adie puede clausurar jamás una sede partidista: la lección daría esa afirmación como regla univers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asa si no: sanción, tipicidad y debido proce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2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nción es la consecuencia tasada: existe porque alguien la escribió antes, no porque alguien pueda ahora. En la vida política conviven cuatro familias —administrativa, electoral, penal y política—, y cada una tiene su autoridad y su ví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dministrativa la impone la propia autoridad del ramo y suele revisarse ante un órgano distinto o ante tribunales especializados; el nombre vigente de esos órganos cambia por materia y entidad: se verifica en la ley, no en el recuer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asa si no: sanción, tipicidad y debido proce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2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lectoral tiene dos brazos: uno administrativo, ejercido por los organismos electorales —en la esfera federal, la autoridad electoral es el Instituto Nacional Electoral—, y uno jurisdiccional, ejercido por los tribunales electorales, cuya máxima instancia federal es el Tribunal Electoral del Poder Judicial de la Feder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asa si no: sanción, tipicidad y debido proce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2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nal solo puede terminar en pena después de juicio ante juez competente y con ley aplicable al hecho exacto: fuera de juez y de juicio previo no hay pena, haya o no haya evidencia. Y la política toca la participación misma —registro, financiamiento, elegibilidad— por las autoridades y vías que cada ley describe.]]></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familia equivocada o la vía equivocada es un error con consecuencias propias: pierdes el asunto aunque tu razón exis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asa si no: sanción, tipicidad y debido proce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2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structura se repite en cualquier materia con nombres distintos. Si un casillero está vacío —no había norma previa, no hubo audiencia, la resolución no explica los hechos—, el defecto es señalable aunque la autoridad tenga facultad y la conducta haya existido. Las fuentes verificables de esta lección están en la tabla final.]]></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uta-sancion.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asa si no: sanción, tipicidad y debido proces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2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exigencias recorren toda sanción, sin importar la familia. Tipicidad: la consecuencia estaba descrita y tasada antes del hecho. Legalidad y competencia: quien castiga puede castigar esto, aquí, ahora y en esa medida. Debido proceso: notificación, oportunidad real de alegar y probar, audiencia. Revisión: un órgano distinto o un tribunal pueden corregir lo decidi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asa si no: sanción, tipicidad y debido proces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ateria penal la Constitución mexicana es textual: «Nadie podrá ser privado de la libertad o de sus propiedades, posesiones o derechos, sino mediante juicio seguido ante los tribunales previamente establecidos, en el que se cumplan las formalidades esenciales del procedimiento y conforme a las Leyes expedidas con anterioridad al hecho», y «A ninguna ley se dará efecto retroactivo en perjuicio de persona alguna» (artículo 14); ademá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asa si no: sanción, tipicidad y debido proces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2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 los derechos de toda persona imputada está «a que se presuma su inocencia mientras no se declare su responsabilidad mediante sentencia emitida por el juez de la causa» (artículo 20, apartado B).]]></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s redacciones se verificaron en la compilación oficial de la Cámara de Diputados difundida en el portal gob.mx, versión con reformas hasta el 27 de abril de 2010: antes de citarlas en un caso, confirma el texto vigente y sus reform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asa si no: sanción, tipicidad y debido proces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2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ateria administrativa y electoral esas mismas exigencias funcionan como criterio general de legalidad, pero cada ley arma su procedimiento y sus garantías. Ahí no improvises artículos: describe el estándar, pide la norma y verific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nto a la consecuencia principal aparecen las accesorias: inhabilitación para ejercer funciones públicas, cancelación o pérdida del registro de un partido, suspensión o pérdida de financiamiento público, destitución del carg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asa si no: sanción, tipicidad y debido proces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2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se nombran solo como categorías, a propósito: el nombre exacto, los supuestos que las activan, la autoridad que las impone y la vía para resistirlas varían por materia y por entidad.]]></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cifra, plazo o monto de esta lección es real, y no se te pide retenerlos: se leen en la ley aplicable, vigente, con versión y fuente. Si alguien te cita en una discusión «la multa de siempre» o «el plazo que todos saben», ya sabes qué pedirle: el precepto y la fech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pasa si no: sanción, tipicidad y debido proces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uta de una sanción, del casillero uno al seis. El expediente es ficticio; la estructura es la que se repite en cualquier materia.]]></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onducta ocurre, o se le imputa a alguien con pruebas que la sostengan]]></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ía de revisión: otra autoridad o un tribunal puede corregir lo decidido]]></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rma previa: conducta descrita y consecuencia tasada, publicadas antes del hech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2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egatos y prueba en audiencia, dentro del procedimiento]]></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Inicio del procedimiento y notificación, con cita de la norma presuntamente violada]]></a:t>
            </a:r>
          </a:p>
        </p:txBody>
      </p:sp>
      <p:sp>
        <p:nvSpPr>
          <p:cNvPr id="9" name=""/>
          <p:cNvSpPr txBox="1"/>
          <p:nvPr/>
        </p:nvSpPr>
        <p:spPr>
          <a:xfrm>
            <a:off x="628650" y="2257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Resolución motivada: hechos explicados y solo la consecuencia tasa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pasa si no: sanción, tipicidad y debido proceso]]></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procedimiento ficticio, el órgano agrega una consecuencia que ningún texto previo prevé para esa conducta: «cierre del local del comité por treinta días» (medida inventada para el ejercicio). Con lo que enseña esta lección, tu lectura correcta es que esa consecuencia...]]></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cede: los órganos pueden endurecer medidas mientras no excedan su presupuesto autoriza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28]]></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hoca con la exigencia de tipicidad: solo vale la consecuencia tasada antes del hecho; se señala el defecto y se busca la vía para impugnarla, sin prometer el resultado ni de ese punto ni del resto.]]></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ula todo el procedimiento, incluida la conducta que sí estaba descrita en la norma.]]></a:t>
            </a:r>
          </a:p>
        </p:txBody>
      </p:sp>
      <p:sp>
        <p:nvSpPr>
          <p:cNvPr id="9" name=""/>
          <p:cNvSpPr txBox="1"/>
          <p:nvPr/>
        </p:nvSpPr>
        <p:spPr>
          <a:xfrm>
            <a:off x="666750" y="2924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una sanción política legítima porque afecta la participación del parti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n con facultad y fundamento: motivación y proporciona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2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ón el mejor escenario para la autoridad: tiene facultad escrita, el hecho ocurrió y la consecuencia está tasada. Queda el filtro del tamaño, y se aplica en tres preguntas con nombre. Idónea: ¿la medida realmente protege el interés que la norma persigue? Necesaria: ¿existe una alternativa igualmente eficaz pero menos dañina —apercibir, limitar, sancionar al responsable del hecho en lugar de a la estructura completa—? Proporcional en sentido estricto: ¿el beneficio para el fin público justifica el costo que la medida impone a derechos de tercer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n con facultad y fundamento: motivación y proporciona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2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e una cuarta casilla práctica, que casi nadie llena: ¿la medida alcanzó al sujeto correcto? El partido no responde automáticamente por cada afiliado, y el comité no es el vehículo con el que se hizo el ruido. El triple test es criterio general de doctrina y de tribunales, no un artículo con numeración universal; por eso, en una audiencia o en un escrito, no se invoca «el número que sea»: se razona con los nombres de las casillas y se verifica la ley del ca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un con facultad y fundamento: motivación y proporcionalidad · Ejemplo resuelto (todo inventado para el ejercicio): el filtro de proporcionalidad, casilla por casilla · Paso 1 de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Hechos del caso fictici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ficticio de Sierra Alta; partido ficticio «Confluencia Municipal». Un coordinador usó un sonido fijo frente a un hospital durante un evento de campaña. El «Consejo Local de la Sierra» (órgano inventado) imputó la conducta y resolvió: una multa (importe inventado) y el cierre del local del comité por treinta días (medida inventada). Todo dato de este caso es del ejercicio; ninguna autoridad real lo resolvería con estos númer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un con facultad y fundamento: motivación y proporcionalidad · Ejemplo resuelto (todo inventado para el ejercicio): el filtro de proporcionalidad, casilla por casilla · Paso 2 de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primera casilla no es el tamaño: es la tipicidad]]></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la norma describe el ruido indebido y tasa una multa. El cierre del local no aparece en ninguna parte. Primera pregunta, antes de ponderar: ¿la consecuencia estaba tasada antes del hecho? Si no, no es un asunto de proporcionalidad: es un defecto de tipicidad. El orden del análisis importa tanto como el análisi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un con facultad y fundamento: motivación y proporcionalidad · Ejemplo resuelto (todo inventado para el ejercicio): el filtro de proporcionalidad, casilla por casilla · Paso 3 de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Idónea: ¿la medida sirve para alg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n suponiendo que alguna norma permitiera la clausura: ¿cerrar el comité treinta días protege el descanso y las actividades de salud, interés que la ley persigue? Solo de manera indirecta y tardía: corta la vida interna de una organización por un hecho puntual ya sancionado. Un vínculo débil entre medida y fin es la primera señal de exce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un con facultad y fundamento: motivación y proporcionalidad · Ejemplo resuelto (todo inventado para el ejercicio): el filtro de proporcionalidad, casilla por casilla · Paso 4 de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Necesaria: ¿había una alternativa menos dañina igual de eficaz?]]></a:t>
            </a:r>
          </a:p>
        </p:txBody>
      </p:sp>
      <p:sp>
        <p:nvSpPr>
          <p:cNvPr id="8" name=""/>
          <p:cNvSpPr txBox="1"/>
          <p:nvPr/>
        </p:nvSpPr>
        <p:spPr>
          <a:xfrm>
            <a:off x="514350" y="1981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í, a la vista: la multa ya se aplicó; una amonestación pública o una orden de no repetir, con apercibimiento, alcanzan el mismo fin sin asfixiar al comité. La autoridad eligió la más dura sin explicar por qué las otras no bastaban: la casilla de la necesidad queda vacía, y una casilla vacía es un argumento escri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un con facultad y fundamento: motivación y proporcionalidad · Ejemplo resuelto (todo inventado para el ejercicio): el filtro de proporcionalidad, casilla por casilla · Paso 5 de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roporcional en sentido estricto: el balanc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 treinta días sin local para decenas de personas que no hicieron el ruido, y para actividades que no guardaban relación con el evento. Beneficio: castigar de más una conducta ya sancionada con multa. El balance está torcido, y la resolución ni siquiera lo ponderó: sin explicación de hechos (motivación), el defecto se agrava ante cualquier revis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un con facultad y fundamento: motivación y proporcionalidad · Ejemplo resuelto (todo inventado para el ejercicio): el filtro de proporcionalidad, casilla por casilla · Paso 6 de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Sujeto correcto: ¿a quién alcanzó la medid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ducta la ejecutó una persona con recursos del comité. Verificar la imputación exige mirar la norma: quién es el sujeto obligado —la candidatura, el partido o el coordinador— y qué grado de participación se requiere para alcanzar a la estructura. En el caso inventado, la resolución mezcló al individuo con el comité, y pagó el comité comple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un con facultad y fundamento: motivación y proporcionalidad · Ejemplo resuelto (todo inventado para el ejercicio): el filtro de proporcionalidad, casilla por casilla · Paso 7 de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Qué se hace con es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ocumenta el defecto (tipicidad, sujeto, necesidad, balance), se identifica la vía de revisión —en el caso ficticio, la jurisdiccional-electoral local; en la vida real, la de tu entidad, con nombres y plazos leídos en la ley vigente, no en la memoria—, y se razona el reclamo con esas cuatro palabras. No se promete el resultado: se prepara el argumen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un con facultad y fundamento: motivación y proporcionalidad · Ejemplo resuelto (todo inventado para el ejercicio): el filtro de proporcionalidad, casilla por casilla · Paso 8 de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Moraleja del ejercici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astigo puede tener fundamento, autoridad y procedimiento, y aun así ser excesivo. Y ojo al revés: el filtro no borra la falta; el ruido frente al hospital existió y la conducta tasada se puede sancionar. Proporcionalidad no significa impunidad: significa medida. Quien aprende a decirlo con nombre y apellido de defecto deja de pelear por sensacion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áctica: clasificar enunciados y detectar qué le falta al a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2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se prueba si el vocabulario quedó. El árbol de la figura se usa en dos sentidos: hacia afuera, para clasificar enunciados de una ley, una notificación o un chat de equipo; hacia adentro, para auditar tus propios escritos cuando ocupas un cargo: si redactas una medida sobre alguien, las cinco preguntas del acto también te aplican. En los ejercicios todos los enunciados están inventados; la estructura que los clasifica es re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áctica: clasificar enunciados y detectar qué le falta al a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2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la primera pregunta que cierra define la categoría. Y abajo, el truco de verbos («deberán», «no podrá», «podrá», «será sancionado con») es un signo rápido, nunca una garantía: la palabra final la tiene el texto completo, con versión y fuente.]]></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rbol-de-las-consecuencia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clasificar enunciados y detectar qué le falta al ac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nunciado —todos inventados para el ejercicio— con la categoría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s comités deberán publicar el estado de sus cuentas dentro de los primeros diez días de cada mes» (cifras ficticias)]]></a:t>
            </a:r>
          </a:p>
        </p:txBody>
      </p:sp>
      <p:sp>
        <p:nvSpPr>
          <p:cNvPr id="11" name=""/>
          <p:cNvSpPr txBox="1"/>
          <p:nvPr/>
        </p:nvSpPr>
        <p:spPr>
          <a:xfrm>
            <a:off x="514350" y="32670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promovente podrá ofrecer prueba dentro del plazo del procedimiento; si no, se resuelve con lo actuado» (ficticio)]]></a:t>
            </a:r>
          </a:p>
        </p:txBody>
      </p:sp>
      <p:sp>
        <p:nvSpPr>
          <p:cNvPr id="12"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eda prohibido condicionar el voto a cambio de dinero o materiales» (enunciado ficticio de ejercici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2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órgano podrá iniciar de oficio el procedimiento cuando tenga conocimiento de hechos descritos en la norma» (ficticio)]]></a:t>
            </a:r>
          </a:p>
        </p:txBody>
      </p:sp>
      <p:sp>
        <p:nvSpPr>
          <p:cNvPr id="8" name=""/>
          <p:cNvSpPr txBox="1"/>
          <p:nvPr/>
        </p:nvSpPr>
        <p:spPr>
          <a:xfrm>
            <a:off x="514350" y="1885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solución del ejercicio: se confirma al partido la medida de cierre del local por treinta días» (ficticio)]]></a:t>
            </a:r>
          </a:p>
        </p:txBody>
      </p:sp>
      <p:sp>
        <p:nvSpPr>
          <p:cNvPr id="9" name=""/>
          <p:cNvSpPr txBox="1"/>
          <p:nvPr/>
        </p:nvSpPr>
        <p:spPr>
          <a:xfrm>
            <a:off x="514350" y="2552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 director cancela un registro sin que ninguna norma monte esa facultad en su área» (ficticio)]]></a:t>
            </a:r>
          </a:p>
        </p:txBody>
      </p:sp>
      <p:sp>
        <p:nvSpPr>
          <p:cNvPr id="10" name=""/>
          <p:cNvSpPr txBox="1"/>
          <p:nvPr/>
        </p:nvSpPr>
        <p:spPr>
          <a:xfrm>
            <a:off x="514350" y="32194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rga: nadie te sanciona por no ofrecerla; pierdes el efecto de la prueb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2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hibición: deber de no hacer, con consecuencia tasada en la ley aplicable]]></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acultad: poder montado en el órgano, con fundamento y procedimiento propios]]></a:t>
            </a:r>
          </a:p>
        </p:txBody>
      </p:sp>
      <p:sp>
        <p:nvSpPr>
          <p:cNvPr id="9"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anción: consecuencia aplicada tras un procedimiento, revisable por la vía]]></a:t>
            </a:r>
          </a:p>
        </p:txBody>
      </p:sp>
      <p:sp>
        <p:nvSpPr>
          <p:cNvPr id="10" name=""/>
          <p:cNvSpPr txBox="1"/>
          <p:nvPr/>
        </p:nvSpPr>
        <p:spPr>
          <a:xfrm>
            <a:off x="628650" y="3219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o es consecuencia válida: es acto con probable defecto de competencia]]></a:t>
            </a:r>
          </a:p>
        </p:txBody>
      </p:sp>
      <p:sp>
        <p:nvSpPr>
          <p:cNvPr id="11" name=""/>
          <p:cNvSpPr txBox="1"/>
          <p:nvPr/>
        </p:nvSpPr>
        <p:spPr>
          <a:xfrm>
            <a:off x="628650" y="3876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Obligación: sujeto, contenido, plazo y autoridad posible; exigibl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clasificar enunciados y detectar qué le falta al ac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medida (ficticia y sin montos reales) en la familia de sanción que le corresponde según esta lecc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dministrativ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lectoral]]></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nal]]></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olític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2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ulta por operar un local sin medidas de seguridad, impuesta por autoridad municipal (ficticia)]]></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habilitación para servir en el gobierno tras un procedimiento de responsabilidades (ficticia)]]></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ulta al partido por no reportar un gasto, impuesta por la autoridad administrativa electoral (ficticia)]]></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firmación de esa multa por el tribunal electoral en la vía de revisión (ficticia)]]></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ena de prisión impuesta por un juez por una conducta descrita como delito en la ley penal (fictici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2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ancelación del registro de un partido por una causal escrita en la ley de partidos (ficticia)]]></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érdida de financiamiento público por la falta grave prevista en la norma de partidos (ficticia)]]></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Amonestación pública a una candidatura por falta descrita en la ley electoral aplicable (ficticia)]]></a:t>
            </a:r>
          </a:p>
        </p:txBody>
      </p:sp>
      <p:sp>
        <p:nvSpPr>
          <p:cNvPr id="10" name=""/>
          <p:cNvSpPr txBox="1"/>
          <p:nvPr/>
        </p:nvSpPr>
        <p:spPr>
          <a:xfrm>
            <a:off x="514350" y="3248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clasificar enunciados y detectar qué le falta al act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no cumples el requisito y nadie te castiga, pero pierdes el efecto buscado, se trata de una ___. El poder de una autoridad existe solo si está montado en un texto: sin fundamento, el acto adolece de un defecto de ___. Y la consecuencia debe estar tasada en una norma ___ al hecho: eso es tipicidad.]]></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Ejemplo resuelto (piezas inventadas): cinco actos y qué le falta a cada uno · Paso 1 de 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0. Cómo se lee un acto sospecho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no es «¿es ilegal?», en abstracto: es «¿qué casilla está vacía?». Cinco casillas: competencia (quién pudo), fundamento (con qué precepto), motivación (por qué estos hechos), tipicidad (qué consecuencia estaba escrita) y vía (ante quién se reclama). Un acto puede fallar en una casilla y estar entero en las otras cuatro; nombrar la vacía es el 80% de la defensa y del autocontrol en un carg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Ejemplo resuelto (piezas inventadas): cinco actos y qué le falta a cada uno · Paso 2 de 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Acto primero: la clausura sin llav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n Rafael de la Sierra (municipio ficticio): el director de imagen urbana clausura una sede partidista «por orden superior», sin citar precepto, y en el reglamento del caso (inventado) nadie le montó esa facultad. Fallan competencia y fundamento. El motivo puede ser hasta sensato: eso es lo que hace peligroso este defecto, porque un acto bien intencionado y mal armado sigue teniendo casillas vacía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Ejemplo resuelto (piezas inventadas): cinco actos y qué le falta a cada uno · Paso 3 de 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Acto segundo: la notificación comodí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crito ordena «retirar la estructura, conforme a la normatividad aplicable», sin artículo alguno. Falla el fundamento: el estándar del acto de molestia —mandamiento escrito de autoridad competente que fonde y motive, artículo 16 constitucional, verificado en la compilación oficial; confirma el texto vigente— no se satisface con una frase espejo. Qué hacer: pedir por escrito la cita concreta y documentar la respuesta, antes de mover un peso o un camió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Ejemplo resuelto (piezas inventadas): cinco actos y qué le falta a cada uno · Paso 4 de 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Acto tercero: la consecuencia que no estaba escrit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rtido es sancionado con «suspensión de su participación en espacios oficiales» por una conducta que ningún texto del caso describe (medida ficticia). Falla la tipicidad: la consecuencia debe estar tasada antes del hecho. Aquí la defensa se arma señalando el texto inexistente —una búsqueda documentada vale más que una afirmación— y no inventando tú mismo el precepto que «debería existi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Ejemplo resuelto (piezas inventadas): cinco actos y qué le falta a cada uno · Paso 5 de 7]]></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Acto cuarto: la vía equivocad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 esa multa administrativa, el partido-promotor del ejercicio acude a un juzgado civil «porque el juez de ahí es el más cercano». Falla la vía: cada familia de sanción tiene su autoridad y su medio de revisión, y quemar plazos en el órgano equivocado puede costarte el asunto aunque la razón exista. La vía correcta se identifica leyendo la ley aplicable (en el caso, la electoral del estado ficticio; en la vida real, la tuya), y ante la duda se pregunta al especialista antes de que corra el reloj.]]></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Ejemplo resuelto (piezas inventadas): cinco actos y qué le falta a cada uno · Paso 6 de 7]]></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cto quinto: la retroactividad]]></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forma publicada (fecha ficticia) se aplica a un acto consumado bajo reglas anteriores, para perjudicar a su responsable. Falla la irretroactividad en perjuicio: «a ninguna ley se dará efecto retroactivo en perjuicio de persona alguna» (artículo 14 constitucional, redacción verificada en la compilación consultada el 23-10-2026). Y ojo con la trampa de lectura: la reforma sí rige hacia adelante; lo que no puede es alcanzar hechos cerrados para empeorarlo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Ejemplo resuelto (piezas inventadas): cinco actos y qué le falta a cada uno · Paso 7 de 7]]></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2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acto que estaba bien armado (para comparar)]]></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errar con criterio, y no solo con sospecha: la consecuencia tasada, impuesta por el órgano con fundamento escrito, después de notificación y audiencia, en resolución que explica los hechos y deja abierta su vía de revisión. Se puede discrepar del tamaño de la medida —para eso está la revisión—, pero no de su existencia. La diferencia entre los cinco actos anteriores y este no estaba en el enojo: estaba en las casilla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clasificar enunciados y detectar qué le falta al ac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hat de un equipo de campaña (ficticio) dejó estas cinco frases sobre una notificación que nunca llegó. Marca las que no se sostienen con lo enseñado en la lección.]]></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el título de sanciones no menciona el deber, entonces el deber es opcional.»]]></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ede que la consecuencia esté en otra ley del ramo o en el título de procedimientos: hay que buscarla antes de concluir.»]]></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 van a multar sin audiencia ni prueba, y yo me defiendo después con testigo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2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firma sea del presidente municipal no vuelve válida una facultad que su cargo no tiene escrita.»]]></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carga también se sanciona: si no la cumples, te multan.»]]></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áctica: clasificar enunciados y detectar qué le falta al act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n una hoja, toma tres documentos reales de tu campaña o de tu cargo (una notificación, una minuta, un aviso interno), sin pegar datos personales sensibles.]]></a:t>
            </a:r>
          </a:p>
        </p:txBody>
      </p:sp>
      <p:sp>
        <p:nvSpPr>
          <p:cNvPr id="9" name=""/>
          <p:cNvSpPr txBox="1"/>
          <p:nvPr/>
        </p:nvSpPr>
        <p:spPr>
          <a:xfrm>
            <a:off x="514350" y="25812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cada uno llena las casillas: tipo de consecuencia (obligación, carga, prohibición, facultad o sanción); qué piezas están de las cuatro (sujeto, contenido, plazo, quién exige); qué piezas faltan; y qué verificar antes de reaccionar, en qué fuente.]]></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2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erra con tus pendientes concretos: qué norma consultar, qué pregunta llevar a un especialista y qué no afirmas todavía. El producto es la tabla completa con sus vacíos honestos, no un dictamen propio.]]></a:t>
            </a:r>
          </a:p>
        </p:txBody>
      </p:sp>
      <p:sp>
        <p:nvSpPr>
          <p:cNvPr id="8" name=""/>
          <p:cNvSpPr txBox="1"/>
          <p:nvPr/>
        </p:nvSpPr>
        <p:spPr>
          <a:xfrm>
            <a:off x="514350" y="2714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 documento no es ninguna de las cinco categorías, dilo: probablemente es cortesía, instrucción interna o práctica sin exigibilidad. Esa también es una conclusión útil, y suele ser la que desactiva peleas de WhatsApp.]]></a:t>
            </a:r>
          </a:p>
        </p:txBody>
      </p:sp>
      <p:sp>
        <p:nvSpPr>
          <p:cNvPr id="9" name=""/>
          <p:cNvSpPr txBox="1"/>
          <p:nvPr/>
        </p:nvSpPr>
        <p:spPr>
          <a:xfrm>
            <a:off x="514350" y="40481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áctica: clasificar enunciados y detectar qué le falta al acto · Memoria: las cinco consecuencias y sus seña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2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li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 hacer o no hacer: exigible con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te castiga: pierdes el efecto bus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hib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ber de no hacer, escrito en la n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der montado en un texto, no en la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 territorio, grado y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i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secuencia estaba tasada antes del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áctica: clasificar enunciados y detectar qué le falta al acto · Memoria: las cinco consecuencias y sus seña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28]]></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hechos que fundan la decisión, explic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orcion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ónea, necesaria y equilib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2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Memoria: las cinco consecuencias y sus señales · Cómo practicar]]></a:t>
            </a:r>
          </a:p>
        </p:txBody>
      </p:sp>
      <p:sp>
        <p:nvSpPr>
          <p:cNvPr id="8" name=""/>
          <p:cNvSpPr txBox="1"/>
          <p:nvPr/>
        </p:nvSpPr>
        <p:spPr>
          <a:xfrm>
            <a:off x="514350" y="23717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3076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j01-r02-oa01"/>
              </a:rPr>
              <a:t><![CDATA[Abrir el juego en el O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Obligación o carga? Cómo se distinguen en un minut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gunta si existe una autoridad con facultad escrita para abrir procedimiento por el incumplimiento. Si la consecuencia está tasada y alguien puede exigirla: obligación. Si nadie te sanciona y simplemente pierdes el efecto (la prueba, el plazo, el registro): carg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facultad sin fundamento es un acto sin competenci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facultad no nace del cargo sino del texto que la monta. Para los actos de molestia, la Constitución exige mandamiento escrito de autoridad competente que fonde y motive (artículo 16; verifica la versión vigente antes de citarlo). Sin precepto señalado, el poder simplemente no está demostrado.]]></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iscrecionalidad, ¿es lo mismo que arbitrariedad?]]></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o discrecional es elegir oportunidad, forma o intensidad dentro del margen que la norma deja, apuntando a su fin público, con motivación y proporcionalidad. Fuera de eso hay arbitrariedad, que es un defecto con vía de revisión.]]></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a sanción es «típic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conducta y su consecuencia estaban descritas y tasadas en una norma anterior al hecho. En materia penal el artículo 14 lo exige expresamente; en administrativas y electorales opera como criterio general de legalidad, con los matices de cada ley aplicabl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familias de sanción usa esta lección?]]></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dministrativa, electoral, penal y política, nombradas como categorías. El nombre exacto del órgano, la vía y los plazos cambian por materia y por entidad: se verifican en la ley vigente antes de afirmar cualquier consecuencia concreta.]]></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e dices a un compañero que afirma «si no tiene multa, no es obligatorio»?]]></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2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clasificar enunciados y detectar qué le falta al acto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puede ser una carga o que la consecuencia está en otro título o en otra ley del ramo: se buscan sujeto, autoridad, vía y consecuencia escrita antes de reaccionar o de prometer impunidad.]]></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obligacion]]></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carga]]></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discrecional]]></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fundamento]]></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c-ruta]]></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2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tipicidad]]></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clasific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familia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criterios]]></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frases]]></a:t>
            </a:r>
          </a:p>
        </p:txBody>
      </p:sp>
      <p:sp>
        <p:nvSpPr>
          <p:cNvPr id="12" name=""/>
          <p:cNvSpPr txBox="1"/>
          <p:nvPr/>
        </p:nvSpPr>
        <p:spPr>
          <a:xfrm>
            <a:off x="514350" y="29813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eparas obligación de carga, mides una facultad por su fundamento y reconoces la ruta de la sanción casillero por casillero. Siguiente paso: la segunda lección de esta ruta, «Quién puede actuar y firmar», donde la pregunta pasa de qué produce la norma a quién la mueve: capacidad, representación y firma.]]></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2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glosario y al árbol de clasificación: casi todo error aquí es saltarse una casilla —sujeto, fundamento, consecuencia tasada o vía— antes de tiempo. Clasificar es ordenar preguntas, no memorizar etiquetas.]]></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2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s un enunciado en obligación, carga, prohibición, facultad o sanción, y nombras la casilla que decidió la categorí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una facultad exiges el texto —quién, materia, territorio, grado, tiempo— y sabes decir «acto sin fundamento» cuando falta, sin convertirlo en nulidad automátic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la ruta de la sanción —norma previa, imputación, notificación, audiencia, resolución, revisión— y señalas cuál casilla está vacía en un caso dado.]]></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2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s el filtro de proporcionalidad (idónea, necesaria, equilibrada, sujeto correcto) a una medida concreta, con un caso ficticio resuelto a la vist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ste la tabla de producto con tus tres documentos, con sus vacíos y sus pendientes de verificación a la vist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itas números de artículo ni plazos desde la memoria: verificas versión y fuente, o escalas la pregunta al especialista con la ficha hecha.]]></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2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e dónde se puede verificar. Ámbito: Estados Unidos Mexicanos. Fecha de revisión editorial: 23 de octubre de 2026. Ninguna autoridad, plazo, monto, sentencia o nombre de los casos es real: todo está etiquetado como ficticio.]]></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8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Juicio previo ante tribunales establecidos, formalidades esenciales y leyes anteriores al hecho; prohibición de retroactividad en perjuicio y de penas impuestas por analogía]]></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8289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Política de los Estados Unidos Mexicanos, artículo 14. Redacción verificada en la compilación de la Cámara de Diputados difundida en el portal gob.mx (versión con reformas hasta el 27-04-2010, consultada el 23-10-2026)]]></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8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ederal; base de todo el sistema. Antes de citar en un caso real, verifica el texto vigente y sus reformas.]]></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actos de molestia requieren mandamiento escrito de autoridad competente que fonde y motive]]></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6, primer párrafo, en esa misma compilación oficial]]></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lica a la actuación de autoridad; cada materia desarrolla su procedimiento.]]></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l proceso penal, derecho de la persona imputada «a que se presuma su inocencia mientras no se declare su responsabilidad mediante sentencia emitida por el juez de la causa»]]></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20, apartado B, en la compilación consultada]]></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oceso penal. Para sanciones administrativas y electorales, la lección lo formula como criterio general de debido proceso, no como cita universal.]]></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istencia del INE como autoridad electoral (denominación desde 2014, antes IFE y CFE) y del TEPJF como máxima instancia de la justicia electoral federal (antes Tribunal Federal Electoral)]]></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wikipedia.org: «Instituto Nacional Electoral» y «Tribunal Electoral del Poder Judicial de la Federación»]]></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stitucional: nombres, funciones y composición se verifican en la ley vigente antes de afirmar en un escrito o una discusión.]]></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tro familias de sanción y las accesorias (inhabilitación, registro, financiamiento, destitución) como categoría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5241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xiste un artículo universal que las enumere: se afirman como criterio general; cada ley por materia y entidad fija nombres, supuestos, autoridades y vías]]></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a:t>
            </a:r>
          </a:p>
        </p:txBody>
      </p:sp>
      <p:sp>
        <p:nvSpPr>
          <p:cNvPr id="12" name=""/>
          <p:cNvSpPr txBox="1"/>
          <p:nvPr/>
        </p:nvSpPr>
        <p:spPr>
          <a:xfrm>
            <a:off x="514350" y="3857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cción no fija montos, plazos ni autoridades concretas, y lo dice.]]></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filtro de proporcionalidad (idónea, necesaria, equilibrada) y la exigencia de motivación]]></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riterio general de doctrina y de tribunales; no se cita una norma con numeración universal porque no la tiene]]></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erramienta de análisis; su efecto procesal depende de la vía aplicable al caso.]]></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ganismos, estados, municipios, distancias, plazos, montos y personas de los ejemplo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xisten: datos inventados del ejercicio, etiquetados como ficticios en cada caso]]></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a:t>
            </a:r>
          </a:p>
        </p:txBody>
      </p:sp>
      <p:sp>
        <p:nvSpPr>
          <p:cNvPr id="12" name=""/>
          <p:cNvSpPr txBox="1"/>
          <p:nvPr/>
        </p:nvSpPr>
        <p:spPr>
          <a:xfrm>
            <a:off x="514350" y="35433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dáctico, sin valor normativo alguno.]]></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material no sustituye un dictamen profesional ni habilita para ejercer la profesión]]></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lítica editorial de Lumbre Política; el control declarado en esta fecha es editorial]]></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lica a toda la escuela; en asuntos con impacto práctico, consulta a un especialista.]]></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2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of.gob.mx/"/>
              </a:rPr>
              <a:t><![CDATA[Diario Oficial de la Federación: publicación de leyes, decretos y reformas]]></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caliza la última reforma de tu materia y lee sus artículos transitorios: ahí se define la vigencia real, no en la fecha del titular.]]></a:t>
            </a:r>
          </a:p>
        </p:txBody>
      </p:sp>
      <p:sp>
        <p:nvSpPr>
          <p:cNvPr id="9" name=""/>
          <p:cNvSpPr txBox="1"/>
          <p:nvPr/>
        </p:nvSpPr>
        <p:spPr>
          <a:xfrm>
            <a:off x="514350" y="2533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cms/uploads/attachment/file/31662/Constitucion_Politica_1_.pdf"/>
              </a:rPr>
              <a:t><![CDATA[Compilación oficial de la Constitución (Cámara de Diputados) difundida en el portal gob.mx]]></a:t>
            </a:r>
          </a:p>
        </p:txBody>
      </p:sp>
      <p:sp>
        <p:nvSpPr>
          <p:cNvPr id="10" name=""/>
          <p:cNvSpPr txBox="1"/>
          <p:nvPr/>
        </p:nvSpPr>
        <p:spPr>
          <a:xfrm>
            <a:off x="514350" y="321945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Versión consultada el 23-10-2026, con reformas hasta el 27-04-2010: es un punto de partida honesto, no un sustituto del texto vigente. Antes de citar un artículo en un caso real, confirma la versión actual.]]></a:t>
            </a:r>
          </a:p>
        </p:txBody>
      </p:sp>
      <p:sp>
        <p:nvSpPr>
          <p:cNvPr id="11" name=""/>
          <p:cNvSpPr txBox="1"/>
          <p:nvPr/>
        </p:nvSpPr>
        <p:spPr>
          <a:xfrm>
            <a:off x="514350" y="4114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ine.mx/"/>
              </a:rPr>
              <a:t><![CDATA[Instituto Nacional Electoral: autoridad electoral federal]]></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2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quí, y en el portal de tu órgano local, verificas autoridades, vías y plazos antes de afirmar cualquiera de los tres en una discusión.]]></a:t>
            </a:r>
          </a:p>
        </p:txBody>
      </p:sp>
      <p:sp>
        <p:nvSpPr>
          <p:cNvPr id="8" name=""/>
          <p:cNvSpPr txBox="1"/>
          <p:nvPr/>
        </p:nvSpPr>
        <p:spPr>
          <a:xfrm>
            <a:off x="514350" y="18478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te.gob.mx/legislacion/"/>
              </a:rPr>
              <a:t><![CDATA[Tribunal Electoral del Poder Judicial de la Federación: legislación electoral federal y local]]></a:t>
            </a:r>
          </a:p>
        </p:txBody>
      </p:sp>
      <p:sp>
        <p:nvSpPr>
          <p:cNvPr id="9" name=""/>
          <p:cNvSpPr txBox="1"/>
          <p:nvPr/>
        </p:nvSpPr>
        <p:spPr>
          <a:xfrm>
            <a:off x="514350" y="2533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ntes de decir «esto va al tribunal», revisa en su legislación la vía, el medio de impugnación y el plazo aplicable.]]></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01-r02-oa01"/>
              </a:rPr>
              <a:t><![CDATA[Obligación, facultad y sanción: las tres consecuencias de una no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2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la segunda lección de «Obligación, facultad y sanción» se llama «Quién puede actuar y firmar» y trabaja al sujeto: quién es capaz de derechos y deberes, quién puede hablar y obligar a quién (representación) y qué autoriza cada firma sin extralimitarse. Esa lección todavía no está publicada con enlace propio: la ruta lo tendrá cuando exista, y en esta escuela no se prometen URLs que aún no funcionan. Si terminaste esta lección con la tabla de producto llena y con tus pendientes de verificación anotados, llegas a la siguiente con el mapa completo de pregunt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2026-10-24T10:43:19Z</dcterms:created>
  <dcterms:modified xsi:type="dcterms:W3CDTF">2026-10-24T10:43:19Z</dcterms:modified>
  <dc:title>Obligación, facultad y sanción: las tres consecuencias de una norma</dc:title>
  <dc:description>Presentación editable del OA «Obligación, facultad y sanción: las tres consecuencias de una norma». Enlace: https://politica.lumbre.lat/object/pol-j01-r02-oa01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