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slides/slide121.xml" ContentType="application/vnd.openxmlformats-officedocument.presentationml.slide+xml"/>
  <Override PartName="/ppt/notesSlides/notesSlide12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presProps" Target="presProps.xml"/>
  <Relationship Id="rId125" Type="http://schemas.openxmlformats.org/officeDocument/2006/relationships/viewProps" Target="viewProps.xml"/>
  <Relationship Id="rId1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dimiento y resolución: el camino por donde las cosas se deciden»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dimiento y resolución: el camino por donde las cosas se deciden»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dimiento y resolución: el camino por donde las cosas se deciden»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dimiento y resolución: el camino por donde las cosas se deciden»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dimiento y resolución: el camino por donde las cosas se deciden»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expediente habla un idioma prestado»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expediente habla un idioma prestad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expediente habla un idioma prestado»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camino, en orden y con su pregunta»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camino, en orden y con su pregunta»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9: 0. Advertencia sobre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nicipio, autoridad, expediente, nombres, días y montos son inventados para el ejercicio. Ninguna cifra de esta práctica es un plazo real: lo que se entrena aquí es la lectura de las etapas y la pregunta que hay que hacer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9: 1. Iniciación: ¿de oficio o 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cta de la denuncia de un vecino abre un expediente contra un salón (ficticio) por ruido. Es de oficio: nadie pidió clausurar, la autoridad decidió investigar. Consecuencia práctica: tú no controlas cuándo empieza, así que tu defensa no puede depender de haber sido avisado primero. Anota fecha del acuerdo de inicio y quién lo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9: 2. Instrucción: separa quien investiga de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spección Municipal levanta actas, pide documentos y fotografía. Eso instruye; no resuelve. Si el dictamen lo firma el mismo que después resuelve sin que medie el órgano competente, ya tienes un defecto que anotar. Aquí la pregunta es de competencia (r03): ¿quién instruye y quién pue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9: 3. Notificación: el acto que enganch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un oficio con el requerimiento. Revisa: ¿dice qué se te imputa con precisión?, ¿qué documentos esperan de ti?, ¿dónde y cómo se contesta?, ¿adjunta lo que consta? Un requerimiento que no describe la imputación te deja sin posibilidad real de alegar: eso no es un detalle de forma, es la puerta de la aud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9: 4. Audiencia y prueba: contesta con hechos, no co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se construye con lo que acredite: contratos de mantenimiento, registros de horarios, testigos con nombre, mediciones. Pide por escrito vista del expediente. Si te la niegan, deja constancia de la solicitud y de la falta de respuesta: ese pendiente se convierte en argumento dentro de l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9: 5. Dictamen: propuesta, no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área instructora emite un dictamen que propone sancionar. No es el acto que te afecta en definitivo: es insumo. Mucha gente pierde aquí la calma y ataca el dictamen por la vía equivocada. La jugada correcta es preparar la argumentación que se hará valer cuando decida el órgano comp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9: 6. Resolución: empieza la lectura por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olución (ficticia) ordena clausurar hasta en dieciocho líneas y se vuelve a leer en tres: ¿qué se decide exactamente?, ¿quién debe ejecutarlo?, ¿desde cuándo produce efectos? Si los considerandos no explican por qué la norma aplica a estos hechos, hay un problema de motivación aunque el sentido te parezca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9: 7. Vía de revisión: existe si la norma la prev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pia resolución suele indicar qué vía se abre y ante quién; si no lo dice, eso se verifica leyendo la ley aplicable en su texto vigente, nunca por costumbre de oficina. Esta lección no afirma plazos ni nombres de recursos: enseña que la vía y el término son dato a verificar con fuen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recorrer el camino de una clausura en San Rafael de la Sierra (municipi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9: 8. Ejecución y cierr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ada se impugna, lo resuelto se cumple; si algo se impugna, la pregunta es qué efectos tiene esa impugnación sobre el cumplimiento mientras se resuelve. Producto del ejemplo: una hoja con ocho renglones —etapa, documento, fecha, firma, qué falta, ante quién se reclama— y dos pendientes escritos, no dos quejas verb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acto de trámite dentro de la instrucción: se anota, se sigue preparando la alegación y se espera el acto que decida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remite, no decide: ordena el camino en lugar de resolver el fondo, así que es instrucción en curso. Lo útil no es pelear con el oficio sino aprovechar el tiempo que abre para alegar y probar. Una resolución se reconoce porque dice qué se decide, en qué términos y quién debe cumplirlo; una simple remisión no llega a ahí. La trampa de la opción 3 es confundir la firma de una área con la calidad del acto: que lo firme quien tiene facultades para instruir no lo vuelve acto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apas del camino trabajadas en la lección: instrucción (actos de trámite) frente a decisión (acto definitivo). El diagrama ubica el dictamen como propuesta que prepara l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zos: el número está en la norma; las preguntas están aquí»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zos: el número está en la norma; las preguntas están aquí»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recto: los plazos no solo viven dentro de los procedimientos. Una obligación de reportar, entregar o abstenerse tiene su propio plazo, y su incumplimiento cambia la situación jurídica por sí mismo. Distinguirlos importa porque se gestionan distinto: el de sustantivo se administra con agenda y evidencia; el procesal, con etapas y oportunidades dentro de un expediente. El tipo de días y el arranque del cómputo, en ambos casos, hay que leerlos en la norma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enseñada en la lección y dibujada en los dos recuadros superiores del diagrama de plazos: sustantivo fuera del expediente, procesal dentr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la duda, identificar la norma aplicable y el acto de notificación con su fecha, verificar el tipo de días y el calendario del órgano, y consultar antes de afirmar un ven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útil es una secuencia de verificación, no una corazonada. «El mismo plazo de siempre» es la frase que produce dos accidentes opuestos: actuar tarde porque se creyó que había más tiempo, o presentar algo precipitadamente porque se creyó que había menos. El plazo no se detiene por «empujar» un expediente: lo que se interrumpe, si la norma lo prevé, son figuras distintas que también hay que leer. Lo que sí puedes hacer hoy es dejar escrita la duda con fecha: eso convierte un riesgo en un pendiente gesti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verificaciones del diagrama: tipo de días, acto de notificación y su constancia, calendario de días de despacho del órgano y sentido del silencio en la norma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mo regla universal. Los regímenes de silencio son distintos: en algunos la falta de respuesta produce un efecto jurídico a favor del particular; en otros se configura una respuesta negativa presumida —la llamada negativa ficta—, y en otros el silencio únicamente acredita un incumplimiento que hay que exigir por otra vía. Lo que sí es constante: el silencio nunca se interpreta sin leer la norma del caso. Confundir el incumplimiento con un derecho adquirido es una de las formas más baratas de perder un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nseña el silencio administrativo como categoría cuyo efecto depende de la norma aplicable; la enciclopedia registra la distinción entre silencio positivo y negativo y el uso de la figura de resolución negativa fi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os de trámite y actos definitivos: ¿se impugna hoy o se anota?»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os de trámite y actos definitivos: ¿se impugna hoy o se anota?»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Oficio que turna el expediente al área que debe dictaminar (ejercicio ficticio) → Acto d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querimiento para anexar documentos faltantes a una solicitud (ficticio) → Acto d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cuerdo que declara cerrado el período de prueba y pasa el asunto para decidir (ficticio) → Acto d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yecto de dictamen firmado por el área instructora (ficticio) → Acto d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solución del órgano competente que niega la licencia pedida (ficticio) → Acto defin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uerdo que archiva el asunto y da por terminado el procedimiento (ficticio) → Acto defin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crito que impone una multa y ordena su cobro (ficticio) → Acto defin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videncia que, al no admitir la única prueba de descargo, deja sin posibilidad real de defensa (ficticio) → Acto defin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enseñado: el fondo decide, no la etiqueta; los casos límite son los trámites que impiden continuar el procedimiento o causan un daño que la resolución final no repara. Cuáles sean esos supuestos y su vía se lee en la norma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nombre del documento no es el criterio. Lo que abre o cierra una revisión es el efecto del acto y lo que la norma aplicable prevea. Hay regímenes que permiten cuestionar desde antes ciertos movimientos del expediente, y hay actos formalmente de trámite que, en los hechos, hacen imposible continuar o dejan a la persona sin defensa: en esos casos la espera puede volver irreparable el daño. La consecuencia práctica no es que debas impugnar todo, sino que debes anotar el defecto, fecharlo y preguntar a un especialista si ese defecto admite reclama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general y sus dos criterios de excepción trabajados en la lección: efecto del acto y previsión expresa de la norma, no denominación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tificación en forma → Hace que el acto quede en conocimiento de quien debía saberlo, con constancia de fecha: desde ahí se cuentan los términos que la norma 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sta del expediente → Permite ver lo que ya consta para poder rebatirlo: sin esto, alegar es hablar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ctamen → Propuesta fundada de quien instruyó: pesa en la decisión, pero no decide ni produce efectos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resolutivo → La parte que obliga: dice qué se decide, en qué términos y quién debe cumpl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lusión → Pérdida de la oportunidad por dejar pasar la etapa: no se compensa en la siguiente r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rmeza de una resolución → Que ya no quepa revisión ordinaria en esa vía: a partir de ahí el asunto se ejecuta o se exige su 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l glosario y del diagrama del camino; la lección insiste en nombrar el efecto, no el rótulo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étodo: cómo leer tu propio expediente»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presenta la solicitud y queda registrado el acuerdo que abre el expediente → El área instructora practica actos de trámite y reúne las actuaciones → Se notifica el requerimiento y se da audiencia a quien puede resultar afectado → Se recibe y desahoga la prueba; después el área instructora emite su dictamen → El órgano competente dicta la resolución que decide el fondo → Se ejecuta lo resuelto y se levanta la constancia de 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lógico es: abrir el expediente, instruir, comunicar y oír, probar y dictaminar, decidir y, al final, cumplir. Dos tropiezos frecuentes: poner el dictamen después de la resolución —el dictamen prepara la decisión, no la sustituye— y poner la notificación al final, cuando casi todo plazo se engancha a una notificación que va a la mitad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agrama de las ocho etapas y ejemplo resuelto del expediente fictici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El material de trabajo (tod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hojas de un expediente de «San Rafael de la Sierra» (municipio ficticio): una solicitud de licencia, un acta de la sesión de una comisión, un oficio de requerimiento sin acuse, un dictamen firmado por una persona cuyo nombre no aparece en la lista de quienes podían firmar y una resolución de dos cuartillas sin puntos resolutivos numerados. No hay ley citada a propósito: el ejercicio es de lectura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Primera pasada: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en tres montones: lo que la autoridad te mandó, lo que tú mandaste y lo que debería existir y no está. Aquí quedan dos montones vacíos: no consta tu acuse de recibo del requerimiento y no consta la notificación de l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Segunda pasada: fe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n cada hoja tres renglones: fecha del documento, fecha en que se te notificó, fecha de tu respuesta. El acta tiene fecha de sesión pero la resolución no tiene fecha de notificación: eso significa que todavía no puedes afirmar nada sobre ningún término. No es mala suerte: es información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Tercera pasada: marcar qué falta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acta consta que la comisión «acordó requerir» al solicitante, pero no consta quién presidió, si hubo quórum, cómo se votó ni a quién se instruía practicar la notificación. Un acta así no prueba el acuerdo: prueba que alguien escribió que hubo u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Firmas: lo que aprendiste en r03, aplicado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ctamen lo firma una persona que no aparece entre quienes podían firmar. No concluyas nada por tu cuenta: anótalo como defecto de posible invalidez, guarda el original, pide cotejo de firmas y lleva el punto a quien puede revisar. Aquí se conecta con competencia y representación, sin repetir es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os puntos resolutivos que n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olución argumenta mucho y decide poco: no enumera qué se concede, qué se niega, quién debe cumplirlo y en qué plazo. Un documento así no es ejecutable sin interpretación, y la interpretación es lo que se convierte en discusión de oficina. Pide por escrito que se prec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a ficha de seguimiento que sal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ltado: cinco renglones (documento, fecha del documento, fecha de notificación, suscriptor, defecto o hueco) y tres pendientes con fecha: solicitar vista del expediente, pedir constancia de notificación de la resolución y consultar a especialista sobre la vía de revisión y su tér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xpediente ficticio incompleto): las tres pasadas sobre el acta de una reunión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Qué NO produjo est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rodujo un plazo, ni un recurso, ni una sanción, ni la afirmación de que el asunto esté perdido o ganado. Produjo algo más útil: un expediente con huecos visibles y tres preguntas concretas que sí pueden responderse con la norm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deja constancia de que la vocal pidió que su voto en contra quedara asentado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prueba el acuerdo: sin presidencia, quórum ni forma de votación no se puede verificar que el órgano pudiera decidir. La tercera es un problema de representación: nadie firma por otro sin que conste esa facultad (eso se trabajó en r03). La quinta deja indefinida la notificación, y sin notificación verificable no hay punto de partida para ningún término. La sexta afirma un vencimiento sin el acto que lo origina: conclusión sin premisa. La segunda y la cuarta sí son constancias útiles: dejar asentado un voto disidente y registrar el número de oficio con que se turnan las actuaciones son documentos que después permiten reconstruir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pasadas de lectura del expediente (ordenar, fechar, marcar qué falta), defectos de firma y representación de r03, y la regla de que el cómputo se engancha a una notificación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rma · notificación · silencio ·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no pide adivinar cifras: pide las cuatro verificaciones del diagrama de plazos más el destinatario correcto de la pregunta. Una consulta sin estos cuatro renglones obliga al especialista a adivinar tu asunto; con ellos, la respuesta llega en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reguntas del calendario de plazos (tipo de días, arranque del cómputo, regla del último día, efecto del silencio) más la identificación del órgano comp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y cierre de la unidad J01. Toma un asunto propio o inventa uno y arma su línea de tiempo en una hoja: cada renglón lleva etapa, documento, fecha del documento, fecha en que se notificó, quién firma y qué falta. Debajo, escribe la pregunta que harías a quien deba resolver, con dos partes: qué plazo verificaste (o qué plazo te falta verificar y en qué norma está) y qué documentos adjuntarías. Si no tienes expediente real, usa el de la comisión ficticia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étodo: cómo leer tu propio expediente · Memoria: acto y efecto dentr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étodo: cómo leer tu propio expediente · Memoria: acto y efecto dentr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Método: cómo leer tu propio expediente · Memoria: acto y efecto dentr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 procedimiento, dicho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una decisión de poder quede documentada y pueda revisarse: fija quién instruye, qué se notifica, cuándo se alega, qué se prueba, quién decide y por dónd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 plazo de sustantivo de un plazo proce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 sustantivo lo da la norma de la materia y corre aunque no haya expediente; el procesal vive dentro de un procedimiento iniciado y su vencimiento cierra una etapa (pre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ntes de decir «se venció», ¿qué cuatro cosas se verif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po de días que declara la norma; acto de notificación y su constancia; calendario de días de despacho y suspensiones del órgano; y qué dice la norma sobre el último día inhá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acto de trámite se puede impug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gla general sus vicios se hacen valer contra la resolución. Excepciones según la vía que abra la norma aplicable, especialmente si el acto impide continuar el procedimiento o causa daño irre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la autoridad no resuel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pende del régimen: hay silencios que producen efecto a favor, hay figuras de negativa ficta y hay casos donde solo queda constatar un incumplimiento y exigirlo por la vía p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ee primero un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os puntos resolutivos: qué se decide, en qué términos, quién debe cumplirlo y desde cuándo. Después los considerandos, para ver si explica qué norma aplica y por qué a est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asadas se hacen sobre un expedient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ar (autoridad, tú, faltantes), fechar (documento, notificación, respuesta) y marcar huecos (quién firma, qué acto no se practicó, qué constanci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 procedimiento y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4-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procedimiento y resolución»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procedimiento y resolución» (3 de 3).]]></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6»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6»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6» (2 de 2).]]></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6» (2 de 2).]]></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83" r:id="rId1"/>
    <p:sldLayoutId id="2481842684" r:id="rId2"/>
    <p:sldLayoutId id="2481842685" r:id="rId3"/>
    <p:sldLayoutId id="24818426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f56db3c4020bd96a7174a5c513dde7db03431db16707d01.jpg"/>
  <Relationship Id="rId3" Type="http://schemas.openxmlformats.org/officeDocument/2006/relationships/hyperlink" Target="https://politica.lumbre.lat/object/pol-j01-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politica.lumbre.lat/object/pol-j01-r04-oa01" TargetMode="External"/>
  <Relationship Id="rId4" Type="http://schemas.openxmlformats.org/officeDocument/2006/relationships/hyperlink" Target="https://politica.lumbre.lat/object/pol-j01-r04-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politica.lumbre.lat/object/pol-j01-r04-oa01" TargetMode="External"/>
  <Relationship Id="rId4" Type="http://schemas.openxmlformats.org/officeDocument/2006/relationships/hyperlink" Target="https://politica.lumbre.lat/object/pol-j01-r04-oa01"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politica.lumbre.lat/object/pol-j01-r04-oa01" TargetMode="External"/>
  <Relationship Id="rId4" Type="http://schemas.openxmlformats.org/officeDocument/2006/relationships/hyperlink" Target="https://politica.lumbre.lat/object/pol-j01-r04-oa01"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politica.lumbre.lat/object/pol-j01-r04-oa01" TargetMode="External"/>
  <Relationship Id="rId4" Type="http://schemas.openxmlformats.org/officeDocument/2006/relationships/hyperlink" Target="https://politica.lumbre.lat/object/pol-j01-r04-oa01"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politica.lumbre.lat/object/pol-j01-r04-oa01" TargetMode="External"/>
  <Relationship Id="rId4"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 Id="rId5" Type="http://schemas.openxmlformats.org/officeDocument/2006/relationships/hyperlink" Target="https://es.wikipedia.org/wiki/Procedimiento_administrativo" TargetMode="Externa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4-oa01" TargetMode="External"/>
  <Relationship Id="rId3" Type="http://schemas.openxmlformats.org/officeDocument/2006/relationships/notesSlide" Target="../notesSlides/notesSlide12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ced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olu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i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4-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etapas de un procedimiento administrativo o sancionador, distinguir acto de trámite de acto definitivo, formular las cuatro preguntas que convierten un plazo en una conclusión verificable y armar la línea de tiempo de un expediente ficticio con la pregunta que debe hacerse a quien resu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 la unidad J01 (Derecho desde cero), ruta Procedimiento y resolución. No memoriza artículos ni afirma plazos: enseña el camino formal como mecanismo que hace revisable una decisión de poder. Incluye glosario de quince términos, cuatro diagramas hechos para esta lección, dos casos resueltos con datos ficticios identificados, diez actividades evaluadas, un expediente incompleto para revisar y un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recho desde cero · procedimiento · acto de trámite · acto definitivo · plazos y notificación · resolución · recursos de impugnación · exped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ércoles, 18:40. En la oficina de un dirigente municipal —persona, municipio y oficina inventados para el ejercicio— alguien deja sobre tu mesa un oficio: «se le requiere para que, dentro del término legal, manifieste lo que a su derecho convenga». Nadie sabe tres cosas elementales: desde qué momento corre ese término, qué días se cuentan y qué ocurre si nadie contesta. Una hora después hay dos versiones en el chat del equipo: «ya se venció, aguántate» y «no pasa nada, después lo arreglamos». Ninguna de las dos se sostiene: son frases, no análi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cedimiento no es burocracia. Es la forma en que una decisión de poder se vuelve revisable: fija quién instruye, qué se le comunica a quién, cuándo puede alegarse, con qué pruebas, qué documento decide y ante quién se revisa esa decisión. Mientras el asunto camina, casi nada es definitivo; cuando el camino se cierra con una resolución, todo lo que no se dijo a tiempo pesa disti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última lección de J01. Ya sabes reconocer una norma (r01), separar obligación, facultad y sanción (r02) y ubicar la competencia y la representación (r03). Aquí se arma el circuito por donde esas piezas se mueven, y se cierra la unidad con el producto: la línea de tiempo de un caso y la pregunta bien hecha a quien debe reso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1]]></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etapas de un procedimiento y decir qué se juega en cada una; explicar por qué un acto de trámite casi nunca se impugna solo y qué hace falta para que un documento admita impugnación inmediata; formular las cuatro preguntas que hay que responder antes de afirmar que un plazo se venció; decir qué significa (o qué no significa) la falta de respuesta de una autoridad; leer un resolutivo para saber si es ejecutable; y producir la línea de tiempo de un expediente con sus huecos anota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afirma ningún plazo, término, recurso o autoridad concreta. Nada de eso puede decirse sin leer la norma aplicable al asunto, en su versión vigente; aquí se enseña la pregunta, no la respues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abogacía: enseña a llegar con el expediente ordenado y la pregunta exacta a quien sí puede respo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dimiento y resolución: el camino por donde las cosas se decide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municipio, autoridad, oficio, acta, día o monto de los ejemplos es inventado para el ejercicio y está señalado como fict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seña a evadir ni a ganar tiempos: enseña a documentar, a no perder oportunidades y a escalar a tiempo cuando algo excede tus facultad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cto ya está en curso, lo que diga tu ley local o el documento que tienes enfrente manda sobre este material: verifica con fuente y fec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labra del expediente se entiende mal y la conversación se va a otro lado. «Instrucción» no es una orden: es la etapa en la que la autoridad averigua. «Audiencia» no es un evento de campaña: es el derecho a que te oigan antes de decidir. «Vista del expediente» no es un favor: es que te dejen ver lo que consta para poder rebatirlo. «Resolución» no es «buena voluntad»: es el documento que decide y cie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más traicionera es «procedimiento». Se usa para dos cosas: el camino completo (iniciación, instrucción, decisión, cumplimiento) y el conjunto de reglas que lo ordenan. Cuando alguien pregunta «¿qué procedimiento sigue?», casi siempre quiere saber dos cosas distintas: ante qué autoridad y por qué vía. Ordenar el vocabulario no es pedantería: es la diferencia entre perder una oportunidad y llegar a tiem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ruta. Cada término se usa en las actividades: conviene leerlo con el diagrama del camino al lado. Ninguna definición de esta tabla fija un plazo ni un recurso de una ley concr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2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uencia formal con la que una autoridad ejerce su facultad y decide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ino que va de la solicitud o del inicio de oficio hasta la resolución y su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ación de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utoridad arranca por su propia decisión, sin que nadie lo p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queja de un vecino enciende una verificación: la autoridad decide investi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2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ación a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romueve: presenta una solicitud y con eso abre el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ermiso, una constancia, una solicitud de información, una quej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instruct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recolecta, ordena y avanza el expediente; no siempre es quien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área que levanta el acta y pide documentos rara vez es el órgano qu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2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 trá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 del expediente que ordena el camino pero no decide el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erimiento, acuerdo de turno, cierre de instrucción, proyecto de dict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el acto en conocimiento de quien debe saberlo, con 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el acto de notificación —no desde que tú te enteraste por un rumor— se cuenta lo que haya que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2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 a ser oído y a alegar antes de que se decida en co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pacio para presentar tu versión y tus documentos dentro del propio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y contrad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er lo que acredite tu versión y rebatir lo que traen contra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facturas, testimonios, bitácoras, videos: todo con fecha y con quién lo a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2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ta del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ver lo que ya consta para poder contes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te dejan ver el expediente, no puedes alegar de verdad: eso es un defecto que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técnica y fundada de quien instruye sobre cómo debe resolv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a mucho en la decisión final, pero no decide: eso sigue tocando al órgano compe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2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finitivo que decide el fondo y cierra el asunto en esa i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que por fin dice sí, no o a medias; su lectura empieza por los puntos resolu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 o medio de impu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a prevista para que otra decisión revise lo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 solo si la norma lo prevé: puede ser interno de la misma autoridad o jurisdic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2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ción o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lo resuelto en un hecho: entregar, pagar, clausurar, inscr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solución firme que nadie ejecuta es un documento caro y una deud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procesal y precl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s del camino para actuar; si pasan, la oportunidad se pierde por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testar a tiempo una etapa no se compensa gritando en l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2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676525"/>
                <a:gridCol w="3438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 administ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autoridad no resuelva en plazo; qué significa depende de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algunos regímenes el silencio produce un efecto; en otros solo acredita un in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mino completo, sin cifras. Nota dos cosas del dibujo: el dictamen va en color distinto porque prepara la decisión pero no la sustituye, y la resolución está resaltada porque ahí nace el plazo para impugnar. Las seis cajas de abajo son categorías: se juegan en el camino, no se memorizan como artículos.]]></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ino-del-expediente.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ramo del camino protege algo. Antes de la resolución, lo que se juega es la audiencia: que puedas enterarte, ver el expediente, alegar y probar. En materia sancionadora se suma la presunción: quien acusa tiene que acreditar, y el expediente existe en parte para que eso se pueda revisar. La contradicción es lo que impide que decidan con base en papeles que nunca vis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resolución, lo que se juega es otra cosa: que quien decide haya dicho qué norma aplica y por qué le aplica a tus hechos —eso son la fundamentación y la motivación—, y que exista una vía para que otra mirada revise ese razonamiento. La doble instancia existe cuando la ley la prevé; donde no está, hay otras vías, y ninguna de las dos cosas se improvisan leyendo el título del documento. Si un derecho te importa, ubica en qué casilla del diagrama se ejerce: ahí es donde hay que estar, con documento y con fec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expediente habla un idioma prest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21]]></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el camino es un trámite que estorb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decisión puede revisarse, es porque alguien la documentó, la notificó y le dio oportunidad de alegar a quien iba a afectar. Cortar el camino no acelera el resultado: produce una decisión que se cae en la revisión, y el asunto vuelve —más caro y más tarde— por otra vía. El atajo que nadie registra se llama, en el expediente de mañana, «descuido de tu equipo». La vía correcta cuando un camino se alarga no es saltárselo: es exigir por escrito que avance y dejar constancia de la exige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camino, en orden y con su pregu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rocedimiento que vale tiene una lógica parecida, cambien los nombres. Primero, la iniciación: puede abrirse de oficio —la autoridad decide investigar— o a petición de alguien. De esa distinción sale una consecuencia práctica: en el primer caso no dependes de que alguien presente algo para que el asunto exista; en el segundo, lo que escribas en tu solicitud limita lo que podrán deci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camino, en orden y con su pregu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instrucción: un área —no necesariamente la que decide— recolecta, ordena, requiere documentos, admite o rechaza pruebas y levanta las actuaciones. Aquí viven casi todos los actos de trámite. Sigue la comunicación: notificar, dar audiencia, dar vista del expediente. Luego la prueba. Luego el dictamen o dictámenes, que son una propuesta fundada de quien instruyó. Entonces decide el órgano competente y ese acuerdo se notifica; contra lo resuelto se abre, si la norma la prevé, la vía de revisión; y por último el cumplimiento de lo resuelto por quien deba ejecuta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camino, en orden y con su pregu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útil en cada casilla no es «¿qué día es hoy?», sino «¿qué acto falta y quién debía practicarlo?». Un expediente no se atrasa por calendario: se atrasa porque alguien no practicó el acto que tocaba y nadie lo pidió por escri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1 de 9]]></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Advertencia sobre el caso]]></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 autoridad, expediente, nombres, días y montos son inventados para el ejercicio. Ninguna cifra de esta práctica es un plazo real: lo que se entrena aquí es la lectura de las etapas y la pregunta que hay que hacer en cada 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2 de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Iniciación: ¿de oficio o a peti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ta de la denuncia de un vecino abre un expediente contra un salón (ficticio) por ruido. Es de oficio: nadie pidió clausurar, la autoridad decidió investigar. Consecuencia práctica: tú no controlas cuándo empieza, así que tu defensa no puede depender de haber sido avisado primero. Anota fecha del acuerdo de inicio y quién lo firm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3 de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Instrucción: separa quien investiga de quien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pección Municipal levanta actas, pide documentos y fotografía. Eso instruye; no resuelve. Si el dictamen lo firma el mismo que después resuelve sin que medie el órgano competente, ya tienes un defecto que anotar. Aquí la pregunta es de competencia (r03): ¿quién instruye y quién puede decid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4 de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Notificación: el acto que engancha todo lo demá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oficio con el requerimiento. Revisa: ¿dice qué se te imputa con precisión?, ¿qué documentos esperan de ti?, ¿dónde y cómo se contesta?, ¿adjunta lo que consta? Un requerimiento que no describe la imputación te deja sin posibilidad real de alegar: eso no es un detalle de forma, es la puerta de la audi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5 de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udiencia y prueba: contesta con hechos, no con adjetivo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se construye con lo que acredite: contratos de mantenimiento, registros de horarios, testigos con nombre, mediciones. Pide por escrito vista del expediente. Si te la niegan, deja constancia de la solicitud y de la falta de respuesta: ese pendiente se convierte en argumento dentro de la resolu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6 de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ictamen: propuesta, no decisió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área instructora emite un dictamen que propone sancionar. No es el acto que te afecta en definitivo: es insumo. Mucha gente pierde aquí la calma y ataca el dictamen por la vía equivocada. La jugada correcta es preparar la argumentación que se hará valer cuando decida el órgano compet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7 de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solución: empieza la lectura por el final]]></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olución (ficticia) ordena clausurar hasta en dieciocho líneas y se vuelve a leer en tres: ¿qué se decide exactamente?, ¿quién debe ejecutarlo?, ¿desde cuándo produce efectos? Si los considerandos no explican por qué la norma aplica a estos hechos, hay un problema de motivación aunque el sentido te parezca corre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8 de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Vía de revisión: existe si la norma la prev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ia resolución suele indicar qué vía se abre y ante quién; si no lo dice, eso se verifica leyendo la ley aplicable en su texto vigente, nunca por costumbre de oficina. Esta lección no afirma plazos ni nombres de recursos: enseña que la vía y el término son dato a verificar con fuente y fe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2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camino, en orden y con su pregunta · Ejemplo resuelto (expediente ficticio): recorrer el camino de una clausura en San Rafael de la Sierra (municipio inventado) · Paso 9 de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Ejecución y cierre del ejercic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ada se impugna, lo resuelto se cumple; si algo se impugna, la pregunta es qué efectos tiene esa impugnación sobre el cumplimiento mientras se resuelve. Producto del ejemplo: una hoja con ocho renglones —etapa, documento, fecha, firma, qué falta, ante quién se reclama— y dos pendientes escritos, no dos quejas verba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iezas del camino, en orden y con su pregun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asunto de tu municipio te llega un documento que dice: «con base en las actuaciones previas, remítase el expediente al área competente para que formule su propuesta de decisión». ¿Qué etapa del camino estás leyendo y qué debes hace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la resolución: ya hay decisión, así que hay que cumplirla sin má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acto de trámite dentro de la instrucción: se anota, se sigue preparando la alegación y se espera el acto que decida el fo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el dictamen definitivo de la autoridad, porque lo firma una área con facultade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notificación, y por tanto el asunto ya quedó fir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l número está en la norma; las preguntas están aquí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lazos pueden convivir sobre el mismo hecho y no ser lo mismo. El plazo de sustantivo es el que la norma de la materia te da para hacer o no hacer algo, exista o no un expediente: pagar, declarar, entregar, abstenerse. El plazo procesal es el que vive dentro de un procedimiento ya iniciado: contestar un requerimiento, ofrecer prueba, impugnar lo resuelto. El primero puede cambiar tu situación jurídica por sí solo; el segundo, si se deja pasar, te cierra una oportunidad dentro del camino —a eso se llama preclusión, y es la razón por la que un plazo mal leído duele más que una mul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l número está en la norma; las preguntas están aquí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uentan: la regla general en materia procesal es computar por días hábiles —aquellos en que el órgano está para recibir actuaciones—, y que el día del acto que se notifica no se compute, de modo que el término arranque en el siguiente día hábil. Pero «regla general» no es «tu regla»: hay materias con días naturales, regímenes que abren el cómputo de otro modo, calendarios propios de cada autoridad, suspensiones y reglas para cuando el último día no es de despacho. Ninguna de esas respuestas se puede dar leyendo este párrafo: se leen en la norma aplicable y en el calendario del órga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l número está en la norma; las preguntas están aquí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frase «el plazo se entiende vencido» no es un dato: es una conclusión que exige cuatro verificaciones. 1) Qué tipo de días declara la norma. 2) Qué acto de comunicación arranca el cómputo y con qué constancia de fecha. 3) Cuáles son los días inhábiles y las suspensiones del órgano. 4) Qué dice la misma norma del silencio cuando la autoridad no resuelve. Quien salte el paso 2 suele discutir en el chat y perder en el expediente: la fecha de notificación no es la fecha en que alguien «se enter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l número está en la norma; las preguntas están aqu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asilla lleva número porque ninguna cifra sería verificable aquí. El calendario sirve para una sola cosa: ordenar las cuatro preguntas antes de afirmar que algo se venció. Fíjate en la casilla punteada: su posición depende del número de días que fije la norma, y eso es exactamente lo que hay que ir a leer.]]></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endario-de-plaz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lazos: el número está en la norma; las preguntas están aquí]]></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zo puede existir y correr aunque nadie haya iniciado un expediente: cuando la norma de la materia lo fija para hacer o no hacer algo, es un plazo de sustantivo, no un plazo proces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lazos: el número está en la norma; las preguntas están aquí]]></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aborador escribe: «ese asunto ya venció, es el mismo plazo de siempre». Tú no tienes la norma a la vista. ¿Cuál es el movimient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umir el plazo que se usó en el asunto anterior: los procedimientos se parecen.]]></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a duda, identificar la norma aplicable y el acto de notificación con su fecha, verificar el tipo de días y el calendario del órgano, y consultar antes de afirmar un vencimi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entar lo que se pueda ya: siempre es mejor actuar antes que quedarse cor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que alguien «empuje» el expediente por relación: así el plazo se detie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lazos: el número está en la norma; las preguntas están aqu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autoridad no resuelve dentro de plazo, en México el silencio siempre se entiende favorable a quien promov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os de trámite y actos definitivos: ¿se impugna hoy o se ano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distinción decide tu calendario emocional de la semana. Un acto de trámite mueve el expediente: turna, requiere, admite o desecha una prueba, cierra una etapa, propone un sentido. Un acto definitivo decide algo con efectos propios: concede o niega en fondo, da por terminado el asunto, deja a la persona sin manera de seguir discutiendo. De eso se desprende la regla general con la que se trabaja: los defectos de los actos de trámite se anotan con fecha y se hacen valer contra la resolución, que es cuando el reclamo llega ante quien ya puede decidir el fon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os de trámite y actos definitivos: ¿se impugna hoy o se ano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2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del documento no decide nada. Un papel titulado «acuerdo» puede ser definitivo si niega en lo esencial, y uno titulado «resolución» puede ser inofensivo si no resuelve nad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riterios que se usan siempre que una norma abre excepciones: si el acto impide que el procedimiento siga su trámite o si causa un daño que la resolución final ya no podría reparar. Cuáles son esos supuestos en tu materia, ante quién se reclama y en qué momento se decide leyendo la ley aplicable, no este tex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os de trámite y actos definitivos: ¿se impugna hoy o se ano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precisión útil para servidores públicos: un acto dictado sin competencia o firmado por quien no podía firmarlo no se vuelve válido por acumular folios en el expediente —eso se trabajó en r03 y aquí es lo que hace que una resolución se caig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os de trámite y actos definitivos: ¿se impugna hoy o se a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izquierda es la que produce la mayoría de las discusiones de oficina: gente que pelea cada oficio y gente que cree que ya nada se puede reclamar. Las tres preguntas de en medio son el filtro; los ejemplos son tipos genéricos de documento, no la lista de actos impugnables de una ley.]]></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amite-vs-definitiv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tos de trámite y actos definitivos: ¿se impugna hoy o se ano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documentos (todos ficticios, del mismo ejercicio) según su efecto en el expediente. Piensa en qué decide cada uno, no en cómo se titul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o de trámite]]></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o definitivo]]></a:t>
            </a:r>
          </a:p>
        </p:txBody>
      </p:sp>
      <p:sp>
        <p:nvSpPr>
          <p:cNvPr id="12" name=""/>
          <p:cNvSpPr txBox="1"/>
          <p:nvPr/>
        </p:nvSpPr>
        <p:spPr>
          <a:xfrm>
            <a:off x="514350" y="3629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ficio que turna el expediente al área que debe dictaminar (ejercicio fict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querimiento para anexar documentos faltantes a una solicitud (fictici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uerdo que declara cerrado el período de prueba y pasa el asunto para decidir (ficticio)]]></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yecto de dictamen firmado por el área instructora (ficticio)]]></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solución del órgano competente que niega la licencia pedida (ficticio)]]></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uerdo que archiva el asunto y da por terminado el procedimiento (ficticio)]]></a:t>
            </a:r>
          </a:p>
        </p:txBody>
      </p:sp>
      <p:sp>
        <p:nvSpPr>
          <p:cNvPr id="12"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crito que impone una multa y ordena su cobro (ficti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videncia que, al no admitir la única prueba de descargo, deja sin posibilidad real de defensa (ficticio)]]></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tos de trámite y actos definitivos: ¿se impugna hoy o se ano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ocumento se titula «acto de trámite» o «providencia», entonces no admite ninguna revisión hasta que exista resolución, siempre y en todo ca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cada término con su efec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l camino con el efecto que produce en el expediente (los términos son categorías generales, no artículos de una ley).]]></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tificación en forma]]></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sta del expediente]]></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ctamen]]></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nto resolutiv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2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clusión]]></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rmeza de una resolu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rmite ver lo que ya consta para poder rebatirlo: sin esto, alegar es hablar de memoria]]></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uesta fundada de quien instruyó: pesa en la decisión, pero no decide ni produce efectos por sí solo]]></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arte que obliga: dice qué se decide, en qué términos y quién debe cumplirl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érdida de la oportunidad por dejar pasar la etapa: no se compensa en la siguiente rond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e ya no quepa revisión ordinaria en esa vía: a partir de ahí el asunto se ejecuta o se exige su cumplimiento]]></a:t>
            </a:r>
          </a:p>
        </p:txBody>
      </p:sp>
      <p:sp>
        <p:nvSpPr>
          <p:cNvPr id="9" name=""/>
          <p:cNvSpPr txBox="1"/>
          <p:nvPr/>
        </p:nvSpPr>
        <p:spPr>
          <a:xfrm>
            <a:off x="628650" y="25527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Hace que el acto quede en conocimiento de quien debía saberlo, con constancia de fecha: desde ahí se cuentan los términos que la norma ab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cómo leer tu propio exped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xpediente propio se lee en tres pasadas, no de la primera a la última hoja como una novela. Primera pasada: ordenar cronológico y separar tres montones —los actos que la autoridad te envió, los que tú enviaste, los que faltan. Segunda pasada: fechar. Cada hoja recibe fecha del documento, fecha de notificación y fecha de tu respuesta si la hubo; tres fechas distintas, y casi siempre el problema está en la segunda. Tercera pasada: marcar huecos. ¿Dónde está el acuerdo de inicio?, ¿quién firmó cada acto?, ¿hay constancia de las notificaciones?, ¿el dictamen dijo por qué la norma aplica?, ¿los resolutivos se pueden ejecut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cómo leer tu propio exped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en la mano ya puedes hacer lo que casi nadie hace: escribir la pregunta. No «¿qué pasa con mi asunto?», sino «en el expediente número tal, el último acto notificado fue el de tal fecha; según la norma aplicable, la etapa que sigue debió practicarse dentro de su término; ¿ese término corre, está suspendido o se entendió vencido, y ante quién se hace valer?». Esa pregunta es la que un abogado responde en diez minutos; la otra no se responde nun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cómo leer tu propio expe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recha es el verdadero contenido de la figura: seis preguntas para leer cualquier documento que decida algo. Si al terminar no puedes señalar en qué banda está tu problema, todavía no has leído la resolución: has leído el titula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natomia-de-la-resolucion.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cómo leer tu propio expedi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eis etapas del expediente ficticio del ejercicio, desde que alguien promovió hasta que el asunto quedó cumpli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resenta la solicitud y queda registrado el acuerdo que abre el expedient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ejecuta lo resuelto y se levanta la constancia de cumplimien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notifica el requerimiento y se da audiencia a quien puede resultar afecta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área instructora practica actos de trámite y reúne las actuacion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recibe y desahoga la prueba; después el área instructora emite su dictamen]]></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órgano competente dicta la resolución que decide el fon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1 de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material de trabajo (todo invent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hojas de un expediente de «San Rafael de la Sierra» (municipio ficticio): una solicitud de licencia, un acta de la sesión de una comisión, un oficio de requerimiento sin acuse, un dictamen firmado por una persona cuyo nombre no aparece en la lista de quienes podían firmar y una resolución de dos cuartillas sin puntos resolutivos numerados. No hay ley citada a propósito: el ejercicio es de lectura document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asada: orden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n tres montones: lo que la autoridad te mandó, lo que tú mandaste y lo que debería existir y no está. Aquí quedan dos montones vacíos: no consta tu acuse de recibo del requerimiento y no consta la notificación de la resolu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pasada: fech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n cada hoja tres renglones: fecha del documento, fecha en que se te notificó, fecha de tu respuesta. El acta tiene fecha de sesión pero la resolución no tiene fecha de notificación: eso significa que todavía no puedes afirmar nada sobre ningún término. No es mala suerte: es información que fal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pasada: marcar qué falta en el ac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acta consta que la comisión «acordó requerir» al solicitante, pero no consta quién presidió, si hubo quórum, cómo se votó ni a quién se instruía practicar la notificación. Un acta así no prueba el acuerdo: prueba que alguien escribió que hubo un acuer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rmas: lo que aprendiste en r03, aplicado aquí]]></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ctamen lo firma una persona que no aparece entre quienes podían firmar. No concluyas nada por tu cuenta: anótalo como defecto de posible invalidez, guarda el original, pide cotejo de firmas y lleva el punto a quien puede revisar. Aquí se conecta con competencia y representación, sin repetir esa lec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s puntos resolutivos que no existe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olución argumenta mucho y decide poco: no enumera qué se concede, qué se niega, quién debe cumplirlo y en qué plazo. Un documento así no es ejecutable sin interpretación, y la interpretación es lo que se convierte en discusión de oficina. Pide por escrito que se precis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ficha de seguimiento que sale del ejerci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cinco renglones (documento, fecha del documento, fecha de notificación, suscriptor, defecto o hueco) y tres pendientes con fecha: solicitar vista del expediente, pedir constancia de notificación de la resolución y consultar a especialista sobre la vía de revisión y su términ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Ejemplo resuelto (expediente ficticio incompleto): las tres pasadas sobre el acta de una reunión de comisión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Qué NO produjo este ejerci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dujo un plazo, ni un recurso, ni una sanción, ni la afirmación de que el asunto esté perdido o ganado. Produjo algo más útil: un expediente con huecos visibles y tres preguntas concretas que sí pueden responderse con la norma a la vis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cómo leer tu propio expedien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on seis frases tomadas del acta de una reunión ficticia de una comisión (municipio inventado para el ejercicio). Marca las que no se sostienen como constancia válida o como afirmación jurídica.]]></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misión ordenó clausurar el local, sin asentar quién presidió la sesión ni si hubo quórum.»]]></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ja constancia de que la vocal pidió que su voto en contra quedara asentado en el ac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cta la firma el secretario «por acuerdo», y su firma no está en el libro de firmas del órga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alce se anota el número de oficio con el que las actuaciones se turnan al área instructor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hace notificar «en su momento», sin decir quién, ni por qué medio, ni cómo se tendrá por hecha.»]]></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acta afirma que el plazo «ya está vencido», aunque en el expediente no consta ninguna notificación con fech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cómo leer tu propio expediente]]></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la ficha de seguimiento: antes de anotar un vencimiento hay que identificar de qué tipo de días habla la ___ aplicable; verificar desde qué acto de ___ empieza el cómputo; revisar qué regla de la misma norma opera si el último día no es de despacho; y si la autoridad no resuelve, preguntar qué efecto le da la ley a ese ___. Con eso y la lista de documentos, la consulta se dirige a la ___ que debe decidir, no a un chat de equip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cómo leer tu propio expedien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y cierre de la unidad J01. Toma un asunto propio o inventa uno y arma su línea de tiempo en una hoja: cada renglón lleva etapa, documento, fecha del documento, fecha en que se notificó, quién firma y qué falta.]]></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escribe la pregunta que harías a quien deba resolver, con dos partes: qué plazo verificaste (o qué plazo te falta verificar y en qué norma está) y qué documentos adjuntarí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tienes expediente real, usa el de la comisión ficticia de esta lección.]]></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egunta debe poder responderse con la norma a la vista en diez minutos. Si tu pregunta dice «¿qué hago?», sigue siendo una queja; si dice «¿este término corre desde la notificación del día tal o desde el acuerdo de turno?», ya es una consulta.]]></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cómo leer tu propio expediente · Memoria: acto y efecto dentro del cami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2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ación de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utoridad abre el expediente por decisión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 trá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ve el expediente sin decidir el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 el acto con constancia d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fundada de quien instr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que decide y cierra en esa i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l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 perdida por dejar pasar l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cómo leer tu propio expediente · Memoria: acto y efecto dentro del cami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21]]></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cabe revisión ordinaria en esa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suelto se cumple y se const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Memoria: acto y efecto dentro del camin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1-r04-oa01"/>
              </a:rPr>
              <a:t><![CDATA[Abrir el juego en el O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 procedimiento, dicho en una fras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una decisión de poder quede documentada y pueda revisarse: fija quién instruye, qué se notifica, cuándo se alega, qué se prueba, quién decide y por dónde se revis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 plazo de sustantivo de un plazo proces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 sustantivo lo da la norma de la materia y corre aunque no haya expediente; el procesal vive dentro de un procedimiento iniciado y su vencimiento cierra una etapa (preclus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ntes de decir «se venció», ¿qué cuatro cosas se verifica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po de días que declara la norma; acto de notificación y su constancia; calendario de días de despacho y suspensiones del órgano; y qué dice la norma sobre el último día inhábi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acto de trámite se puede impugna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gla general sus vicios se hacen valer contra la resolución. Excepciones según la vía que abra la norma aplicable, especialmente si el acto impide continuar el procedimiento o causa daño irreparabl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la autoridad no resuelv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pende del régimen: hay silencios que producen efecto a favor, hay figuras de negativa ficta y hay casos donde solo queda constatar un incumplimiento y exigirlo por la vía previst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ee primero una resolució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os puntos resolutivos: qué se decide, en qué términos, quién debe cumplirlo y desde cuándo. Después los considerandos, para ver si explica qué norma aplica y por qué a estos hech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asadas se hacen sobre un expediente propi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 cómo leer tu propio expediente · Tarjetas de repaso: lo que hay que preguntar antes de afirmar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r (autoridad, tú, faltantes), fechar (documento, notificación, respuesta) y marcar huecos (quién firma, qué acto no se practicó, qué constancia falt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procedimiento y resolu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min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ustantiv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laz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ilenci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cto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procedimiento y resolu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2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etique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e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etap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cta]]></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ficha]]></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erraste J01. Ya reconoces el camino, sabes qué documento abre una vía y qué defecto hay que anotar con fecha, y puedes llegar a la consulta con la pregunta bien hecha. Siguiente unidad: J02, Cómo leer y verificar una norm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procedimiento y resolu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2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diagrama del camino y a la figura de plazos. El fallo típico está en dos sitios: clasificar un documento por su título en lugar de por su efecto, y afirmar un vencimiento sin el acto de notificación a la vist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etapas de un procedimiento de inicio a cumplimiento y dices qué se juega en cada una, con el diagrama dela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acto de trámite de acto definitivo por su efecto y no por el título del documento, y sabes por qué esa distinción decide si impugnas hoy o anotas el defect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plazo de sustantivo de plazo procesal y respondes las cuatro preguntas antes de afirmar que algo se venció.]]></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qué es la notificación, la audiencia, la vista del expediente, el dictamen y los puntos resolutivos sin mirar la tabl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significa y qué no significa el silencio de una autoridad, y en qué documento se verific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iste un expediente propio en tres pasadas y produjiste la línea de tiempo con huecos y la pregunta para quien debe resolver.]]></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NO puedes afirmar sin leer la norma aplicable y lo escribes como pendiente con fecha, en lugar de como certeza de cha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mbito: Estados Unidos Mexicanos. Revisión editorial de esta versión: 30 de octubre de 2026. Este material no sustituye un dictamen profesional ni habilita para ejercer la abogacía. Verifica siempre la norma aplicable en su texto vigente y con fech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lasificación de los actos administrativos en definitivos y de trámite es una categoría general de análisi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iclopedia, artículo «Acto administrativo», que registra esa división (allí se desarrolla con legislación español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categoría de uso general, no transcripción de un artículo mexican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 sin revisión jurídica extern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lencio administrativo puede entenderse a favor o en contra según el régimen; en México se usa la figura de resolución negativa fict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iclopedia, artículo «Silencio administrativo»; la fuente no cita leyes concretas, así que queda como pista de búsqued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y comparación: el efecto depende de la norma aplicable.]]></a:t>
            </a:r>
          </a:p>
        </p:txBody>
      </p:sp>
      <p:sp>
        <p:nvSpPr>
          <p:cNvPr id="13" name=""/>
          <p:cNvSpPr txBox="1"/>
          <p:nvPr/>
        </p:nvSpPr>
        <p:spPr>
          <a:xfrm>
            <a:off x="514350" y="39719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14" name=""/>
          <p:cNvSpPr txBox="1"/>
          <p:nvPr/>
        </p:nvSpPr>
        <p:spPr>
          <a:xfrm>
            <a:off x="514350" y="4248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cuenta con una ley federal de procedimiento administrativo, publicada en el Diario Oficial de la Federación el 4 de agosto de 1994; la enciclopedia reporta una última reforma publicada el 18 de mayo de 2018.]]></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iclopedia, artículo «Procedimiento administrativo»; para la versión vigente: Diario Oficial de la Federació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mbito federal y solo como referencia de existencia y publicación; su contenido no se enuncia en esta lecc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 vigencia a reconfirmar antes de cita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isten instancias de justicia administrativa federal que conocen de juicios contra resoluciones definitivas; la enciclopedia consigna que el tribunal federal de la materia se creó en 2016 y tiene salas regionale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iclopedia, artículo sobre el Tribunal Federal de Justicia Administrativa; su competencia exacta se lee en su ley orgánica vigent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mbito federal; se cita como ilustración del peso de la palabra «definitiva», no como catálogo de competencia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s de cómputo de plazos, reglas del último día, sentidos del silencio y etapas del procedimiento enunciados en la lecc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rovienen de un artículo citado: son criterios generales de lectura para formular la pregunt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o afirma un plazo, un recurso o una autoridad concretos; se verifica en la norma del cas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autoridades, expedientes, actas, dictámenes, resoluciones, días y montos de los ejempl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datos inventados para el ejercici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y alcanc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 alguno.]]></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visión]]></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30-10-202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reformas y calendarios de días inhábil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ley de tu materia por nombre y anota la fecha de la última reforma publicada: ese es el dato que hace que una consulta sirv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pendencias, trámites y requisitos federales]]></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identificar qué dependencia aparece como responsable del trámite antes de asumir que le toca a otra.]]></a:t>
            </a:r>
          </a:p>
        </p:txBody>
      </p:sp>
      <p:sp>
        <p:nvSpPr>
          <p:cNvPr id="11" name=""/>
          <p:cNvSpPr txBox="1"/>
          <p:nvPr/>
        </p:nvSpPr>
        <p:spPr>
          <a:xfrm>
            <a:off x="514350" y="3533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Procedimiento_administrativo"/>
              </a:rPr>
              <a:t><![CDATA[Panorama comparado del procedimiento administrativo, con referencia a la ley federal mexican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4-oa01"/>
              </a:rPr>
              <a:t><![CDATA[Procedimiento y resolución: el camino por donde las cosas se decid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en punto de partida para ubicar el nombre exacto de la norma; nunca lo cites como si fuera el texto vigente.]]></a:t>
            </a:r>
          </a:p>
        </p:txBody>
      </p:sp>
      <p:sp>
        <p:nvSpPr>
          <p:cNvPr id="8" name=""/>
          <p:cNvSpPr txBox="1"/>
          <p:nvPr/>
        </p:nvSpPr>
        <p:spPr>
          <a:xfrm>
            <a:off x="514350" y="18478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a lección se cierra la unidad J01: ya reconoces una norma, sabes qué tipo de regla te obliga, quién tiene la facultad de exigirla y por dónde se decide formalmente. Siguiente unidad de la ruta: ]]></a:t>
            </a:r>
            <a:r>
              <a:rPr lang="en-US" b="1" strike="noStrike" sz="2100" spc="0" u="none" cap="none">
                <a:solidFill>
                  <a:srgbClr val="1B2438">
                    <a:alpha val="100000"/>
                  </a:srgbClr>
                </a:solidFill>
                <a:latin typeface="Calibri"/>
              </a:rPr>
              <a:t><![CDATA[J02 · Cómo leer y verificar una norma]]></a:t>
            </a:r>
            <a:r>
              <a:rPr lang="en-US" strike="noStrike" sz="2100" spc="0" u="none" cap="none">
                <a:solidFill>
                  <a:srgbClr val="1B2438">
                    <a:alpha val="100000"/>
                  </a:srgbClr>
                </a:solidFill>
                <a:latin typeface="Calibri"/>
              </a:rPr>
              <a:t><![CDATA[. Ahí el método se vuelve técnica: distinguir artículo, párrafo, fracción, inciso y transitorios; determinar la versión vigente y su entrada en vigor; y salir con una ficha de norma que sostenga la pregunta que aprendiste a escribir hoy.]]></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2026-10-24T07:20:10Z</dcterms:created>
  <dcterms:modified xsi:type="dcterms:W3CDTF">2026-10-24T07:20:10Z</dcterms:modified>
  <dc:title>Procedimiento y resolución: el camino por donde las cosas se deciden</dc:title>
  <dc:description>Presentación editable del OA «Procedimiento y resolución: el camino por donde las cosas se deciden». Enlace: https://politica.lumbre.lat/object/pol-j01-r04-oa01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