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stá escrita una norma: la anatomía de un precept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stá escrita una norma: la anatomía de un precept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stá escrita una norma: la anatomía de un precept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stá escrita una norma: la anatomía de un precepto»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2-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2 de 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3 de 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4 de 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5 de 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6 de 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iezas del texto: de lo general a lo mínimo» (7 de 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cita tal como llega en el chat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oordinador escribe: «el artículo 21 dice que hay que publicar las cuentas». Nada más. No dice de qué ley, no dice en qué párrafo, no dice desde qué versión. Todo el ejercicio es inventado: ni esa ley ni ese artícul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imera pregunta obligada: ¿qué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leyes con artículo 21 en el orden federal y en cada entidad. La pregunta «¿de qué norma hablamos?» se responde antes que cualquier interpretación. Si tu coordinador no sabe el nombre del documento, pide el oficio, el contrato o la notificación donde lo leyó: ahí suele venir el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gunda pregunta: ¿qué pieza exa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artículo y cuenta. Supón que encuentras un primer párrafo con cuatro fracciones y que la obligación de publicar está en la fracción II, inciso b). Entonces la cita correcta no es «el artículo 21»: es «artículo 21, fracción II, inciso b)». Usar la pieza chica obliga a quien te escucha a verificar, y a ti te obliga a haber le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Tercera pregunta: ¿qué versión estoy ci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 en el texto oficial la fecha de la última reforma publicada y el medio de difusión. Compara esa fecha con la del hecho que quieres juzgar. Si el hecho ocurrió antes de la reforma, la versión aplicable es la anterior: por eso la versión es parte de la cita y no un dato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uarta pregunta: ¿dónde está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el título de sanciones y el de procedimientos de ese documento. En el ejercicio, la consecuencia no vive en el artículo 21 sino en otra parte. Esa es la regla general: un precepto suele mandar aquí y castigar allá. Busca además el ámbito: si quien vigila es la autoridad local o la federal, se sabe leyendo las facul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ey y plazos ficticios): desarmar una cita y armar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ficha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umento (nombre completo y abreviatura), pieza citada con los nombres del propio texto, versión (última reforma publicada y dónde), ámbito, consecuencia y vía de exigibilidad, y una última casilla honesta: qué no verifiqué todavía. Con eso el equipo puede decidir; con la frase de la primera líne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dentificar el documento, la pieza exacta y la versión; sólo con esos tres datos la frase se puede abrir, verificar y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obligación sin documento, pieza y versión no es verificable: puede ser cierta, falsa o verdadera en una versión que ya no aplica. El tercer camino es el más peligroso porque produce una cita plausible pero no comprobada: sustituye la pieza que el comunicado no nombra por la que tú encontraste. Y no existe atajo: ni la confirmación de memoria ni el «en general» sustituyen abrir la norma, con su fecha y su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datos de una cita verificable presentados en la lección: documento, pieza con el nombre literal del texto y versión vigente al momento d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2-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tructura lógica: supuesto de hecho y consecuencia jurídica» (2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tructura lógica: supuesto de hecho y consecuencia jurídica» (3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tructura lógica: supuesto de hecho y consecuencia jurídica» (4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vés: la ausencia de sanción en el mismo párrafo es lo normal, no un defecto del precepto. Lo que no puede hacer el lector es dar la norma por completa. Primero revisa si el propio párrafo cierra con una excepción que remite a otro artículo —eso añade lectura, no resta mandato—; después busca el título de sanciones y el de procedimientos del documento; si no la encuentras ahí, busca en otra ley o en el régimen de responsabilidades aplicable al sujeto. No hallar la consecuencia es una señal de que falta trabajo de lectura, nunca de que cumplir sea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lógica trabajada en la lección: supuesto, disposición, modalidades y consecuencia; la consecuencia suele estar en otro párrafo, en otro título o en otro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enunciado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olanteo de campaña afirma: «las consultas las decide la ciudadanía con el 5 por ciento de la lista nominal, según la Constitución». Todo el caso es simulado para practicar la lectura; la decisión de fondo exige abrir los textos v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Buscar el verbo, n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 la pieza citada y pregúntate dos cosas: ¿qué ordena este párrafo y qué delega en otro texto? La segunda pregunta es la que casi nadie hace. Un artículo constitucional puede fijar condiciones y, en la misma frase, entregar el procedimiento a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islar la cláusula de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rampa está en la parte final: una cláusula que dice que eso se hará «en los términos que determine la ley». Leída a medias, la Constitución parece regular todo el procedimiento. Leída completa, fija un piso y manda el cómo a otra ley: la oración que sigue a la remisión es la que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Seguir la remisión y verificar l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la ley a la que manda la cláusula y busca los requisitos y plazos que ella desarrolla. Verifica su versión vigente a la fecha del hecho. Si la ley que regula esa materia no está vigente o el texto que citas es de antes de la reforma, el argumento se cae aunque la cita constitucional sea impe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omparar las dos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lectura, la del volanteo: un porcentaje fijo en la Constitución y nada más. Segunda lectura, la del precepto completo: condiciones constitucionales más lo que disponga la ley que desarrolla. No son dos opiniones: son dos normas distintas, porque una omitió la cláusula final y la otra la siguió hasta el texto que l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simulado): la norma que parece decir algo y remite a otr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reporta, no lo que se pre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da del ejercicio: documento, pieza, cláusula de remisión identificada, destino de la remisión, versión de ese destino y lo que falta verificar. Si tu equipo tiene que decidir con base en esa norma, esa hoja es el mínimo. Sin ella, la decisión se toma sobre un fragmento que parece la norma y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regla con cuatro piezas lógicas —supuesto, mandato, modalidad y excepción— cuya consecuencia y cuyo cómputo hay que buscar en otras piezas o en otro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árrafo trae supuesto, mandato, modalidad temporal y excepción; nada de eso lo vuelve autosuficiente. La excepción que manda a otro artículo obliga a abrir ese artículo: sin leerlo no sabes qué queda excluido. Y la consecuencia no está en el párrafo, pero eso no significa que no exista ni que el cumplimiento sea opcional: significa que hay que buscarla en el título de sanciones, en otra ley o en el régimen de responsabilidades del sujeto de que se t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ección de un párrafo real mostrada en la figura de estructura lógica: hipótesis, disposición, modalidad, excepción y consecuencia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2-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2 de 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3 de 7).]]></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4 de 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5 de 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6 de 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remisión: la frase que te da una orden de búsqueda» (7 de 7).]]></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 términos del artículo...» → Abrir otro artículo del mismo documento: la norma no está completa sin lo que ahí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 acuerdo con lo dispuesto por la ley...» → Identificar qué ley desarrolla hoy la materia, en qué versión y con qué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a los efectos de esta Ley, se entenderá por...» → Usar la definición legal y no el sentido común de la palabra, dentro de ese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sancionará en los términos establecidos en...» → Buscar la consecuencia en otra parte: el mandato que leíste no trae la p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n perjuicio de la responsabilidad civil o penal que resulte» → Asumir que hay otras vías abiertas: una sanción administrativa no las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por destino de la remisión trabajada en la lección: interna, externa a otra ley, definición legal, consecuencia y acumulación de v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será aplicable lo establecido en las fracciones II, III y VI del artículo 82 de esta Constitución» → Remisión interna: otro artículo del mismo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orme a lo dispuesto en el artículo anterior» → Remisión interna: otro artículo del mismo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 los términos que determine la ley» → Remisión externa: desarrollo en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 acuerdo con lo dispuesto por la legislación local correspondiente» → Remisión externa: desarrollo en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ra los efectos de esta Ley, se entenderá por...» → Definición legal o regla de cal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entenderá que... cuando...» → Definición legal o regla de cal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sancionará en los términos establecidos en la legislación penal aplicable» → Señal de consecuencia o de vías adi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in perjuicio de la responsabilidad civil o penal que resulte» → Señal de consecuencia o de vías adi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destinos posibles de una remisión: mismo documento, otra ley, definición, consecuencia. Frases redactadas para el ejercicio con fórmul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cción · inciso · di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ar la pieza es lo que vuelve una cita verificable; nombrar la pieza lógica es lo que te permite decir «aquí falta la consecuencia» o «esto es una definición, no un mandato». Las dos operaciones son de lectura, no de memoria de artí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cala de escritura normativa y estructura lógica presentadas en la lección y en las dos primeras fig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movimientos para citar sin equivocarse»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movimientos para citar sin equivocarse»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movimientos para citar sin equivocarse» (4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2-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el documento citado y si pertenece al orden federal, estatal o municipal → Abrir el texto oficial completo, con su aparato de notas, y no un fragmento copiado → Ubicar la pieza mínima: artículo, párrafo, fracción, inciso o apartado, con el nombre literal del texto → Anotar las cláusulas de remisión de esa pieza y abrir cada destino en su versión vigente → Buscar la consecuencia, la autoridad que la aplica y la vía de revisión, y escribir lo que falta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acota el siguiente. Sin documento identificado, el texto oficial que abras puede ser de otro ámbito. Sin el texto completo, no ves si la pieza citada fue reformada ni qué notas le acompañan. Sin la pieza mínima, citas un artículo entero cuando tu pregunta se respondía en un inciso. Sin seguir las remisiones, te quedas con la mitad de la norma. Y la consecuencia se busca al final, porque depende de la pieza, de la versión y del sujeto: es la que define si la norma es exigible y ant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movimientos de la lección, desagregados en cinco pasos verificables, con la nota de que el cómputo y la interpretación se esca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ité el artículo completo, aunque la obligación estaba sólo en el inciso b) de la fracción I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firma una obligación «sin condiciones» sin documento, pieza ni versión, y es el tipo de frase que la propia lección desmonta: puede haber condiciones o remisiones que la vuelvan parcial. La tercera es el error contrario: tratar como resuelto lo que el texto delega en una ley; la cláusula de remisión no es un adorno, es una orden de búsqueda. La segunda es imprecisa pero honesta: cita de más, no cita mal, y por eso se puede verificar. La cuarta y la quinta aplican la rutina correcta: buscar la consecuencia y verificar la versión del momento d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cita con pieza mínima y documento; la remisión no resuelve lo que delega; la consecuencia se busca en otra parte; la versión se fija al momento d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2-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a norma que tu campaña o tu cargo tenga que cumplir en los próximos días: informes, contratación, propaganda, uso de recursos, protección de datos. Escribe su ficha de anatomía: documento y ámbito, pieza citada con los nombres que usa el texto, versión (última reforma publicada y dónde), las cláusulas de remisión que trae y a qué te mandan, y la consecuencia con la autoridad y la vía. Cierra con una línea que diga qué no verificaste todavía y qué pregunta concreta le encargarías a un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movimientos para citar sin equivocarse · Memoria: pieza, señal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movimientos para citar sin equivocarse · Memoria: pieza, señal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uatro movimientos para citar sin equivocarse · Memoria: pieza, señal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regla práctica para elegir la pieza que c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tar la pieza más chica que responda tu pregunta y nombrar el documento. «El 115» no responde nada; «artículo 115, fracción I, párrafo tercero» sí, y obliga a quien te escucha a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numeran fracción e inciso en el uso más habitual del derecho mexic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racción con números romanos en mayúscula; inciso con minúscula y paréntesis de cierre. La denominación final la fija el documento que citas, no la fórmul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precepto diga «en términos d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arte de su contenido vive en otro precepto. No has leído la norma hasta abrir ese destino, y conviene anotar la versión con la que lo leí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remisión mal seguida cambia el sentido de l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razones: omites la parte que pone condiciones o delega el procedimiento; abres una versión desactualizada del destino; o das por terminada la conversación cuando el precepto avisaba que hay otras vías de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atos acompañan siempre a la pieza c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cumento con nombre completo y ámbito, versión —última reforma publicada y dónde— y la consecuencia con la autoridad que la aplica y la ví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artículo «Bis» está por debajo de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artículo adicionado sin mover la numeración del articulado. La escala de escritura sirve para señalar, no para jerarqu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decide si una reforma ya aplicaba a tu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rmalmente en los artículos transitorios del decreto que reformó, no en el articulado que citas. Esa es la materia de la lección siguiente de est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2-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3).]]></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9501" r:id="rId1"/>
    <p:sldLayoutId id="2481939502" r:id="rId2"/>
    <p:sldLayoutId id="2481939503" r:id="rId3"/>
    <p:sldLayoutId id="24819395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2e1f4d0b19690a11bbff6fb2cf423260c890306844dc83a1.jpg"/>
  <Relationship Id="rId3" Type="http://schemas.openxmlformats.org/officeDocument/2006/relationships/hyperlink" Target="https://politica.lumbre.lat/object/pol-j02-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politica.lumbre.lat/object/pol-j02-r01-oa01" TargetMode="External"/>
  <Relationship Id="rId4" Type="http://schemas.openxmlformats.org/officeDocument/2006/relationships/hyperlink" Target="https://politica.lumbre.lat/object/pol-j02-r01-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politica.lumbre.lat/object/pol-j02-r01-oa01" TargetMode="External"/>
  <Relationship Id="rId4" Type="http://schemas.openxmlformats.org/officeDocument/2006/relationships/hyperlink" Target="https://politica.lumbre.lat/object/pol-j02-r01-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politica.lumbre.lat/object/pol-j02-r01-oa01" TargetMode="External"/>
  <Relationship Id="rId4" Type="http://schemas.openxmlformats.org/officeDocument/2006/relationships/hyperlink" Target="https://politica.lumbre.lat/object/pol-j02-r01-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politica.lumbre.lat/object/pol-j02-r01-oa01" TargetMode="External"/>
  <Relationship Id="rId4" Type="http://schemas.openxmlformats.org/officeDocument/2006/relationships/hyperlink" Target="https://politica.lumbre.lat/object/pol-j02-r01-oa01"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politica.lumbre.lat/object/pol-j02-r01-oa01"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hyperlink" Target="https://www.ine.mx/" TargetMode="External"/>
  <Relationship Id="rId4"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2-r01-oa01" TargetMode="External"/>
  <Relationship Id="rId3"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r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at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ep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2-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mar un precepto en sus piezas —artículo, párrafo, fracción, inciso, número y apartado—, citar la pieza exacta con su documento y su versión, reconocer el supuesto de hecho y la consecuencia jurídica, y seguir una remisión sin cambiar el sentido de la no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de la unidad J02 (Cómo leer y verificar una norma). No memoriza artículos: enseña la escala de escritura que usa el derecho mexicano, la estructura lógica de un precepto y las frases de remisión. Incluye tres figuras con texto verificado en la compilación oficial, dos ejemplos resueltos con datos ficticios identificados, ocho actividades evaluadas, dos juegos de repaso y una tabla de fuentes con ámbito y fecha de revisión editori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7]]></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atomía de la norma · fracción e inciso · estructura lógica de la norma · remisiones · cita normativa · técnica legislativa · versión vigente · supuesto y consecu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escrita una norma: la anatomía de un precep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dice en la reunión del equipo: «eso lo prohíbe el artículo 115». Nadie pregunta en qué párrafo, en qué fracción, de qué versión y contra quién se puede exigir. Un rato después, la discusión ya no es sobre el problema: es sobre qué quiso decir el que citó.]]></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cena es más cara. Lees una disposición que parece clara —algo «deberá» hacerse, con una excepción— y alguien más responde que esa excepción no es excepción, que la frase final manda a otra ley que regula el caso de verdad. Uno de los dos está leyendo mal y ninguno tiene cómo demostrarlo en tres minu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escrita una norma: la anatomía de un precep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contenidos de ninguna materia: enseña a reconocer la forma. Qué piezas tiene un precepto en el derecho mexicano, cómo se nombra cada una al citar, qué trae por dentro un párrafo que parece una sola idea y qué significa esa frase que te manda a otro texto. Con eso, una discusión deja de ser de opiniones: se convierte en «abre el documento, busca la pieza, lee la versión vigente».]]></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primera lección de la ruta sobre cómo leer y verificar una norma. Da el esqueleto para que después la ficha de lectura se llene sola: versión, ámbito, fuente y consecu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escrita una norma: la anatomía de un precep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con precisión las seis piezas de un precepto (artículo, párrafo, fracción, inciso, número y apartado) y su forma de numerarse; escribir una cita que señale la pieza más chica que responde tu pregunta, con documento y versión; separar en un párrafo el supuesto de hecho, la disposición y sus modalidades; detectar frases de remisión y decir a qué texto mandan; y explicar por qué una remisión mal seguida cambia el sentido de la norma.]]></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 abogado ni habilita para ejercer la profesión: enseña a leer y a preguntar con preci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escrita una norma: la anatomía de un precep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plazos, cifras ni reglas vigentes de ninguna materia. Los casos y números de esta lección están inventados para el ejercicio y así están etiquetad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scribe una jerarquía universal de piezas. La escala que se enseña es la que usa el documento que tienes enfrente, y hay excepcione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ga a la vigencia, la abrogación ni los transitorios: eso abre en la siguiente lección de la ru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stá escrita una norma: la anatomía de un precep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textuales que aquí aparecen son copia de la compilación oficial vigente revisada en esta lección; antes de usarlas en un escrito, compáralas con el texto vig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recho mexicano escribe sus preceptos en una escala reconocible. Adentro de un artículo hay párrafos; un párrafo se parte en fracciones cuando enumera; una fracción se parte en incisos; y cuando algo sigue debajo de un inciso, el propio texto le pone nombre —«numeral», «apartado»— o lo deja suel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advertencias antes de seguir. La primera: la escala no es una ley de la jerarquía jurídica. Que una pieza sea más chica no la hace menos obligatoria; tampoco un título largo vale más que un transitorio. La escala sirve para señalar, no para ponderar. La segunda: el nombre que obliga es el que usa el documento que tienes enfrente. Decir «ordinal» suena a fórmulas de otro tiempo y sonar a otra época no es un error: error es decir «el apartado» cuando el texto que citas llama «numerales» a esa pieza. Si dudas, copia la denominación liter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rampa que casi nadie nombra: la pieza más chica no siempre es la que responde. Si tu pregunta es si una ley pudo aplicarse a un hecho, la respuesta puede no estar en el articulado: suele estar en los artículos transitorios del decreto que reformó esa ley, que es otra pieza, con otro nombre y otra función —y ése es justamente el tema de la lección que si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 de escritura y forma de citarla. Verifica siempre la denominación literal en el documento que tienes enfrente: es la fuente de la cita, no esta tab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781175"/>
                <a:gridCol w="3552825"/>
                <a:gridCol w="2781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reconoce en el 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nombra al c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nidad que abre y que se numera de forma seguida en el articulado; en el habla forense se le nombra también ord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35»; si va al inicio de la frase, con mayú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 de texto dentro del artículo; no se numera: s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árrafo», «segundo párrafo», «párrafo tercero», «último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3552825"/>
                <a:gridCol w="2781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reconoce en el 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nombra al c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e un párrafo cuando el párrafo enumera varias reglas en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II»; números romanos, siempre en mayú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e una fracción; abre con minúscula y paréntesis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so c)»; así lo escribe la propia Constit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bajo del inciso o del apartado; el texto dice si los llama nume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meral 3o.» o «punto 3», según la denominación d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3552825"/>
                <a:gridCol w="2781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reconoce en el 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nombra al c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ambiguo: se usa para bloques con letra dentro de un artículo y para divisiones numeradas de una f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 A, fracción I» y también «apartado 1o. de la fracción VIII»: lee el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s, Ter, Quinqu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adicionados después, sin correr la numeración de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20 Bis»: se cita tal cual, con espacio y mayú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7]]></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781175"/>
                <a:gridCol w="3552825"/>
                <a:gridCol w="2781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reconoce en el 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nombra al c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itorios del de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n parte del articulado: son los artículos del decreto que reformó o adi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Primero del decreto publicado el...»: ahí viven vigencia y abro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con texto verificado en la compilación oficial de la Constitución vigente (última reforma publicada en el Diario Oficial de la Federación el 07-10-2026). La barra naranja marca la profundidad de cada pieza: cada nivel añade una palabra a la cita. Revisa 26-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structura-articul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cabe en una línea: cita la pieza más chica que responda tu pregunta y nombra el documento. «El 115» no responde nada. «Artículo 115, fracción I» ya señala un mandato concreto. «Artículo 35, fracción VIII, apartado 1o., inciso c)» es una cita que cualquier persona puede abrir y verificar en cinco minutos, porque está escrita con los nombres que el propio texto u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ita bien hecha hace tres cosas de una vez. Señala: quien lee sabe dónde buscar, sin preguntarte «¿de qué ley hablas?». Delimita: al citar el inciso estás aceptando que lo demás de esa fracción no está en discusión, y eso baja el temperatura a la pelea. Y te obliga a verificar: si vas a escribir el inciso, abres el texto; si sólo dices «la Constitución», te alcanza la memoria, y la memoria es justo lo que falla en las discusiones de dere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tar, tres datos más viajan con la pieza. Uno: el documento con su nombre completo la primera vez y una abreviatura clara después. Dos: la versión, que se identifica con la fecha de la última reforma publicada y con el medio oficial donde salió. Tres: el ámbito —federal, estatal o municipal—, porque dos entidades pueden tener leyes con el mismo título y textos distintos. Sin esos tres datos, la cita es un ador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de honestidad: si no tienes el texto enfrente, di «no lo verifiqué todavía». En una campaña y en un cargo público, esa frase cuesta mucho menos que una cita inventada repetida en tres entrevis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7]]></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ita textual se copia, no se recuerd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verificable: el primer párrafo del artículo 16 constitucional describe el acto de molestia y exige «mandamiento escrito de la autoridad competente, que funde y motive la causa legal del procedimiento». Así lo imprime la compilación vigente de la Cámara de Diputados, leída en su PDF oficial el 24-10-2026, con última reforma DOF 07-10-20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7]]></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citas de memoria, en libros y hasta en resoluciones circula la variante «fonde», con o: cuando tu fuente la trae no está citando el texto vigente, está copiando una impresión antigua o un recuerdo. El detalle importa por eso y no por pedantería: es el control casero contra la cita inventada. Copia la frase, pega el fragmento y anota de qué versión lo copia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iezas del texto: de lo general a lo mínim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7]]></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itar la fórmula general y no la pieza que está escrit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fracción» donde el documento pone «apartado», o «numeral» donde el texto no numera nada, produce una cita que no se puede abrir. El daño no es de estilo: quien intenta verificar tu cita no encuentra la pieza, concluye que la cita es floja y descarta el argumento entero. Regla de oficio: antes de citar, copia la denominación tal como aparece. Si el documento no nombra la pieza, cítala por su lugar —«el párrafo siguiente a la fracción III»— y di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cita tal como llega en el chat de equip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ordinador escribe: «el artículo 21 dice que hay que publicar las cuentas». Nada más. No dice de qué ley, no dice en qué párrafo, no dice desde qué versión. Todo el ejercicio es inventado: ni esa ley ni ese artículo exis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regunta obligada: ¿qué docum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leyes con artículo 21 en el orden federal y en cada entidad. La pregunta «¿de qué norma hablamos?» se responde antes que cualquier interpretación. Si tu coordinador no sabe el nombre del documento, pide el oficio, el contrato o la notificación donde lo leyó: ahí suele venir el fundam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pregunta: ¿qué pieza exactam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artículo y cuenta. Supón que encuentras un primer párrafo con cuatro fracciones y que la obligación de publicar está en la fracción II, inciso b). Entonces la cita correcta no es «el artículo 21»: es «artículo 21, fracción II, inciso b)». Usar la pieza chica obliga a quien te escucha a verificar, y a ti te obliga a haber leí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pregunta: ¿qué versión estoy citan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 en el texto oficial la fecha de la última reforma publicada y el medio de difusión. Compara esa fecha con la del hecho que quieres juzgar. Si el hecho ocurrió antes de la reforma, la versión aplicable es la anterior: por eso la versión es parte de la cita y no un dato de la ficha técn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5 de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a pregunta: ¿dónde está la consecuenc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el título de sanciones y el de procedimientos de ese documento. En el ejercicio, la consecuencia no vive en el artículo 21 sino en otra parte. Esa es la regla general: un precepto suele mandar aquí y castigar allá. Busca además el ámbito: si quien vigila es la autoridad local o la federal, se sabe leyendo las facultad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del texto: de lo general a lo mínimo · Ejemplo resuelto (ley y plazos ficticios): desarmar una cita y armar su fich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ficha que sal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nombre completo y abreviatura), pieza citada con los nombres del propio texto, versión (última reforma publicada y dónde), ámbito, consecuencia y vía de exigibilidad, y una última casilla honesta: qué no verifiqué todavía. Con eso el equipo puede decidir; con la frase de la primera línea, 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iezas del texto: de lo general a lo mínim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unicado de prensa afirma: «la ley ordena publicar las cuentas», sin decir norma, pieza ni versión. Como lector entrenado en anatomía normativa, ¿cuál es el primer paso que le da valor a esa afirmació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la afirmación: si la ley lo ordena, el resto es un detalle de estilo.]]></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dentificar el documento, la pieza exacta y la versión; sólo con esos tres datos la frase se puede abrir, verificar y discut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un artículo que hable de cuentas públicas y usarlo como sustituto razonable del que el comunicado no nombr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un abogado que confirme de memoria si esa obligación existe en general para todo tipo de sujeto oblig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lógica: supuesto de hecho y consecuencia juríd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 texto entre comillas es copia literal del primer párrafo del artículo 84 de la Constitución vigente (última reforma publicada en el Diario Oficial de la Federación el 07-10-2026); el resto son etiquetas de lectura de esta lección. La última banda no es un adorno: en muchos preceptos la consecuencia vive en otra parte y hay que ir a buscarla.]]></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structura-logic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lógica: supuesto de hecho y consecuencia juríd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recepto completo responde a una forma: si ocurre esto (supuesto de hecho), entonces debe hacerse o no hacerse aquello (disposición), y si no se hace, pasa algo (consecuencia jurídica). Esa estructura lógica no está impresa en el papel: es lo que tú armas al leer. Lo que está impreso son señal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eñales que sirven. Primera: los verbos. «Deberá» y «asumirá» mandan; «podrá» abre una facultad; «no podrá» cierra una opción. Si no encuentras verbo de mandato, no has encontrado la disposición: estás leyendo la hipótesis, una definición o un enunciado de princip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lógica: supuesto de hecho y consecuencia juríd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as señales de apertura de supuesto —«en caso de», «cuando», «quienes», «tratándose de»— anuncian que la norma se está activando, no ordenando todavía. Tercera: las modalidades del mandato, que son piezas lógicas y no texto de relleno: un plazo, una forma, un sujeto pasiv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as excepciones, que suelen entrar con «no será aplicable», «salvo», «sin perjuicio 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lógica: supuesto de hecho y consecuencia juríd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odalización engaña más que la excepción. Una frase que fija un tope —«no mayor a», «a más tardar», «dentro de»— no dice que el plazo corra desde hoy: el cómputo se hace conforme a la norma de procedimientos aplicable, y ahí no lo vas a encontrar en este párrafo. No confundas el mandato con su calendario: son dos piezas lógicas distintas y a veces viven en documentos distin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lógica: supuesto de hecho y consecuencia juríd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onsecuencia, que es la pieza que hace jurídica a una norma, suele estar separada del mandato. Por eso la pregunta útil nunca es «¿qué dice este artículo?»: es «¿qué pasa si alguien no lo cumple, quién lo decide y por qué vía se revisa?». Si además el párrafo cierra con una frase que manda a otros artículos, ya no estás ante una regla suelta: estás ante una regla con partes repartidas. La figura lo muestra con un caso real: cuatro piezas lógicas y una consecuencia que hay que buscar en otra par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tructura lógica: supuesto de hecho y consecuencia juríd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árrafo que describe una situación, manda algo y fija un plazo está incompleto si no trae la sanción, porque la consecuencia jurídica casi nunca vive en el mismo párrafo que el manda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enunciado que lleg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olanteo de campaña afirma: «las consultas las decide la ciudadanía con el 5 por ciento de la lista nominal, según la Constitución». Todo el caso es simulado para practicar la lectura; la decisión de fondo exige abrir los textos vigen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Buscar el verbo, no el númer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 la pieza citada y pregúntate dos cosas: ¿qué ordena este párrafo y qué delega en otro texto? La segunda pregunta es la que casi nadie hace. Un artículo constitucional puede fijar condiciones y, en la misma frase, entregar el procedimiento a una le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islar la cláusula de rem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mpa está en la parte final: una cláusula que dice que eso se hará «en los términos que determine la ley». Leída a medias, la Constitución parece regular todo el procedimiento. Leída completa, fija un piso y manda el cómo a otra ley: la oración que sigue a la remisión es la que traba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guir la remisión y verificar la ver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la ley a la que manda la cláusula y busca los requisitos y plazos que ella desarrolla. Verifica su versión vigente a la fecha del hecho. Si la ley que regula esa materia no está vigente o el texto que citas es de antes de la reforma, el argumento se cae aunque la cita constitucional sea impeca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5 de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parar las dos lectur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tura, la del volanteo: un porcentaje fijo en la Constitución y nada más. Segunda lectura, la del precepto completo: condiciones constitucionales más lo que disponga la ley que desarrolla. No son dos opiniones: son dos normas distintas, porque una omitió la cláusula final y la otra la siguió hasta el texto que la lle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structura lógica: supuesto de hecho y consecuencia jurídica · Ejemplo resuelto (caso simulado): la norma que parece decir algo y remite a otra piez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reporta, no lo que se presum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del ejercicio: documento, pieza, cláusula de remisión identificada, destino de la remisión, versión de ese destino y lo que falta verificar. Si tu equipo tiene que decidir con base en esa norma, esa hoja es el mínimo. Sin ella, la decisión se toma sobre un fragmento que parece la norma y no lo 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tructura lógica: supuesto de hecho y consecuencia juríd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árrafo describe una situación, ordena algo, fija un plazo y cierra declarando que cierto artículo no será aplicable en ese caso. ¿Cuál es la lectura correcta de esa estructur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sola regla completa y autosuficiente: lo que no está en ese párrafo no obliga a nadie.]]></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regla con cuatro piezas lógicas —supuesto, mandato, modalidad y excepción— cuya consecuencia y cuyo cómputo hay que buscar en otras piezas o en otros document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norma imperfecta: al no traer sanción en el mismo párrafo, su cumplimiento es voluntari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rincipio de interpretación: describe una situación pero no manda n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on frases transcritas literalmente de los textos oficiales revisados para esta lección (Constitución, ley federal de datos personales, ley general de acceso de las mujeres a una vida libre de violencias y código nacional de procedimientos civiles y familiares). El crédito de cada fila está en la tabla de fuentes. Nota editorial: toda remisión es una orden de búsqueda; anota el documento al que te manda y su versión.]]></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mision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misión es una parte de la norma que vive en otro texto. No es un adorno redaccional ni una cita de cortesía: es una orden. Cuando lees «en términos del artículo...», «de acuerdo con lo dispuesto por...», «en los términos que fije la ley», «para los efectos de esta Ley, se entenderá por...», «se entenderá que... cuando...» o «sin perjuicio de la responsabilidad civil o penal que resulte», el precepto te está diciendo qué abrir aho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misiones se clasifican por su destino, que es lo que cambia tu trabajo. Interna, dentro del mismo documento: te mueves de artículo y sigues leyendo. Externa, a otra ley: tienes que identificar cuál ley regula hoy esa materia y en qué versión; si la ley es local, el mismo punto de partida cambia por entidad. A cláusula abierta: la Constitución o la ley general remite a «la legislación local», y entonces la norma que decide no es la que citaste, es la de tu estado. Y a definición: la palabra que vas a usar ya no significa lo que significa en la calle, significa lo que dice ese artículo definitor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cambia de sentido una remisión mal seguida? Por tres razones concretas. Una: si no abres el destino, la norma que citas está incompleta —la frase que omitiste es justamente la que pone condiciones o delega el procedimiento—. Dos: si abres una versión desactualizada del destino, te llevas requisitos que ya no existen, o dejas de ver los que se añadieron después. Tres: si asumes que la sanción está en el mismo precepto, das por concluida una conversación que apenas empezó: muchas remisiones avisan que hay otras vías de responsabilidad, y esas vías tienen autoridad, procedimiento y consecuencias propi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honesto es mecánico y aburrido, y por eso funciona: cada vez que aparece una frase de remisión, anota a dónde manda y ve a abrirlo. Si no lo abres, no estés citando la norma en una decisión con consecuenci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7]]></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misión mal seguida cambia la norma que creías lee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vicios opuestos y ambos frecuentes. El primero: citar el precepto que remite y dar la conversación por terminada. Ese precepto creó la figura, pero no regula el procedimiento, no fija el plazo y no pone la sanción: quien pregunta por los detalles no tiene respuesta en la pieza que citaste. El segundo: seguir la remisión con la primera ley que aparece en el buscador, sin verificar que sea la que hoy desarrolla esa materia, ni su versión, ni su ámbito. Ahí el error no es de lectura, es de fuente: la cita se ve perfecta y manda al texto equivoc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za citada, escrita con los nombres que usa el documento y no con la fórmula gener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completo, abreviatura y ámbito: federal, estatal o municip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sión: última reforma publicada, fecha y medio oficial donde se publicó.]]></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áusulas de remisión que trae la pieza y el destino de cada un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ice el destino y en qué versión lo leíste; si no lo abriste, decirlo expre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remisión: la frase que te da una orden de búsqued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cuencia jurídica, autoridad que la aplica y vía con la que se revisa su deci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ñales de remisión: la frase que te da una orden de búsque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o que te está ordenando hacer. Son fórmulas habituales del derecho mexicano; la columna derecha describe la tarea, no la sanción.]]></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 términos del artículo...»]]></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 acuerdo con lo dispuesto por la ley...»]]></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ra los efectos de esta Ley, se entenderá por...»]]></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sancionará en los términos establecidos 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n perjuicio de la responsabilidad civil o penal que resulte»]]></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qué ley desarrolla hoy la materia, en qué versión y con qué ámbito]]></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la definición legal y no el sentido común de la palabra, dentro de ese documento]]></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la consecuencia en otra parte: el mandato que leíste no trae la pena]]></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umir que hay otras vías abiertas: una sanción administrativa no las bor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brir otro artículo del mismo documento: la norma no está completa sin lo que ahí se di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ñales de remisión: la frase que te da una orden de búsque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el trabajo que te ordena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misión interna: otro artículo del mismo tex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misión externa: desarrollo en una ley]]></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finición legal o regla de calificación]]></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nsecuencia o de vías adiciona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será aplicable lo establecido en las fracciones II, III y VI del artículo 82 de esta Constitución»]]></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orme a lo dispuesto en el artículo anterior»]]></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los términos que determine la ley»]]></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 acuerdo con lo dispuesto por la legislación local correspondiente»]]></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ra los efectos de esta Ley, se entenderá por...»]]></a:t>
            </a:r>
          </a:p>
        </p:txBody>
      </p:sp>
      <p:sp>
        <p:nvSpPr>
          <p:cNvPr id="12"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entenderá que... cuan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sancionará en los términos establecidos en la legislación penal aplicable»]]></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in perjuicio de la responsabilidad civil o penal que resulte»]]></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ñales de remisión: la frase que te da una orden de búsqued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cala que usa el derecho mexicano va de lo general a lo mínimo: artículo, párrafo, ___ (en números romanos mayúsculos), ___ (en minúscula con paréntesis de cierre). En la estructura lógica de un precepto, la situación descrita es el supuesto de hecho y lo que manda, permite o prohíbe es la ___.]]></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de esta lección es una rutina corta que se puede hacer en veinte minutos y que cambia la calidad de cualquier discusión normativa en un equipo. Su efecto no es que aciertes: es que sepas dónde te equivocaste y qué falta abri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imiento uno: localiza el documento y su versión. Busca el texto en su fuente oficial y anota la fecha de la última reforma publicada; compara esa fecha con la del hecho que quieres juzgar. Movimiento dos: recorre la escala hasta la pieza mínima —artículo, párrafo, fracción, inciso o apartado— y copia la denominación literal. Movimiento tres: marca las cláusulas de remisión y anota su destino; abre el destino antes de opinar. Movimiento cuatro: busca la consecuencia, la autoridad y la vía; si no la encuentras, esa es la pregunta que se escala a un especialista con la ficha en la mano, no con una duda vag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sas que este método no resuelve y que conviene admitir desde ahora. Una: no decide entre dos lecturas legítimas cuando la norma es oscura; eso es interpretación y, en un caso con consecuencias, es materia de asesorí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no resuelve el cómputo de plazos —tipo de días, cuándo arranca, qué pasa si el plazo se recorre—, que depende de normas de procedimientos y varía por materia y por enti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no te dice si la ley local de tu estado introdujo algo distinto, porque justamente la remisión a legislación local es la que más se sale del guion. Cuatro: no sustituye la búsqueda de criterios aplicables al caso, que en su momento se leen con la norma ya identificad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anqueza es la utilidad del método: sabes qué hiciste, qué verificaste y qué tienes que encargar. Un equipo que puede decirlo no pierde la discusión por desord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os artículos 3o., 4o., 5o. y 9o. están copiados de la compilación oficial del Código Civil Federal (última reforma publicada en el Diario Oficial de la Federación el 14-11-2025); los datos de entrada en vigor, del Código Nacional de Procedimientos Civiles y Familiares (publicado el 07-06-2023, última reforma 15-01-2026). Verificado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vigencia-linea-tiemp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movimientos para citar sin equivocars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asan una cita de una reforma que alguien leyó en redes. Ordena los primeros cinco movimientos para verificarla con la anatomía de la norm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ir el texto oficial completo, con su aparato de notas, y no un fragmento copiad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bicar la pieza mínima: artículo, párrafo, fracción, inciso o apartado, con el nombre literal del text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s cláusulas de remisión de esa pieza y abrir cada destino en su versión vig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la consecuencia, la autoridad que la aplica y la vía de revisión, y escribir lo que falta verific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dentificar el documento citado y si pertenece al orden federal, estatal o municip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movimientos para citar sin equivocar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cinco frases se escribieron en un comunicado interno. Marca las que no se sostienen por la forma en que están citad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stitución dice que hay que presentar una cuenta pública: es obligación directa y sin condi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té el artículo completo, aunque la obligación estaba sólo en el inciso b) de la fracción IV.»]]></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epto dice 'en los términos que fije la ley', así que la Constitución ya resolvió el procedimien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ncontré la sanción en el mismo párrafo: la busco en el título de sanciones y, si no está, en otra ley.»]]></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última reforma publicada es posterior al hecho, así que verifico la versión vigente en esa fech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movimientos para citar sin equivocars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a norma que tu campaña o tu cargo tenga que cumplir en los próximos días: informes, contratación, propaganda, uso de recursos, protección de datos.]]></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su ficha de anatomía: documento y ámbito, pieza citada con los nombres que usa el texto, versión (última reforma publicada y dónde), las cláusulas de remisión que trae y a qué te mandan, y la consecuencia con la autoridad y la ví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una línea que diga qué no verificaste todavía y qué pregunta concreta le encargarías a un especialista.]]></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conclusiones: escribe la hoja de lectura. Si una casilla queda vacía, ahí está exactamente la pregunta que hay que hacer. Con esa ficha puedes usar la herramienta de ficha de lectura normativa de la escuela.]]></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Memoria: pieza, señal y su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581400"/>
                <a:gridCol w="4533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s romanos en mayúscula dentro de un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el párrafo se puso a enum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tra minúscula con paréntesis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so: divide una f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 A» con letra mayú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 interno del artículo: lee el contexto y verifica el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s» después del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adicionado: no corre la numeración de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movimientos para citar sin equivocarse · Memoria: pieza, señal y su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581400"/>
                <a:gridCol w="4533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to: aquí hay una dis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se abre una opción, no una 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rá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pción: revisa qué precepto queda ex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érminos de la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isión: la norma sigue en otro texto y hay que abr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Memoria: pieza, señal y su lectur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2-r01-oa01"/>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regla práctica para elegir la pieza que cit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tar la pieza más chica que responda tu pregunta y nombrar el documento. «El 115» no responde nada; «artículo 115, fracción I, párrafo tercero» sí, y obliga a quien te escucha a verific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numeran fracción e inciso en el uso más habitual del derecho mexican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racción con números romanos en mayúscula; inciso con minúscula y paréntesis de cierre. La denominación final la fija el documento que citas, no la fórmula genera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precepto diga «en términos del artícul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arte de su contenido vive en otro precepto. No has leído la norma hasta abrir ese destino, y conviene anotar la versión con la que lo leís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remisión mal seguida cambia el sentido de la norm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razones: omites la parte que pone condiciones o delega el procedimiento; abres una versión desactualizada del destino; o das por terminada la conversación cuando el precepto avisaba que hay otras vías de responsabilidad.]]></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atos acompañan siempre a la pieza cita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cumento con nombre completo y ámbito, versión —última reforma publicada y dónde— y la consecuencia con la autoridad que la aplica y la vía de revis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artículo «Bis» está por debajo de los demá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artículo adicionado sin mover la numeración del articulado. La escala de escritura sirve para señalar, no para jerarquiza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decide si una reforma ya aplicaba a tu hech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movimientos para citar sin equivocarse · Tarjetas de repaso: citar y remitir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rmalmente en los artículos transitorios del decreto que reformó, no en el articulado que citas. Esa es la materia de la lección siguiente de esta ru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it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ancion]]></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hipotesi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senale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remision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estruc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movimient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citas]]></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Nombras la pieza exacta, separas supuesto y disposición, y persigues las remisiones hasta su destino con la versión en la mano. Siguiente paso de la ruta: vigencia, publicación y transitorios, donde se arma la ficha de norma con fecha de entrada en vigor y ámbi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tres figuras y a los dos ejemplos resueltos. El fallo suele estar en dos puntos: citar la fórmula general y no la pieza que el documento usa, y quedarse en la frase que remite sin abrir su destin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ómbras las seis piezas de un precepto y sus variantes (Bis, Ter, numerales, apartados), y dices en qué caso la denominación la pone el documento y no la fórmula gener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cita con pieza mínima, documento, ámbito y versión, y sabes qué hace falta para que otro la abra en cinco minut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en un párrafo el supuesto de hecho, la disposición, sus modalidades y la excepción, y detectas cuando el mandato no trae consecuenci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s frases de remisión, dices a qué tipo de destino apuntan y las sigues hasta el texto que completa la no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on un ejemplo por qué una remisión mal seguida cambia el sentido de lo que se está citan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una ficha de anatomía hecha sobre una norma real de tu campaña o tu cargo, y sabes qué pregunta escalar a un especialist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Revisión editorial de los textos citados: 26 de octubre de 2026. El material no fue dictaminado por un abogado: no sustituye un dictamen profesional ni habilita para ejercer la profes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ala de escritura: artículo, párrafo, fracción, inciso y numeración de apar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de los Estados Unidos Mexicanos, artículos 6o. y 35, en la compilación oficial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cnica de redacción, no regla jurídica; la denominación exacta la fija cada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pio texto constitucional usa la forma «apartado 1o., inciso c)» dentro de una f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35, fracción VIII y su apartado 1o., con la última reforma publicada DOF 07-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de cita; no generaliza a otras ley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ecepto puede mandar, poner un tope de plazo y excluir la aplicación de otros artí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84, primer párrafo, y el requisito de elegibilidad del artículo 82 que ese mismo párrafo deja sin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de estructura, no opinión sobre ese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efiniciones legales rigen dentro del documento que las con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Acceso de las Mujeres a una Vida Libre de Violencia, artículo 20 Bis y 20 Ter (adicionados DOF 13-04-20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de remisión a la consecuencia en otra sede; hay versión vigente que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anción administrativa no agota otras vías de 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de Datos Personales en Posesión de los Particulares, artículo 2 (definiciones) y artículo 61 (acumulación de v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de acumulación de vías; no fija requis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órmula que abre el artículo 16 se transcribe «mandamiento escrito de la autoridad competente, que funde y motive la causa legal del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ilación oficial vigente de la Constitución, artículo 16, primer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literal revisada; se transcribe como está impresa y se compara antes de u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 porcentajes, leyes, municipios y personaj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o simul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990850"/>
                <a:gridCol w="29622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firman reglas de competencia ni plazos concretos, y no se citan portales de tribu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general del plan de la escuela: estándar antes que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l caso exija certeza, la verificación corresponde a un especialista con la ficha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decretos y sus transitorios]]></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un decreto de reforma reciente y compara dos cosas: la fecha de publicación y la fecha en que el propio decreto dice que entra en vigor. Ese hueco es el tema de la siguiente lección.]]></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dependencias: marco jurídico oficial y trámite por materia]]></a:t>
            </a:r>
          </a:p>
        </p:txBody>
      </p:sp>
      <p:sp>
        <p:nvSpPr>
          <p:cNvPr id="10" name=""/>
          <p:cNvSpPr txBox="1"/>
          <p:nvPr/>
        </p:nvSpPr>
        <p:spPr>
          <a:xfrm>
            <a:off x="514350" y="34861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identificar qué dependencia custodia la materia y desde dónde se publica su texto, antes de asumir que la regla que citas es federal.]]></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mx/"/>
              </a:rPr>
              <a:t><![CDATA[Sede electrónica del Instituto Nacional Electoral: normativa electoral y acuerdo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til para identificar en qué instrumento está la regla que tu caso electoral realmente aplica; la lección no fija plazos ni requisitos electorale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2-r01-oa01"/>
              </a:rPr>
              <a:t><![CDATA[Cómo está escrita una norma: la anatomía de un precep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publicación, vigencia y transitorios. Hoy aprendiste a nombrar la pieza y a seguir la remisión; ahí se responde de qué versión hablamos desde cuándo, qué pasa con los hechos ocurridos antes de la reforma y por qué la misma norma puede aplicar en un estado y todavía no en el vecino. Con las dos cosas armadas —pieza exacta y versión correcta— la ficha de lectura normativa de la escuela se llena sin adivinar, y la pregunta que le escalas a un especialista deja de ser «¿esto es legal?» y pasa a ser concre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2026-10-25T10:13:48Z</dcterms:created>
  <dcterms:modified xsi:type="dcterms:W3CDTF">2026-10-25T10:13:48Z</dcterms:modified>
  <dc:title>Cómo está escrita una norma: la anatomía de un precepto</dc:title>
  <dc:description>Presentación editable del OA «Cómo está escrita una norma: la anatomía de un precepto». Enlace: https://politica.lumbre.lat/object/pol-j02-r01-oa01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