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128.xml" ContentType="application/vnd.openxmlformats-officedocument.presentationml.slide+xml"/>
  <Override PartName="/ppt/notesSlides/notesSlide128.xml" ContentType="application/vnd.openxmlformats-officedocument.presentationml.notesSlide+xml"/>
  <Override PartName="/ppt/slides/slide129.xml" ContentType="application/vnd.openxmlformats-officedocument.presentationml.slide+xml"/>
  <Override PartName="/ppt/notesSlides/notesSlide129.xml" ContentType="application/vnd.openxmlformats-officedocument.presentationml.notesSlide+xml"/>
  <Override PartName="/ppt/slides/slide130.xml" ContentType="application/vnd.openxmlformats-officedocument.presentationml.slide+xml"/>
  <Override PartName="/ppt/notesSlides/notesSlide130.xml" ContentType="application/vnd.openxmlformats-officedocument.presentationml.notesSlide+xml"/>
  <Override PartName="/ppt/slides/slide131.xml" ContentType="application/vnd.openxmlformats-officedocument.presentationml.slide+xml"/>
  <Override PartName="/ppt/notesSlides/notesSlide131.xml" ContentType="application/vnd.openxmlformats-officedocument.presentationml.notesSlide+xml"/>
  <Override PartName="/ppt/slides/slide132.xml" ContentType="application/vnd.openxmlformats-officedocument.presentationml.slide+xml"/>
  <Override PartName="/ppt/notesSlides/notesSlide132.xml" ContentType="application/vnd.openxmlformats-officedocument.presentationml.notesSlide+xml"/>
  <Override PartName="/ppt/slides/slide133.xml" ContentType="application/vnd.openxmlformats-officedocument.presentationml.slide+xml"/>
  <Override PartName="/ppt/notesSlides/notesSlide133.xml" ContentType="application/vnd.openxmlformats-officedocument.presentationml.notesSlide+xml"/>
  <Override PartName="/ppt/slides/slide134.xml" ContentType="application/vnd.openxmlformats-officedocument.presentationml.slide+xml"/>
  <Override PartName="/ppt/notesSlides/notesSlide134.xml" ContentType="application/vnd.openxmlformats-officedocument.presentationml.notesSlide+xml"/>
  <Override PartName="/ppt/slides/slide135.xml" ContentType="application/vnd.openxmlformats-officedocument.presentationml.slide+xml"/>
  <Override PartName="/ppt/notesSlides/notesSlide135.xml" ContentType="application/vnd.openxmlformats-officedocument.presentationml.notesSlide+xml"/>
  <Override PartName="/ppt/slides/slide136.xml" ContentType="application/vnd.openxmlformats-officedocument.presentationml.slide+xml"/>
  <Override PartName="/ppt/notesSlides/notesSlide136.xml" ContentType="application/vnd.openxmlformats-officedocument.presentationml.notesSlide+xml"/>
  <Override PartName="/ppt/slides/slide137.xml" ContentType="application/vnd.openxmlformats-officedocument.presentationml.slide+xml"/>
  <Override PartName="/ppt/notesSlides/notesSlide137.xml" ContentType="application/vnd.openxmlformats-officedocument.presentationml.notesSlide+xml"/>
  <Override PartName="/ppt/slides/slide138.xml" ContentType="application/vnd.openxmlformats-officedocument.presentationml.slide+xml"/>
  <Override PartName="/ppt/notesSlides/notesSlide138.xml" ContentType="application/vnd.openxmlformats-officedocument.presentationml.notesSlide+xml"/>
  <Override PartName="/ppt/slides/slide139.xml" ContentType="application/vnd.openxmlformats-officedocument.presentationml.slide+xml"/>
  <Override PartName="/ppt/notesSlides/notesSlide139.xml" ContentType="application/vnd.openxmlformats-officedocument.presentationml.notesSlide+xml"/>
  <Override PartName="/ppt/slides/slide140.xml" ContentType="application/vnd.openxmlformats-officedocument.presentationml.slide+xml"/>
  <Override PartName="/ppt/notesSlides/notesSlide140.xml" ContentType="application/vnd.openxmlformats-officedocument.presentationml.notesSlide+xml"/>
  <Override PartName="/ppt/slides/slide141.xml" ContentType="application/vnd.openxmlformats-officedocument.presentationml.slide+xml"/>
  <Override PartName="/ppt/notesSlides/notesSlide141.xml" ContentType="application/vnd.openxmlformats-officedocument.presentationml.notesSlide+xml"/>
  <Override PartName="/ppt/slides/slide142.xml" ContentType="application/vnd.openxmlformats-officedocument.presentationml.slide+xml"/>
  <Override PartName="/ppt/notesSlides/notesSlide142.xml" ContentType="application/vnd.openxmlformats-officedocument.presentationml.notesSlide+xml"/>
  <Override PartName="/ppt/slides/slide143.xml" ContentType="application/vnd.openxmlformats-officedocument.presentationml.slide+xml"/>
  <Override PartName="/ppt/notesSlides/notesSlide143.xml" ContentType="application/vnd.openxmlformats-officedocument.presentationml.notesSlide+xml"/>
  <Override PartName="/ppt/slides/slide144.xml" ContentType="application/vnd.openxmlformats-officedocument.presentationml.slide+xml"/>
  <Override PartName="/ppt/notesSlides/notesSlide144.xml" ContentType="application/vnd.openxmlformats-officedocument.presentationml.notesSlide+xml"/>
  <Override PartName="/ppt/slides/slide145.xml" ContentType="application/vnd.openxmlformats-officedocument.presentationml.slide+xml"/>
  <Override PartName="/ppt/notesSlides/notesSlide145.xml" ContentType="application/vnd.openxmlformats-officedocument.presentationml.notesSlide+xml"/>
  <Override PartName="/ppt/slides/slide146.xml" ContentType="application/vnd.openxmlformats-officedocument.presentationml.slide+xml"/>
  <Override PartName="/ppt/notesSlides/notesSlide146.xml" ContentType="application/vnd.openxmlformats-officedocument.presentationml.notesSlide+xml"/>
  <Override PartName="/ppt/slides/slide147.xml" ContentType="application/vnd.openxmlformats-officedocument.presentationml.slide+xml"/>
  <Override PartName="/ppt/notesSlides/notesSlide147.xml" ContentType="application/vnd.openxmlformats-officedocument.presentationml.notesSlide+xml"/>
  <Override PartName="/ppt/slides/slide148.xml" ContentType="application/vnd.openxmlformats-officedocument.presentationml.slide+xml"/>
  <Override PartName="/ppt/notesSlides/notesSlide148.xml" ContentType="application/vnd.openxmlformats-officedocument.presentationml.notesSlide+xml"/>
  <Override PartName="/ppt/slides/slide149.xml" ContentType="application/vnd.openxmlformats-officedocument.presentationml.slide+xml"/>
  <Override PartName="/ppt/notesSlides/notesSlide149.xml" ContentType="application/vnd.openxmlformats-officedocument.presentationml.notesSlide+xml"/>
  <Override PartName="/ppt/slides/slide150.xml" ContentType="application/vnd.openxmlformats-officedocument.presentationml.slide+xml"/>
  <Override PartName="/ppt/notesSlides/notesSlide150.xml" ContentType="application/vnd.openxmlformats-officedocument.presentationml.notesSlide+xml"/>
  <Override PartName="/ppt/slides/slide151.xml" ContentType="application/vnd.openxmlformats-officedocument.presentationml.slide+xml"/>
  <Override PartName="/ppt/notesSlides/notesSlide151.xml" ContentType="application/vnd.openxmlformats-officedocument.presentationml.notesSlide+xml"/>
  <Override PartName="/ppt/slides/slide152.xml" ContentType="application/vnd.openxmlformats-officedocument.presentationml.slide+xml"/>
  <Override PartName="/ppt/notesSlides/notesSlide152.xml" ContentType="application/vnd.openxmlformats-officedocument.presentationml.notesSlide+xml"/>
  <Override PartName="/ppt/slides/slide153.xml" ContentType="application/vnd.openxmlformats-officedocument.presentationml.slide+xml"/>
  <Override PartName="/ppt/notesSlides/notesSlide153.xml" ContentType="application/vnd.openxmlformats-officedocument.presentationml.notesSlide+xml"/>
  <Override PartName="/ppt/slides/slide154.xml" ContentType="application/vnd.openxmlformats-officedocument.presentationml.slide+xml"/>
  <Override PartName="/ppt/notesSlides/notesSlide154.xml" ContentType="application/vnd.openxmlformats-officedocument.presentationml.notesSlide+xml"/>
  <Override PartName="/ppt/slides/slide155.xml" ContentType="application/vnd.openxmlformats-officedocument.presentationml.slide+xml"/>
  <Override PartName="/ppt/notesSlides/notesSlide155.xml" ContentType="application/vnd.openxmlformats-officedocument.presentationml.notesSlide+xml"/>
  <Override PartName="/ppt/slides/slide156.xml" ContentType="application/vnd.openxmlformats-officedocument.presentationml.slide+xml"/>
  <Override PartName="/ppt/notesSlides/notesSlide156.xml" ContentType="application/vnd.openxmlformats-officedocument.presentationml.notesSlide+xml"/>
  <Override PartName="/ppt/slides/slide157.xml" ContentType="application/vnd.openxmlformats-officedocument.presentationml.slide+xml"/>
  <Override PartName="/ppt/notesSlides/notesSlide157.xml" ContentType="application/vnd.openxmlformats-officedocument.presentationml.notesSlide+xml"/>
  <Override PartName="/ppt/slides/slide158.xml" ContentType="application/vnd.openxmlformats-officedocument.presentationml.slide+xml"/>
  <Override PartName="/ppt/notesSlides/notesSlide158.xml" ContentType="application/vnd.openxmlformats-officedocument.presentationml.notesSlide+xml"/>
  <Override PartName="/ppt/slides/slide159.xml" ContentType="application/vnd.openxmlformats-officedocument.presentationml.slide+xml"/>
  <Override PartName="/ppt/notesSlides/notesSlide159.xml" ContentType="application/vnd.openxmlformats-officedocument.presentationml.notesSlide+xml"/>
  <Override PartName="/ppt/slides/slide160.xml" ContentType="application/vnd.openxmlformats-officedocument.presentationml.slide+xml"/>
  <Override PartName="/ppt/notesSlides/notesSlide160.xml" ContentType="application/vnd.openxmlformats-officedocument.presentationml.notesSlide+xml"/>
  <Override PartName="/ppt/slides/slide161.xml" ContentType="application/vnd.openxmlformats-officedocument.presentationml.slide+xml"/>
  <Override PartName="/ppt/notesSlides/notesSlide161.xml" ContentType="application/vnd.openxmlformats-officedocument.presentationml.notesSlide+xml"/>
  <Override PartName="/ppt/slides/slide162.xml" ContentType="application/vnd.openxmlformats-officedocument.presentationml.slide+xml"/>
  <Override PartName="/ppt/notesSlides/notesSlide162.xml" ContentType="application/vnd.openxmlformats-officedocument.presentationml.notesSlide+xml"/>
  <Override PartName="/ppt/slides/slide163.xml" ContentType="application/vnd.openxmlformats-officedocument.presentationml.slide+xml"/>
  <Override PartName="/ppt/notesSlides/notesSlide163.xml" ContentType="application/vnd.openxmlformats-officedocument.presentationml.notesSlide+xml"/>
  <Override PartName="/ppt/slides/slide164.xml" ContentType="application/vnd.openxmlformats-officedocument.presentationml.slide+xml"/>
  <Override PartName="/ppt/slides/slide165.xml" ContentType="application/vnd.openxmlformats-officedocument.presentationml.slide+xml"/>
  <Override PartName="/ppt/notesSlides/notesSlide165.xml" ContentType="application/vnd.openxmlformats-officedocument.presentationml.notesSlide+xml"/>
  <Override PartName="/ppt/slides/slide166.xml" ContentType="application/vnd.openxmlformats-officedocument.presentationml.slide+xml"/>
  <Override PartName="/ppt/notesSlides/notesSlide166.xml" ContentType="application/vnd.openxmlformats-officedocument.presentationml.notesSlide+xml"/>
  <Override PartName="/ppt/slides/slide167.xml" ContentType="application/vnd.openxmlformats-officedocument.presentationml.slide+xml"/>
  <Override PartName="/ppt/notesSlides/notesSlide167.xml" ContentType="application/vnd.openxmlformats-officedocument.presentationml.notesSlide+xml"/>
  <Override PartName="/ppt/slides/slide168.xml" ContentType="application/vnd.openxmlformats-officedocument.presentationml.slide+xml"/>
  <Override PartName="/ppt/notesSlides/notesSlide168.xml" ContentType="application/vnd.openxmlformats-officedocument.presentationml.notesSlide+xml"/>
  <Override PartName="/ppt/slides/slide169.xml" ContentType="application/vnd.openxmlformats-officedocument.presentationml.slide+xml"/>
  <Override PartName="/ppt/notesSlides/notesSlide169.xml" ContentType="application/vnd.openxmlformats-officedocument.presentationml.notesSlide+xml"/>
  <Override PartName="/ppt/slides/slide170.xml" ContentType="application/vnd.openxmlformats-officedocument.presentationml.slide+xml"/>
  <Override PartName="/ppt/notesSlides/notesSlide170.xml" ContentType="application/vnd.openxmlformats-officedocument.presentationml.notesSlide+xml"/>
  <Override PartName="/ppt/slides/slide171.xml" ContentType="application/vnd.openxmlformats-officedocument.presentationml.slide+xml"/>
  <Override PartName="/ppt/notesSlides/notesSlide171.xml" ContentType="application/vnd.openxmlformats-officedocument.presentationml.notesSlide+xml"/>
  <Override PartName="/ppt/slides/slide172.xml" ContentType="application/vnd.openxmlformats-officedocument.presentationml.slide+xml"/>
  <Override PartName="/ppt/notesSlides/notesSlide172.xml" ContentType="application/vnd.openxmlformats-officedocument.presentationml.notesSlide+xml"/>
  <Override PartName="/ppt/slides/slide173.xml" ContentType="application/vnd.openxmlformats-officedocument.presentationml.slide+xml"/>
  <Override PartName="/ppt/notesSlides/notesSlide173.xml" ContentType="application/vnd.openxmlformats-officedocument.presentationml.notesSlide+xml"/>
  <Override PartName="/ppt/slides/slide174.xml" ContentType="application/vnd.openxmlformats-officedocument.presentationml.slide+xml"/>
  <Override PartName="/ppt/notesSlides/notesSlide174.xml" ContentType="application/vnd.openxmlformats-officedocument.presentationml.notesSlide+xml"/>
  <Override PartName="/ppt/slides/slide175.xml" ContentType="application/vnd.openxmlformats-officedocument.presentationml.slide+xml"/>
  <Override PartName="/ppt/notesSlides/notesSlide175.xml" ContentType="application/vnd.openxmlformats-officedocument.presentationml.notesSlide+xml"/>
  <Override PartName="/ppt/slides/slide176.xml" ContentType="application/vnd.openxmlformats-officedocument.presentationml.slide+xml"/>
  <Override PartName="/ppt/notesSlides/notesSlide176.xml" ContentType="application/vnd.openxmlformats-officedocument.presentationml.notesSlide+xml"/>
  <Override PartName="/ppt/slides/slide177.xml" ContentType="application/vnd.openxmlformats-officedocument.presentationml.slide+xml"/>
  <Override PartName="/ppt/notesSlides/notesSlide177.xml" ContentType="application/vnd.openxmlformats-officedocument.presentationml.notesSlide+xml"/>
  <Override PartName="/ppt/slides/slide178.xml" ContentType="application/vnd.openxmlformats-officedocument.presentationml.slide+xml"/>
  <Override PartName="/ppt/notesSlides/notesSlide178.xml" ContentType="application/vnd.openxmlformats-officedocument.presentationml.notesSlide+xml"/>
  <Override PartName="/ppt/slides/slide179.xml" ContentType="application/vnd.openxmlformats-officedocument.presentationml.slide+xml"/>
  <Override PartName="/ppt/notesSlides/notesSlide179.xml" ContentType="application/vnd.openxmlformats-officedocument.presentationml.notesSlide+xml"/>
  <Override PartName="/ppt/slides/slide180.xml" ContentType="application/vnd.openxmlformats-officedocument.presentationml.slide+xml"/>
  <Override PartName="/ppt/notesSlides/notesSlide180.xml" ContentType="application/vnd.openxmlformats-officedocument.presentationml.notesSlide+xml"/>
  <Override PartName="/ppt/slides/slide181.xml" ContentType="application/vnd.openxmlformats-officedocument.presentationml.slide+xml"/>
  <Override PartName="/ppt/notesSlides/notesSlide181.xml" ContentType="application/vnd.openxmlformats-officedocument.presentationml.notesSlide+xml"/>
  <Override PartName="/ppt/slides/slide182.xml" ContentType="application/vnd.openxmlformats-officedocument.presentationml.slide+xml"/>
  <Override PartName="/ppt/notesSlides/notesSlide182.xml" ContentType="application/vnd.openxmlformats-officedocument.presentationml.notesSlide+xml"/>
  <Override PartName="/ppt/slides/slide183.xml" ContentType="application/vnd.openxmlformats-officedocument.presentationml.slide+xml"/>
  <Override PartName="/ppt/notesSlides/notesSlide183.xml" ContentType="application/vnd.openxmlformats-officedocument.presentationml.notesSlide+xml"/>
  <Override PartName="/ppt/slides/slide184.xml" ContentType="application/vnd.openxmlformats-officedocument.presentationml.slide+xml"/>
  <Override PartName="/ppt/notesSlides/notesSlide184.xml" ContentType="application/vnd.openxmlformats-officedocument.presentationml.notesSlide+xml"/>
  <Override PartName="/ppt/slides/slide185.xml" ContentType="application/vnd.openxmlformats-officedocument.presentationml.slide+xml"/>
  <Override PartName="/ppt/slides/slide186.xml" ContentType="application/vnd.openxmlformats-officedocument.presentationml.slide+xml"/>
  <Override PartName="/ppt/notesSlides/notesSlide186.xml" ContentType="application/vnd.openxmlformats-officedocument.presentationml.notesSlide+xml"/>
  <Override PartName="/ppt/slides/slide187.xml" ContentType="application/vnd.openxmlformats-officedocument.presentationml.slide+xml"/>
  <Override PartName="/ppt/notesSlides/notesSlide18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 id="410" r:id="rId157"/>
    <p:sldId id="411" r:id="rId158"/>
    <p:sldId id="412" r:id="rId159"/>
    <p:sldId id="413" r:id="rId160"/>
    <p:sldId id="414" r:id="rId161"/>
    <p:sldId id="415" r:id="rId162"/>
    <p:sldId id="416" r:id="rId163"/>
    <p:sldId id="417" r:id="rId164"/>
    <p:sldId id="418" r:id="rId165"/>
    <p:sldId id="419" r:id="rId166"/>
    <p:sldId id="420" r:id="rId167"/>
    <p:sldId id="421" r:id="rId168"/>
    <p:sldId id="422" r:id="rId169"/>
    <p:sldId id="423" r:id="rId170"/>
    <p:sldId id="424" r:id="rId171"/>
    <p:sldId id="425" r:id="rId172"/>
    <p:sldId id="426" r:id="rId173"/>
    <p:sldId id="427" r:id="rId174"/>
    <p:sldId id="428" r:id="rId175"/>
    <p:sldId id="429" r:id="rId176"/>
    <p:sldId id="430" r:id="rId177"/>
    <p:sldId id="431" r:id="rId178"/>
    <p:sldId id="432" r:id="rId179"/>
    <p:sldId id="433" r:id="rId180"/>
    <p:sldId id="434" r:id="rId181"/>
    <p:sldId id="435" r:id="rId182"/>
    <p:sldId id="436" r:id="rId183"/>
    <p:sldId id="437" r:id="rId184"/>
    <p:sldId id="438" r:id="rId185"/>
    <p:sldId id="439" r:id="rId186"/>
    <p:sldId id="440" r:id="rId187"/>
    <p:sldId id="441" r:id="rId188"/>
    <p:sldId id="442" r:id="rId18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slide" Target="slides/slide129.xml"/>
  <Relationship Id="rId132" Type="http://schemas.openxmlformats.org/officeDocument/2006/relationships/slide" Target="slides/slide130.xml"/>
  <Relationship Id="rId133" Type="http://schemas.openxmlformats.org/officeDocument/2006/relationships/slide" Target="slides/slide131.xml"/>
  <Relationship Id="rId134" Type="http://schemas.openxmlformats.org/officeDocument/2006/relationships/slide" Target="slides/slide132.xml"/>
  <Relationship Id="rId135" Type="http://schemas.openxmlformats.org/officeDocument/2006/relationships/slide" Target="slides/slide133.xml"/>
  <Relationship Id="rId136" Type="http://schemas.openxmlformats.org/officeDocument/2006/relationships/slide" Target="slides/slide134.xml"/>
  <Relationship Id="rId137" Type="http://schemas.openxmlformats.org/officeDocument/2006/relationships/slide" Target="slides/slide135.xml"/>
  <Relationship Id="rId138" Type="http://schemas.openxmlformats.org/officeDocument/2006/relationships/slide" Target="slides/slide136.xml"/>
  <Relationship Id="rId139" Type="http://schemas.openxmlformats.org/officeDocument/2006/relationships/slide" Target="slides/slide137.xml"/>
  <Relationship Id="rId140" Type="http://schemas.openxmlformats.org/officeDocument/2006/relationships/slide" Target="slides/slide138.xml"/>
  <Relationship Id="rId141" Type="http://schemas.openxmlformats.org/officeDocument/2006/relationships/slide" Target="slides/slide139.xml"/>
  <Relationship Id="rId142" Type="http://schemas.openxmlformats.org/officeDocument/2006/relationships/slide" Target="slides/slide140.xml"/>
  <Relationship Id="rId143" Type="http://schemas.openxmlformats.org/officeDocument/2006/relationships/slide" Target="slides/slide141.xml"/>
  <Relationship Id="rId144" Type="http://schemas.openxmlformats.org/officeDocument/2006/relationships/slide" Target="slides/slide142.xml"/>
  <Relationship Id="rId145" Type="http://schemas.openxmlformats.org/officeDocument/2006/relationships/slide" Target="slides/slide143.xml"/>
  <Relationship Id="rId146" Type="http://schemas.openxmlformats.org/officeDocument/2006/relationships/slide" Target="slides/slide144.xml"/>
  <Relationship Id="rId147" Type="http://schemas.openxmlformats.org/officeDocument/2006/relationships/slide" Target="slides/slide145.xml"/>
  <Relationship Id="rId148" Type="http://schemas.openxmlformats.org/officeDocument/2006/relationships/slide" Target="slides/slide146.xml"/>
  <Relationship Id="rId149" Type="http://schemas.openxmlformats.org/officeDocument/2006/relationships/slide" Target="slides/slide147.xml"/>
  <Relationship Id="rId150" Type="http://schemas.openxmlformats.org/officeDocument/2006/relationships/slide" Target="slides/slide148.xml"/>
  <Relationship Id="rId151" Type="http://schemas.openxmlformats.org/officeDocument/2006/relationships/slide" Target="slides/slide149.xml"/>
  <Relationship Id="rId152" Type="http://schemas.openxmlformats.org/officeDocument/2006/relationships/slide" Target="slides/slide150.xml"/>
  <Relationship Id="rId153" Type="http://schemas.openxmlformats.org/officeDocument/2006/relationships/slide" Target="slides/slide151.xml"/>
  <Relationship Id="rId154" Type="http://schemas.openxmlformats.org/officeDocument/2006/relationships/slide" Target="slides/slide152.xml"/>
  <Relationship Id="rId155" Type="http://schemas.openxmlformats.org/officeDocument/2006/relationships/slide" Target="slides/slide153.xml"/>
  <Relationship Id="rId156" Type="http://schemas.openxmlformats.org/officeDocument/2006/relationships/slide" Target="slides/slide154.xml"/>
  <Relationship Id="rId157" Type="http://schemas.openxmlformats.org/officeDocument/2006/relationships/slide" Target="slides/slide155.xml"/>
  <Relationship Id="rId158" Type="http://schemas.openxmlformats.org/officeDocument/2006/relationships/slide" Target="slides/slide156.xml"/>
  <Relationship Id="rId159" Type="http://schemas.openxmlformats.org/officeDocument/2006/relationships/slide" Target="slides/slide157.xml"/>
  <Relationship Id="rId160" Type="http://schemas.openxmlformats.org/officeDocument/2006/relationships/slide" Target="slides/slide158.xml"/>
  <Relationship Id="rId161" Type="http://schemas.openxmlformats.org/officeDocument/2006/relationships/slide" Target="slides/slide159.xml"/>
  <Relationship Id="rId162" Type="http://schemas.openxmlformats.org/officeDocument/2006/relationships/slide" Target="slides/slide160.xml"/>
  <Relationship Id="rId163" Type="http://schemas.openxmlformats.org/officeDocument/2006/relationships/slide" Target="slides/slide161.xml"/>
  <Relationship Id="rId164" Type="http://schemas.openxmlformats.org/officeDocument/2006/relationships/slide" Target="slides/slide162.xml"/>
  <Relationship Id="rId165" Type="http://schemas.openxmlformats.org/officeDocument/2006/relationships/slide" Target="slides/slide163.xml"/>
  <Relationship Id="rId166" Type="http://schemas.openxmlformats.org/officeDocument/2006/relationships/slide" Target="slides/slide164.xml"/>
  <Relationship Id="rId167" Type="http://schemas.openxmlformats.org/officeDocument/2006/relationships/slide" Target="slides/slide165.xml"/>
  <Relationship Id="rId168" Type="http://schemas.openxmlformats.org/officeDocument/2006/relationships/slide" Target="slides/slide166.xml"/>
  <Relationship Id="rId169" Type="http://schemas.openxmlformats.org/officeDocument/2006/relationships/slide" Target="slides/slide167.xml"/>
  <Relationship Id="rId170" Type="http://schemas.openxmlformats.org/officeDocument/2006/relationships/slide" Target="slides/slide168.xml"/>
  <Relationship Id="rId171" Type="http://schemas.openxmlformats.org/officeDocument/2006/relationships/slide" Target="slides/slide169.xml"/>
  <Relationship Id="rId172" Type="http://schemas.openxmlformats.org/officeDocument/2006/relationships/slide" Target="slides/slide170.xml"/>
  <Relationship Id="rId173" Type="http://schemas.openxmlformats.org/officeDocument/2006/relationships/slide" Target="slides/slide171.xml"/>
  <Relationship Id="rId174" Type="http://schemas.openxmlformats.org/officeDocument/2006/relationships/slide" Target="slides/slide172.xml"/>
  <Relationship Id="rId175" Type="http://schemas.openxmlformats.org/officeDocument/2006/relationships/slide" Target="slides/slide173.xml"/>
  <Relationship Id="rId176" Type="http://schemas.openxmlformats.org/officeDocument/2006/relationships/slide" Target="slides/slide174.xml"/>
  <Relationship Id="rId177" Type="http://schemas.openxmlformats.org/officeDocument/2006/relationships/slide" Target="slides/slide175.xml"/>
  <Relationship Id="rId178" Type="http://schemas.openxmlformats.org/officeDocument/2006/relationships/slide" Target="slides/slide176.xml"/>
  <Relationship Id="rId179" Type="http://schemas.openxmlformats.org/officeDocument/2006/relationships/slide" Target="slides/slide177.xml"/>
  <Relationship Id="rId180" Type="http://schemas.openxmlformats.org/officeDocument/2006/relationships/slide" Target="slides/slide178.xml"/>
  <Relationship Id="rId181" Type="http://schemas.openxmlformats.org/officeDocument/2006/relationships/slide" Target="slides/slide179.xml"/>
  <Relationship Id="rId182" Type="http://schemas.openxmlformats.org/officeDocument/2006/relationships/slide" Target="slides/slide180.xml"/>
  <Relationship Id="rId183" Type="http://schemas.openxmlformats.org/officeDocument/2006/relationships/slide" Target="slides/slide181.xml"/>
  <Relationship Id="rId184" Type="http://schemas.openxmlformats.org/officeDocument/2006/relationships/slide" Target="slides/slide182.xml"/>
  <Relationship Id="rId185" Type="http://schemas.openxmlformats.org/officeDocument/2006/relationships/slide" Target="slides/slide183.xml"/>
  <Relationship Id="rId186" Type="http://schemas.openxmlformats.org/officeDocument/2006/relationships/slide" Target="slides/slide184.xml"/>
  <Relationship Id="rId187" Type="http://schemas.openxmlformats.org/officeDocument/2006/relationships/slide" Target="slides/slide185.xml"/>
  <Relationship Id="rId188" Type="http://schemas.openxmlformats.org/officeDocument/2006/relationships/slide" Target="slides/slide186.xml"/>
  <Relationship Id="rId189" Type="http://schemas.openxmlformats.org/officeDocument/2006/relationships/slide" Target="slides/slide187.xml"/>
  <Relationship Id="rId190" Type="http://schemas.openxmlformats.org/officeDocument/2006/relationships/presProps" Target="presProps.xml"/>
  <Relationship Id="rId191" Type="http://schemas.openxmlformats.org/officeDocument/2006/relationships/viewProps" Target="viewProps.xml"/>
  <Relationship Id="rId19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6-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 qué autoridad electoral acudo: tres vías, siete etapas y qué puedo hacer yo» (2 de 8).]]></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 qué autoridad electoral acudo: tres vías, siete etapas y qué puedo hacer yo» (3 de 8).]]></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 qué autoridad electoral acudo: tres vías, siete etapas y qué puedo hacer yo» (4 de 8).]]></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 qué autoridad electoral acudo: tres vías, siete etapas y qué puedo hacer yo» (5 de 8).]]></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 qué autoridad electoral acudo: tres vías, siete etapas y qué puedo hacer yo» (6 de 8).]]></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 qué autoridad electoral acudo: tres vías, siete etapas y qué puedo hacer yo» (7 de 8).]]></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 qué autoridad electoral acudo: tres vías, siete etapas y qué puedo hacer yo» (8 de 8).]]></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tres oficios distintos en el mismo sistema» (2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tres oficios distintos en el mismo sistema» (3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j06-r01-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tres oficios distintos en el mismo sistema» (2 de 4).]]></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tres oficios distintos en el mismo sistema» (3 de 4).]]></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tres oficios distintos en el mismo sistema» (4 de 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ía 1: la autoridad administrativa, que organiza y sanciona» (2 de 5).]]></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ía 1: la autoridad administrativa, que organiza y sanciona» (3 de 5).]]></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ía 1: la autoridad administrativa, que organiza y sanciona» (4 de 5).]]></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ía 1: la autoridad administrativa, que organiza y sanciona» (5 de 5).]]></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inventado): una despensa, tres puertas y un calend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8: 1. Los hechos del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unicipio ficticio de San Rafael de la Sierra, estado ficticio de Sierra Alta. Durante la campaña a la presidencia municipal —elección local, así que el organizador es el organismo público local, no el INE— una candidata repartió bolsas de mandado afuera de un mitin, con el logotipo de un programa social del ayuntamiento. Testigos: dos personas del comité. Fecha en que el equipo lo supo: 12 de mayo (fecha inventada). Ninguna autoridad real de este país resuelve con estos nomb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inventado): una despensa, tres puertas y un calend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8: 2. Primera pregunta: en qué etapa esta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mpaña. Eso cambia dos cosas: la autoridad dueña del momento es la administrativa electoral local (propaganda, actos de campaña, uso de recursos públicos) y, dentro del proceso, los días y horas cuentan como hábiles. Si el hecho hubiera ocurrido seis meses antes, seguiría siendo campaña pero quizá «actos anticipados»: otro análisis, mismo deber de verificar la norma apl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inventado): una despensa, tres puertas y un calend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8: 3. Segunda pregunta: qué vía abre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administrativa. Se redacta la queja con hechos, lugar, fecha en que se conocieron, responsables probables y pruebas ofrecidas —fotografías, testigos, el propio logotipo—, y se presenta ante la autoridad local competente. En un caso federal de propaganda impresa, la ley muestra el mismo dibujo: integra la Junta Distrital, resuelve el consejo distrital y hay revisión ante el consejo local (art. 25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inventado): una despensa, tres puertas y un calend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8: 4. Tercera puerta, en paralelo: la pe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sar bienes o beneficios de programas sociales para presionar el voto está descrito como delito en la ley de la materia (art. 7 Bis de la ley general en materia de delitos electorales). No se «impugna»: se denuncia. No necesitas representatividad legal de un partido ni formato especial, y el Ministerio Público debe proceder de oficio en todos los casos (art. 4). Si la conducta ocurrió en un proceso electoral local y la Federación no es competente, persigue la fiscalía de la entidad (arts. 21 y 2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inventado): una despensa, tres puertas y un calend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8: 5. Cuarta puerta, la que no se abre sola: el tribu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tribunal electoral no se llega «a denunciar». Se llega contra una resolución o un acto impugnable, dentro del plazo del medio de impugnación aplicable —cuatro días desde el día siguiente al conocimiento o a la notificación, según la ley general (art. 8)— y con los requisitos del escrito (art. 9). Si en este caso el tribunal acaba conociendo, será después de que la autoridad administrativa resuelva o cuando se dispute un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inventado): una despensa, tres puertas y un calend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8: 6. La causal de nulidad: se nombra, no se prom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onstitución describe violaciones graves, dolosas y determinantes como causa de nulidad, entre ellas recibir o utilizar recursos públicos en las campañas (art. 41, base VI). Presumir que son determinantes depende de la diferencia entre el primer y el segundo lugar, y acreditarlas exige prueba objetiva y material. Aquí la lección se detiene a propósito: nombrar la causal es sencillo; sostenerla es trabajo de expediente, de plazos y de abogado, y el resultado no está escrito en ninguna 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inventado): una despensa, tres puertas y un calend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8: 7. Qué se anota en la ficha de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atro columnas: qué se presentó, ante quién, con qué fecha y comprobante, y qué sigue con qué plazo. En el caso ficticio: (a) queja administrativa local presentada el 13 de mayo, acuerdo preliminar pendiente; (b) denuncia ante la fiscalía local el 13 de mayo, número de carpeta anotado; (c) si hay resolución administrativa contraria, medio de impugnación en cuatro días; (d) ninguna decisión se comenta en redes antes de tener el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inventado): una despensa, tres puertas y un calend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8 de 8: 8. Lo que este ejercicio enseña y lo qu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seña que un solo hecho puede producir sanción administrativa, pena penal y —si se prueba— nulidad, cada una en su expediente, con su estándar y su tiempo. No enseña que el reparto de despensas gane juicios ni que la denuncia cambie un resultado. Y deja la tarea incómoda de siempre: verificar en la ley de tu entidad quién es la autoridad, cómo se llama y cuánto tarda, porque este caso no existió y el tuyo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os, sin mezclarlas: la penal electoral, porque coaccionar a subordinados a participar en eventos proselitistas está descrito como delito por un servidor público, y la administrativa, porque el mismo hecho puede integrar una queja ante la autoridad electoral; el tribunal electoral no impone pe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nducta tiene nombre y pena en la ley de delitos electorales cuando la comete un servidor público (art. 11), y ese mismo hecho puede ser materia de una queja administrativa electoral. Lo que no puede es convertirse en pena por voluntad del tribunal electoral: la jurisdicción electoral califica elecciones y protege derechos; castigar penalmente toca a un juez penal. Y la puerta administrativa tampoco es la única, aunque sea la más rápida de escr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istinción de oficios de la lección: administrativa sanciona faltas, jurisdiccional resuelve impugnaciones con sentencia, penal conduce la investigación y el juez impone la pena (art. 41 base V, art. 99 CPEUM y arts. 11, 21 y 22 de la ley de delitos electorales, en las compilaciones de la tabla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6-r01-oa0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ía 2: la autoridad jurisdiccional, que revisa, califica y cierra» (2 de 6).]]></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ía 2: la autoridad jurisdiccional, que revisa, califica y cierra» (3 de 6).]]></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ía 2: la autoridad jurisdiccional, que revisa, califica y cierra» (4 de 6).]]></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ía 2: la autoridad jurisdiccional, que revisa, califica y cierra» (5 de 6).]]></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ía 2: la autoridad jurisdiccional, que revisa, califica y cierra» (6 de 6).]]></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j06-r01-oa0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la Constitución lo dice en la base VI del artículo 41 —en materia electoral la interposición de los medios de impugnación, constitucionales o legales, no producirá efectos suspensivos sobre la resolución o el acto impugnado— y la regla es deliberada: el calendario electoral no se detiene porque alguien escribió. Por eso la estrategia no es «frenar» el proceso con el escrito, sino pedir en él lo que el tribunal pueda ordenar dentro de la etapa que sigue corrie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rtículo 41, base VI, de la Constitución, en la compilación oficial con última reforma publicada en el Diario Oficial de la Federación el 07-10-2026, revisada editorialmente el 24-10-202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6-r01-oa0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segunda coordenada: Federación, entidad, municipio» (2 de 5).]]></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segunda coordenada: Federación, entidad, municipio» (3 de 5).]]></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segunda coordenada: Federación, entidad, municipio» (4 de 5).]]></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segunda coordenada: Federación, entidad, municipio» (5 de 5).]]></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probar el calendario integral del proceso electoral federal (art. 44, fr. ñ) → Administrativa federal: I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alizar el cómputo distrital de una elección de diputación federal (art. 309) → Administrativa federal: I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Organizar la elección del ayuntamiento de un municipio ficticio de Sierra Alta → Administrativa local: organismo público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esolver una queja sobre propaganda de campaña en la elección de presidencia municipal → Administrativa local: organismo público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Hacer el cómputo final de la elección presidencial y declarar su validez (art. 99) → Jurisdiccional: TEPJF]]></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solver en última instancia un juicio contra una resolución definitiva del Consejo General → Jurisdiccional: TEPJF]]></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Calificar la validez de la elección de diputaciones locales según la ley de la entidad → Jurisdiccional local: órgano de la e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Decidir el litigio final sobre los resultados municipales en la entidad ficticia de Sierra Alta → Jurisdiccional local: órgano de la e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9. Investigar la presión a electores con recursos de un programa social (art. 7 Bis, ley de delitos) → Penal: Ministerio Públ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10. Perseguir la alteración del padrón electoral o la expedición ilícita de credenciales (art. 13) → Penal: Ministerio Públ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nclas verificadas en la tabla de fuentes: artículo 41 base V y Apartado C; artículos 99, 309 y 44 en sus compilaciones vigentes; ley de delitos electorales, artículos 7 Bis y 13; tribunales locales, arts. 105 y 106 de la ley de institu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6-r01-oa01]]></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Clasificar» (2 de 4).]]></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Clasificar» (3 de 4).]]></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Clasificar» (4 de 4).]]></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l revés: el municipio es un orden de gobierno, no una autoridad electoral. La Constitución pone las elecciones locales —y ahí viven las municipales— a cargo de los organismos públicos locales (artículo 41, base V, Apartado C). El ayuntamiento saliente no organiza la elección que lo renueva; si un equipo confunde esas dos figuras, su queja llega a una oficina que no tiene la posta y el plazo corre ig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rtículo 41, base V, Apartado C, en la compilación oficial de la Constitución con última reforma DOF 07-10-2026; criterio de esfera trabajado en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6-r01-oa01]]></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ía 3: el delito electoral se denuncia, no se impugna» (2 de 5).]]></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ía 3: el delito electoral se denuncia, no se impugna» (3 de 5).]]></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ía 3: el delito electoral se denuncia, no se impugna» (4 de 5).]]></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ía 3: el delito electoral se denuncia, no se impugna» (5 de 5).]]></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penal: promover o gestionar la entrega de documentos o información al registro de electores puede describir una conducta típica de la ley de delitos electorales (art. 13), y el Ministerio Público procede de oficio; no se necesita ser partido ni candidato para denunc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vía penal no exige legitimación electoral: cualquiera puede llevar los hechos al Ministerio Público, y la ley ordena investigar de oficio (art. 4). La opción de anular una elección que no ha ocurrido no existe: el tribunal califica actos y resultados, no fantasmas del calendario; y la prisión preventiva la decreta un juez penal en su proceso (arts. 6), no el INE ni un tribunal electoral por oficio administra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ey General en Materia de Delitos Electorales, arts. 4, 6 y 13 (compilación con última reforma DOF 20-05-2021), revisada editorialmente el 24-10-202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6-r01-oa01]]></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Opción múltiple» (2 de 2).]]></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etapas del proceso: cada posta tiene una autoridad dueña» (2 de 5).]]></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etapas del proceso: cada posta tiene una autoridad dueña» (3 de 5).]]></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etapas del proceso: cada posta tiene una autoridad dueña» (4 de 5).]]></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etapas del proceso: cada posta tiene una autoridad dueña» (5 de 5).]]></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j06-r01-oa01]]></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ección interna de candidaturas en el partido, según sus estatutos → Registro de candidaturas ante la autoridad administrativa que corresponda → Campaña: inicia el día siguiente a la sesión de registro, concluye tres días antes → Jornada: escrutinio y cómputo en la casilla al cierre de la votación → Cómputo distrital y, en su caso, recuento con petición expresa de representante → Declaraciones de validez y tiempo de impugnar con los cuatro días feder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no es decorativo: decide qué documento existe cuando tu hecho ocurre. En e1 todavía no hay autoridad electoral dueña de tu problema (es el partido y su jurisdicción interna); en e3 la queja administrativa va contra propaganda y actos de campaña; en e4 y e5 la prueba nace en actas y expedientes de casilla; y el reloj del medio de impugnación corre desde que conoces o te notifican el acto de las etapas finales. Adelantar o saltar postas es la forma más elegante de perder dere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uencia construida con arts. 208, 251, 287, 309 y 311 de la ley de instituciones y arts. 7 y 8 de la ley de medios, en las compilaciones de la tabla de fu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6-r01-oa01]]></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Ordenar la secuencia» (2 de 2).]]></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inventado): diferencia de ocho décimas y un acta con prote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8: 1. Los hechos fict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strito electoral ficticio «Puerta Alta», entidad ficticia de Sierra Alta, elección de diputación local inventada para el ejercicio. Cerrada la jornada, el acta final de una casilla muestra protestas asentadas por representantes; el resultado distrital da una diferencia de ocho décimas de punto porcentual entre el primer y el segundo lugar (cifra inventada). Ninguna autoridad real conoce este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inventado): diferencia de ocho décimas y un acta con prote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8: 2. Lo primero: el papel, no el eno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cualquier reunión de crisis, tres papeles: copia del acta de jornada y del acta final de escrutinio y cómputo de cada casilla propia (las copias se entregan a representantes de partidos y de candidaturas independientes, con acuse, art. 296), y la lista de protestas asentadas. Sin copia, la protesta de casilla se defiende con memoria; con copia, se defiende con expe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inventado): diferencia de ocho décimas y un acta con prote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8: 3. La posta siguiente: el consejo distri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o federal, la regla del recuento integral está escrita para el consejo distrital: cuando existe indicio de que la diferencia entre el presunto ganador y el segundo lugar es igual o menor a un punto porcentual, y al inicio de la sesión hay petición expresa del representante del partido que postuló al segundo, debe realizarse el recuento de votos en la totalidad de las casillas (art. 311, numerales 2 y 3; redacción afectada por sentencias de la Corte que devolvieron vigencia a textos anteriores: verifica el aparato de notas de la compilación). En lo local, la figura equivalente la define tu ley electoral: busca el capítulo de cómputos antes de prometer recu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inventado): diferencia de ocho décimas y un acta con prote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8: 4. El acta circunstanciada y los incid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sesión de cómputo deja su propia hoja de ruta: el acta circunstanciada asienta resultados, incidentes y las declaraciones de validez y elegibilidad. Cada negativa a un incidente —a un recuento de casillas, a la apertura de paquetes— es material de la siguiente etapa: se documenta en el acta y se impugna después. El recuento que se pierde en el acta se pierde en el tribu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inventado): diferencia de ocho décimas y un acta con prote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8: 5. El reloj del medio de impugn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tra los resultados y declaraciones de la etapa de cómputos y validez procede promover en cuatro días desde el día siguiente al conocimiento o a la notificación, con días y horas hábiles dentro del proceso (arts. 7 y 8 de la ley de medios, regla general federal). El escrito va por autoridad y medio propios de la vía: para lo local, la instancia la fija la ley de tu entidad; al TEPJF se sube por la vía extraordinaria del artículo 99, fracción IV, no como apelación ordinaria de cualquier asunto municip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inventado): diferencia de ocho décimas y un acta con prote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8: 6. Y si el hecho de fondo fue gr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el expediente muestra uso de recursos públicos con impacto en el resultado, la causal de nulidad existe y está descrita (art. 41, base VI, inciso c: recibir o utilizar recursos de procedencia ilícita o recursos públicos en las campañas), con presunción de determinancia cuando la diferencia entre primero y segundo es menor al cinco por ciento y exigencia de prueba objetiva y material. La lección repite su advertencia: nombrar la causal es fácil; sostenerla es expediente, plazos y asesoría profesional, sin resultado garanti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inventado): diferencia de ocho décimas y un acta con prote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8: 7. Lo que se anota a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so ficticio: dos copias de actas por casilla archivadas; protesta y petición de recuento asentadas en acta de sesión; negativa documentada; escrito de la vía local preparado dentro de los cuatro días; carpeta de denuncia penal abierta solo por los hechos que describían una conducta típica, en otra ventanilla y con otro expediente. Ninguna de esas cinco piezas sustituye a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inventado): diferencia de ocho décimas y un acta con prote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8 de 8: 8. La lección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margen de ocho décimas no se pelea con entrevistas: se pelea con la secuencia acta, sesión de cómputo, incidente asentado, escrito en plazo. Y un margen grande no se respeta solo: el mismo camino aplica si las protestas describen vicios sustanciales. El recuento es una institución, no una estrategia; y en este caso inventado, ni siquiera sabemos quién ganó: el ejercicio trataba de la ruta, no d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j06-r01-oa01]]></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queja por propaganda se presenta desde que conocemos el hecho; en el proceso, todos los días y horas son hábi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ínea 1: la sección y la credencial se resuelven con la autoridad administrativa del registro de electores —y el derecho a votar se ejerce en la casilla que corresponde—; el tribunal no reasigna casillas el día de la jornada. Línea 3: anular una elección es potestad de la jurisdicción electoral por causales legales, no de la autoridad que organiza y sanciona. Línea 4: en materia electoral la interposición del medio no produce efectos suspensivos (artículo 41, base VI). Las líneas 2 y 5 reproducen reglas verificadas de la ley de medios (art. 7) y de la ley de delitos (art.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istribución de oficios trabajada en la lección: administrativa organiza y sanciona; jurisdiccional anula con causales tasadas; penal investiga de oficio; los plazos y la falta de efecto suspensivo en las compilaciones de la tabla de fu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6-r01-oa01]]></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queja» → Vía administrativa: se presenta desde que se conoce el hecho; dentro del proceso, días y horas hábi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nuncia» → Vía penal: narrar ante el Ministerio Público una conducta que la ley describe como del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crito de impugnación» → Vía jurisdiccional: por escrito, en plazo tasado, contra un acto o resolución impugn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cta de casilla» → Documento base: ahí se asientan protestas y de ahí nace el expediente de resul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uento» → Nuevo escrutinio y cómputo en la sesión de cómputo, con el disparador legal y la petición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Vocabulario de las tres vías y de la etapa de resultados; reglas de arts. 7 y 8 de la ley de medios, art. 296 de la ley de instituciones y arts. 4 y 13 de la ley de delitos, según las fuentes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6-r01-oa01]]></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lacionar» (2 de 3).]]></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lacionar» (3 de 3).]]></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dministrativa · jurisdiccional · penal · cua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tres primeras palabras son los oficios de la lección; la cuarta es su regla más temida. Quien no puede nombrar la vía no puede elegir la ventanilla, y quien llega tarde a la ventanilla no discute: informa que per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rtículo 41, base V (organización como función estatal vía INE y organismos locales); artículo 99 (jurisdicción electoral); ley de medios, art. 8 (plazo general); ley de delitos, arts. 1 y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6-r01-oa01]]></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dos productos: mapa de autoridades y calendario comentado» (2 de 2).]]></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 de la tabla, convertida en ficha para que el texto no se recorte.]]></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1 de 7» (2 de 2).]]></a:t>
            </a:r>
          </a:p>
        </p:txBody>
      </p:sp>
    </p:spTree>
  </p:cSld>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2 de la tabla, convertida en ficha para que el texto no se recorte.]]></a:t>
            </a:r>
          </a:p>
        </p:txBody>
      </p:sp>
    </p:spTree>
  </p:cSld>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2 de 7» (2 de 2).]]></a:t>
            </a:r>
          </a:p>
        </p:txBody>
      </p:sp>
    </p:spTree>
  </p:cSld>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3 de la tabla, convertida en ficha para que el texto no se recorte.]]></a:t>
            </a:r>
          </a:p>
        </p:txBody>
      </p:sp>
    </p:spTree>
  </p:cSld>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4 de la tabla, convertida en ficha para que el texto no se recorte.]]></a:t>
            </a:r>
          </a:p>
        </p:txBody>
      </p:sp>
    </p:spTree>
  </p:cSld>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5 de la tabla, convertida en ficha para que el texto no se recorte.]]></a:t>
            </a:r>
          </a:p>
        </p:txBody>
      </p:sp>
    </p:spTree>
  </p:cSld>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5 de 7» (2 de 2).]]></a:t>
            </a:r>
          </a:p>
        </p:txBody>
      </p:sp>
    </p:spTree>
  </p:cSld>
</p:notes>
</file>

<file path=ppt/notesSlides/notesSlide1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6 de la tabla, convertida en ficha para que el texto no se recorte.]]></a:t>
            </a:r>
          </a:p>
        </p:txBody>
      </p:sp>
    </p:spTree>
  </p:cSld>
</p:notes>
</file>

<file path=ppt/notesSlides/notesSlide1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7 de la tabla, convertida en ficha para que el texto no se recorte.]]></a:t>
            </a:r>
          </a:p>
        </p:txBody>
      </p:sp>
    </p:spTree>
  </p:cSld>
</p:notes>
</file>

<file path=ppt/notesSlides/notesSlide1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 de la tabla, convertida en ficha para que el texto no se recorte.]]></a:t>
            </a:r>
          </a:p>
        </p:txBody>
      </p:sp>
    </p:spTree>
  </p:cSld>
</p:notes>
</file>

<file path=ppt/notesSlides/notesSlide1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1 de 4» (2 de 2).]]></a:t>
            </a:r>
          </a:p>
        </p:txBody>
      </p:sp>
    </p:spTree>
  </p:cSld>
</p:notes>
</file>

<file path=ppt/notesSlides/notesSlide1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2 de la tabla, convertida en ficha para que el texto no se recorte.]]></a:t>
            </a:r>
          </a:p>
        </p:txBody>
      </p:sp>
    </p:spTree>
  </p:cSld>
</p:notes>
</file>

<file path=ppt/notesSlides/notesSlide1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2 de 4» (2 de 2).]]></a:t>
            </a:r>
          </a:p>
        </p:txBody>
      </p:sp>
    </p:spTree>
  </p:cSld>
</p:notes>
</file>

<file path=ppt/notesSlides/notesSlide1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3 de la tabla, convertida en ficha para que el texto no se recorte.]]></a:t>
            </a:r>
          </a:p>
        </p:txBody>
      </p:sp>
    </p:spTree>
  </p:cSld>
</p:notes>
</file>

<file path=ppt/notesSlides/notesSlide1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3 de 4» (2 de 2).]]></a:t>
            </a:r>
          </a:p>
        </p:txBody>
      </p:sp>
    </p:spTree>
  </p:cSld>
</p:notes>
</file>

<file path=ppt/notesSlides/notesSlide1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4 de la tabla, convertida en ficha para que el texto no se recorte.]]></a:t>
            </a:r>
          </a:p>
        </p:txBody>
      </p:sp>
    </p:spTree>
  </p:cSld>
</p:notes>
</file>

<file path=ppt/notesSlides/notesSlide1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4 de 4» (2 de 2).]]></a:t>
            </a:r>
          </a:p>
        </p:txBody>
      </p:sp>
    </p:spTree>
  </p:cSld>
</p:notes>
</file>

<file path=ppt/notesSlides/notesSlide1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Con la constitución y la ley electoral de tu entidad abiertas frente a ti, llena las dos tablas para tu próximo proceso real: en el mapa de autoridades, el nombre exacto y la sede del organismo local, del órgano jurisdiccional local y de la fiscalía que perseguiría un delito en un proceso local; en el calendario, la fecha de jornada, los plazos de precampaña, campaña y cómputos y el plazo del medio de impugnación local. Cada celda que no puedas copiar de un texto vigente va marcada como pendiente, con la fuente que hace falta. Cierra con una línea honesta: qué casillas quedaron vacías y a qué especialista se las encargar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1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1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os dos productos: mapa de autoridades y calendario comentado · Memoria: la posta y su due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1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os dos productos: mapa de autoridades y calendario comentado · Memoria: la posta y su due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1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Los dos productos: mapa de autoridades y calendario comentado · Memoria: la posta y su due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1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oficios reparte el sistema electoral y quién los ejer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Organizar, vigilar y sancionar faltas: INE y organismos públicos locales; juzgar litigios y calificar elecciones: TEPJF y tribunales locales; perseguir el delito: Ministerio Público ante juez pe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1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1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ién organiza la elección de un ayun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organismo público local de la entidad: las elecciones locales están a su cargo (artículo 41, base V, Apartado C). El ayuntamiento no organiza su propia reno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1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1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el plazo general federal para promover un medio de impugn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tro días contados desde el día siguiente a aquel en que se tuvo conocimiento del acto o resolución, o en que se notificó (art. 8 de la ley de medios); en el proceso, días y horas son hábiles (art.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1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1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i impugno, ¿el acto se de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n materia electoral la interposición de los medios no produce efectos suspensivos sobre la resolución o el acto impugnado (art. 41, base VI). El proceso sigue corrie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1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1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sanción, sentencia y p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anción la da la autoridad administrativa y es revisable; sentencia la da la jurisdicción electoral (nulidad, revocación, reposición); pena la impone un juez penal al final de un proceso penal. Ninguna puerta da las t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1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1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ocumentos nacen en la jornada y mandan en la etapa de resul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acta de jornada, el acta final de escrutinio y cómputo y el expediente de casilla; las copias se entregan a representantes con acuse (art. 296, regla federal). El recuento y la impugnación se construyen sobre esa papelís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1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1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Mi problema es con mi partido: ¿a dónde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 sus instancias internas: el afiliado accede a la jurisdicción partidista por los estatutos (art. 40, ley de partidos) y la Constitución exige agotarlas antes de acudir al Tribunal por violaciones de su partido (art. 99, fr. V).]]></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1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1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promete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i fechas locales, ni nombres de órganos estatales, ni resultados de litigio. Promete método: vía, esfera, etapa, documento, plazo y fuente verificada con fech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1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8.]]></a:t>
            </a:r>
          </a:p>
        </p:txBody>
      </p:sp>
    </p:spTree>
  </p:cSld>
</p:notes>
</file>

<file path=ppt/notesSlides/notesSlide1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6-r01-oa01]]></a:t>
            </a:r>
          </a:p>
        </p:txBody>
      </p:sp>
    </p:spTree>
  </p:cSld>
</p:notes>
</file>

<file path=ppt/notesSlides/notesSlide1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1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notesSlides/notesSlide1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1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notesSlides/notesSlide1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 de la tabla, convertida en ficha para que el texto no se recorte.]]></a:t>
            </a:r>
          </a:p>
        </p:txBody>
      </p:sp>
    </p:spTree>
  </p:cSld>
</p:notes>
</file>

<file path=ppt/notesSlides/notesSlide1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2 de la tabla, convertida en ficha para que el texto no se recorte.]]></a:t>
            </a:r>
          </a:p>
        </p:txBody>
      </p:sp>
    </p:spTree>
  </p:cSld>
</p:notes>
</file>

<file path=ppt/notesSlides/notesSlide1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3 de la tabla, convertida en ficha para que el texto no se recorte.]]></a:t>
            </a:r>
          </a:p>
        </p:txBody>
      </p:sp>
    </p:spTree>
  </p:cSld>
</p:notes>
</file>

<file path=ppt/notesSlides/notesSlide1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3 de 12» (2 de 2).]]></a:t>
            </a:r>
          </a:p>
        </p:txBody>
      </p:sp>
    </p:spTree>
  </p:cSld>
</p:notes>
</file>

<file path=ppt/notesSlides/notesSlide1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4 de la tabla, convertida en ficha para que el texto no se recorte.]]></a:t>
            </a:r>
          </a:p>
        </p:txBody>
      </p:sp>
    </p:spTree>
  </p:cSld>
</p:notes>
</file>

<file path=ppt/notesSlides/notesSlide1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4 de 12» (2 de 2).]]></a:t>
            </a:r>
          </a:p>
        </p:txBody>
      </p:sp>
    </p:spTree>
  </p:cSld>
</p:notes>
</file>

<file path=ppt/notesSlides/notesSlide1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5 de la tabla, convertida en ficha para que el texto no se recorte.]]></a:t>
            </a:r>
          </a:p>
        </p:txBody>
      </p:sp>
    </p:spTree>
  </p:cSld>
</p:notes>
</file>

<file path=ppt/notesSlides/notesSlide1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6 de la tabla, convertida en ficha para que el texto no se recorte.]]></a:t>
            </a:r>
          </a:p>
        </p:txBody>
      </p:sp>
    </p:spTree>
  </p:cSld>
</p:notes>
</file>

<file path=ppt/notesSlides/notesSlide1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7 de la tabla, convertida en ficha para que el texto no se recorte.]]></a:t>
            </a:r>
          </a:p>
        </p:txBody>
      </p:sp>
    </p:spTree>
  </p:cSld>
</p:notes>
</file>

<file path=ppt/notesSlides/notesSlide1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7 de 12» (2 de 2).]]></a:t>
            </a:r>
          </a:p>
        </p:txBody>
      </p:sp>
    </p:spTree>
  </p:cSld>
</p:notes>
</file>

<file path=ppt/notesSlides/notesSlide1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8 de la tabla, convertida en ficha para que el texto no se recorte.]]></a:t>
            </a:r>
          </a:p>
        </p:txBody>
      </p:sp>
    </p:spTree>
  </p:cSld>
</p:notes>
</file>

<file path=ppt/notesSlides/notesSlide1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8 de 12» (2 de 2).]]></a:t>
            </a:r>
          </a:p>
        </p:txBody>
      </p:sp>
    </p:spTree>
  </p:cSld>
</p:notes>
</file>

<file path=ppt/notesSlides/notesSlide1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9 de la tabla, convertida en ficha para que el texto no se recorte.]]></a:t>
            </a:r>
          </a:p>
        </p:txBody>
      </p:sp>
    </p:spTree>
  </p:cSld>
</p:notes>
</file>

<file path=ppt/notesSlides/notesSlide1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9 de 12» (2 de 2).]]></a:t>
            </a:r>
          </a:p>
        </p:txBody>
      </p:sp>
    </p:spTree>
  </p:cSld>
</p:notes>
</file>

<file path=ppt/notesSlides/notesSlide1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0 de la tabla, convertida en ficha para que el texto no se recorte.]]></a:t>
            </a:r>
          </a:p>
        </p:txBody>
      </p:sp>
    </p:spTree>
  </p:cSld>
</p:notes>
</file>

<file path=ppt/notesSlides/notesSlide1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1 de la tabla, convertida en ficha para que el texto no se recorte.]]></a:t>
            </a:r>
          </a:p>
        </p:txBody>
      </p:sp>
    </p:spTree>
  </p:cSld>
</p:notes>
</file>

<file path=ppt/notesSlides/notesSlide1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2 de la tabla, convertida en ficha para que el texto no se recorte.]]></a:t>
            </a:r>
          </a:p>
        </p:txBody>
      </p:sp>
    </p:spTree>
  </p:cSld>
</p:notes>
</file>

<file path=ppt/notesSlides/notesSlide1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2 de 3).]]></a:t>
            </a:r>
          </a:p>
        </p:txBody>
      </p:sp>
    </p:spTree>
  </p:cSld>
</p:notes>
</file>

<file path=ppt/notesSlides/notesSlide1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34652" r:id="rId1"/>
    <p:sldLayoutId id="2481934653" r:id="rId2"/>
    <p:sldLayoutId id="2481934654" r:id="rId3"/>
    <p:sldLayoutId id="248193465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4237692d37117f9b96068e816399221abcabb3635ce80041.jpg"/>
  <Relationship Id="rId3" Type="http://schemas.openxmlformats.org/officeDocument/2006/relationships/hyperlink" Target="https://politica.lumbre.lat/object/pol-j06-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hyperlink" Target="https://politica.lumbre.lat/object/pol-j06-r01-oa01" TargetMode="External"/>
  <Relationship Id="rId4" Type="http://schemas.openxmlformats.org/officeDocument/2006/relationships/hyperlink" Target="https://politica.lumbre.lat/object/pol-j06-r01-oa01"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hyperlink" Target="https://politica.lumbre.lat/object/pol-j06-r01-oa01" TargetMode="External"/>
  <Relationship Id="rId4" Type="http://schemas.openxmlformats.org/officeDocument/2006/relationships/hyperlink" Target="https://politica.lumbre.lat/object/pol-j06-r01-oa01" TargetMode="External"/>
  <Relationship Id="rId5"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hyperlink" Target="https://politica.lumbre.lat/object/pol-j06-r01-oa01" TargetMode="External"/>
  <Relationship Id="rId4" Type="http://schemas.openxmlformats.org/officeDocument/2006/relationships/hyperlink" Target="https://politica.lumbre.lat/object/pol-j06-r01-oa01" TargetMode="External"/>
  <Relationship Id="rId5"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hyperlink" Target="https://politica.lumbre.lat/object/pol-j06-r01-oa01" TargetMode="External"/>
  <Relationship Id="rId4" Type="http://schemas.openxmlformats.org/officeDocument/2006/relationships/hyperlink" Target="https://politica.lumbre.lat/object/pol-j06-r01-oa01" TargetMode="External"/>
  <Relationship Id="rId5"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2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22.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23.xm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24.xm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25.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26.xml"/>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27.xml"/>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28.xml"/>
</Relationships>

</file>

<file path=ppt/slides/_rels/slide1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29.xml"/>
</Relationships>

</file>

<file path=ppt/slides/_rels/slide1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30.xml"/>
</Relationships>

</file>

<file path=ppt/slides/_rels/slide1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31.xml"/>
</Relationships>

</file>

<file path=ppt/slides/_rels/slide1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32.xml"/>
</Relationships>

</file>

<file path=ppt/slides/_rels/slide1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33.xml"/>
</Relationships>

</file>

<file path=ppt/slides/_rels/slide1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34.xml"/>
</Relationships>

</file>

<file path=ppt/slides/_rels/slide1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35.xml"/>
</Relationships>

</file>

<file path=ppt/slides/_rels/slide1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36.xml"/>
</Relationships>

</file>

<file path=ppt/slides/_rels/slide1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37.xml"/>
</Relationships>

</file>

<file path=ppt/slides/_rels/slide1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38.xml"/>
</Relationships>

</file>

<file path=ppt/slides/_rels/slide1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39.xml"/>
</Relationships>

</file>

<file path=ppt/slides/_rels/slide1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40.xml"/>
</Relationships>

</file>

<file path=ppt/slides/_rels/slide1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41.xml"/>
</Relationships>

</file>

<file path=ppt/slides/_rels/slide1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42.xml"/>
</Relationships>

</file>

<file path=ppt/slides/_rels/slide1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43.xml"/>
</Relationships>

</file>

<file path=ppt/slides/_rels/slide1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hyperlink" Target="https://politica.lumbre.lat/object/pol-j06-r01-oa01" TargetMode="External"/>
  <Relationship Id="rId4" Type="http://schemas.openxmlformats.org/officeDocument/2006/relationships/notesSlide" Target="../notesSlides/notesSlide144.xml"/>
</Relationships>

</file>

<file path=ppt/slides/_rels/slide1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45.xml"/>
</Relationships>

</file>

<file path=ppt/slides/_rels/slide1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46.xml"/>
</Relationships>

</file>

<file path=ppt/slides/_rels/slide1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47.xml"/>
</Relationships>

</file>

<file path=ppt/slides/_rels/slide1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48.xml"/>
</Relationships>

</file>

<file path=ppt/slides/_rels/slide1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49.xml"/>
</Relationships>

</file>

<file path=ppt/slides/_rels/slide1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50.xml"/>
</Relationships>

</file>

<file path=ppt/slides/_rels/slide1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51.xml"/>
</Relationships>

</file>

<file path=ppt/slides/_rels/slide1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52.xml"/>
</Relationships>

</file>

<file path=ppt/slides/_rels/slide1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53.xml"/>
</Relationships>

</file>

<file path=ppt/slides/_rels/slide1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54.xml"/>
</Relationships>

</file>

<file path=ppt/slides/_rels/slide1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55.xml"/>
</Relationships>

</file>

<file path=ppt/slides/_rels/slide1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56.xml"/>
</Relationships>

</file>

<file path=ppt/slides/_rels/slide1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57.xml"/>
</Relationships>

</file>

<file path=ppt/slides/_rels/slide1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58.xml"/>
</Relationships>

</file>

<file path=ppt/slides/_rels/slide1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59.xml"/>
</Relationships>

</file>

<file path=ppt/slides/_rels/slide1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60.xml"/>
</Relationships>

</file>

<file path=ppt/slides/_rels/slide1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61.xml"/>
</Relationships>

</file>

<file path=ppt/slides/_rels/slide1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62.xml"/>
</Relationships>

</file>

<file path=ppt/slides/_rels/slide1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63.xml"/>
</Relationships>

</file>

<file path=ppt/slides/_rels/slide1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s>

</file>

<file path=ppt/slides/_rels/slide1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65.xml"/>
</Relationships>

</file>

<file path=ppt/slides/_rels/slide1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66.xml"/>
</Relationships>

</file>

<file path=ppt/slides/_rels/slide1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67.xml"/>
</Relationships>

</file>

<file path=ppt/slides/_rels/slide1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68.xml"/>
</Relationships>

</file>

<file path=ppt/slides/_rels/slide1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69.xml"/>
</Relationships>

</file>

<file path=ppt/slides/_rels/slide1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70.xml"/>
</Relationships>

</file>

<file path=ppt/slides/_rels/slide1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71.xml"/>
</Relationships>

</file>

<file path=ppt/slides/_rels/slide1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72.xml"/>
</Relationships>

</file>

<file path=ppt/slides/_rels/slide1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73.xml"/>
</Relationships>

</file>

<file path=ppt/slides/_rels/slide1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74.xml"/>
</Relationships>

</file>

<file path=ppt/slides/_rels/slide1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75.xml"/>
</Relationships>

</file>

<file path=ppt/slides/_rels/slide1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76.xml"/>
</Relationships>

</file>

<file path=ppt/slides/_rels/slide1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77.xml"/>
</Relationships>

</file>

<file path=ppt/slides/_rels/slide1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78.xml"/>
</Relationships>

</file>

<file path=ppt/slides/_rels/slide1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79.xml"/>
</Relationships>

</file>

<file path=ppt/slides/_rels/slide1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80.xml"/>
</Relationships>

</file>

<file path=ppt/slides/_rels/slide1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81.xml"/>
</Relationships>

</file>

<file path=ppt/slides/_rels/slide1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82.xml"/>
</Relationships>

</file>

<file path=ppt/slides/_rels/slide1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83.xml"/>
</Relationships>

</file>

<file path=ppt/slides/_rels/slide1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84.xml"/>
</Relationships>

</file>

<file path=ppt/slides/_rels/slide1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hyperlink" Target="https://www.dof.gob.mx/" TargetMode="External"/>
  <Relationship Id="rId4" Type="http://schemas.openxmlformats.org/officeDocument/2006/relationships/hyperlink" Target="https://www.diputados.gob.mx/LeyesBiblio/" TargetMode="External"/>
</Relationships>

</file>

<file path=ppt/slides/_rels/slide1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hyperlink" Target="https://www.ine.mx/" TargetMode="External"/>
  <Relationship Id="rId4" Type="http://schemas.openxmlformats.org/officeDocument/2006/relationships/hyperlink" Target="https://www.tepjf.org.mx/" TargetMode="External"/>
  <Relationship Id="rId5" Type="http://schemas.openxmlformats.org/officeDocument/2006/relationships/notesSlide" Target="../notesSlides/notesSlide186.xml"/>
</Relationships>

</file>

<file path=ppt/slides/_rels/slide1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6-r01-oa01" TargetMode="External"/>
  <Relationship Id="rId3" Type="http://schemas.openxmlformats.org/officeDocument/2006/relationships/notesSlide" Target="../notesSlides/notesSlide18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utoridad]]></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ector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cu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r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í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tap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ue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ac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Polí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ol-j06-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las vías administrativa, jurisdiccional y penal de la materia electoral —qué resuelve cada una, con qué plazo y con qué consecuencia—, ubicar el problema en su etapa del proceso y en su esfera (Federación, entidad, municipio), y construir el mapa de autoridades y el calendario comentado con fuentes verificad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 la ruta J06 (Sistema electoral para principiantes). Ordena dos coordenadas que el principiante mezcla: la vía —organiza y sanciona, juzga, o persigue el delito— y la etapa del proceso con su autoridad dueña. Cuatro figuras con texto verificado, dos ejemplos resueltos con datos ficticios identificados, nueve actividades evaluadas, dos juegos y los dos productos de la unidad: mapa de autoridades y calendario comentado para llenar con la ley de tu entidad.]]></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Polític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87]]></a:t>
            </a:r>
          </a:p>
        </p:txBody>
      </p:sp>
      <p:sp>
        <p:nvSpPr>
          <p:cNvPr id="7" name=""/>
          <p:cNvSpPr txBox="1"/>
          <p:nvPr/>
        </p:nvSpPr>
        <p:spPr>
          <a:xfrm>
            <a:off x="514350" y="12192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utoridades electorales · vía administrativa · jurisdicción electoral · delito electoral · etapas del proceso · plazos de impugnación · mapa de autoridades · calendario elector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 qué autoridad electoral acudo: tres vías, siete etapas y qué puedo hacer yo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8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rupo de WhatsApp del comité municipal, domingo por la tarde. Tres mensajes seguidos y una sola reacción colectiva: «hay que ir al I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 qué autoridad electoral acudo: tres vías, siete etapas y qué puedo hacer yo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8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o dice que en la casilla de la escuela primaria no dejaron votar a una señora porque su credencial marcaba otra sección (escenario inventado para el ejercicio: no hay escuela, ni señora, ni casilla reales). El segundo afirma que un candidato repartió bolsas de mandado afuera de un mitin, con el logotipo de un programa social municipal (hecho y programa ficticios). La tercera escribió su sobrina: en la elección interna de su dirigencia les cerraron el registro «veinte minutos tarde» y su planilla perdió (plazo y hecho inventado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 qué autoridad electoral acudo: tres vías, siete etapas y qué puedo hacer yo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8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es problemas parecen gemelos porque los tres huelen a injusticia electoral. No son gemelos: tocan puertas distintas, con plazos distintos, y el resultado que cada puerta puede dar es diferente. El primer asunto vive en la jornada y en los cómputos, y se peleará —si se pelea— ante un tribunal. El segundo puede abrir, a la vez, una queja administrativa, una causal de nulidad y un expediente penal. El tercero ni siquiera llegó a la autoridad electoral: empezó adentro del partido, en su propia jurisdicción interna, y sólo después podrá subi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 qué autoridad electoral acudo: tres vías, siete etapas y qué puedo hacer yo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8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falta la otra coordenada: la esfera. Si la elección era municipal o estatal, la autoridad administrativa no es el INE sino el organismo público local de tu entidad, con sus nombres y sus plazos escritos en tu constitución local y en tu ley electoral local. Nadie te va a regalar esa coordenada: se busca, se lee y se anota.]]></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ordena esas dos coordenadas —vía y etapa— para que dejes de adivinar a quién escribirle. No te enseña a ganar un caso: te enseña a llegar con el problema bien puesto, en la puerta correcta y antes de que se cier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 qué autoridad electoral acudo: tres vías, siete etapas y qué puedo hacer yo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87]]></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serás capaz d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stinguir las tres vías que parecen una sola —autoridad administrativa (INE y organismos públicos locales), autoridad jurisdiccional (Tribunal Electoral del Poder Judicial de la Federación y tribunales locales) y delito electoral (Fiscalía Especializada en Materia de Delitos Electorales)—, diciendo qué]]></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 qué autoridad electoral acudo: tres vías, siete etapas y qué puedo hacer yo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87]]></a:t>
            </a:r>
          </a:p>
        </p:txBody>
      </p:sp>
      <p:sp>
        <p:nvSpPr>
          <p:cNvPr id="7" name="" descr=""/>
          <p:cNvSpPr/>
          <p:nvPr/>
        </p:nvSpPr>
        <p:spPr>
          <a:xfrm>
            <a:off x="514350" y="1219200"/>
            <a:ext cx="8115300" cy="16478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uelve cada una, con qué plazo y con qué consecuencia; ubicar en qué etapa del proceso vive tu problema y quién es la autoridad dueña de esa etapa; señalar qué se decide en la Federación, qué en la entidad y qué se escala; y usar las dos tablas-producto de la lección: el mapa de autoridades y el calendario comentado.]]></a:t>
            </a:r>
          </a:p>
        </p:txBody>
      </p:sp>
      <p:sp>
        <p:nvSpPr>
          <p:cNvPr id="10" name=""/>
          <p:cNvSpPr txBox="1"/>
          <p:nvPr/>
        </p:nvSpPr>
        <p:spPr>
          <a:xfrm>
            <a:off x="514350" y="28670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8670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NO hace: no fija las fechas, los plazos, los nombres de órganos ni los porcentajes vigentes en tu entidad. Da anclas federales verificadas y te obliga a confirmar la versión local vigen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 qué autoridad electoral acudo: tres vías, siete etapas y qué puedo hacer yo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8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nseña a ganar casos ni promete resultados: enseña a localizar la autoridad, la etapa, la vía y la fuente. Un mismo hecho puede abrir tres puertas y cerrar ninguna.]]></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organismo, municipio, candidatura, persona, plazo o porcentaje de los ejemplos es inventado para el ejercicio y está etiquetado como ficticio. Las cifras que sí están en la lección vienen de las compilaciones oficiales de la tabla fina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 qué autoridad electoral acudo: tres vías, siete etapas y qué puedo hacer yo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8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un punto no pudo verificarse en la fuente, se enuncia como criterio general y se dice que lo es; nunca se cita un artículo de memori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ustituye la asesoría de una abogada o abogado que revise tu caso concreto y no habilita para ejercer la profesión: su control declarado es editori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tres oficios distintos en el mismo sis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8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istema electoral mexicano reparte tres oficios entre autoridades distintas, aunque compartan escalera y a veces edificio. Organizar y vigilar es el primer oficio: quien convoca los actos, registra candidaturas, administra los tiempos del Estado en radio y televisión, fiscaliza el dinero, instala casillas, hace cómputos y sanciona faltas. Ese oficio es administrativo y lo ejercen el Instituto Nacional Electoral y, en elecciones locales, los Organismos Públicos Local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tres oficios distintos en el mismo sis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8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uzgar litigios electorales es el segundo oficio: revisar los actos de quien organizó, calificar la elección, anularla si está la causal y proteger los derechos político-electorales de las personas. Ese oficio es jurisdiccional y pertenece al Tribunal Electoral del Poder Judicial de la Federación —Sala Superior y salas regionales— y a los órganos jurisdiccionales especializados de cada entid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tres oficios distintos en el mismo sis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8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rseguir el delito es el tercer oficio, y no es electoral en el sentido técnico: es penal. Lo conduce el Ministerio Público, en la Federación por conducto de la Fiscalía Especializada en Materia de Delitos Electorales, y termina ante un juez penal, no ante el tribunal electoral. Aquí no se «impugna»: se denuncia.]]></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uarta puerta no está en la ley electoral sino en los estatutos: la justicia intrapartidista. Cuando tu conflicto es con tu propio partido, la ley presume que primero agotas sus instancias internas; sin eso, el tribunal puede ni siquiera entrar al fon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tres oficios distintos en el mismo sis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8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de la lección, con las anclas federales verificadas en las compilaciones de la tabla final. Sirve como traductor: traduce tu enojo a un oficio, una autoridad y un plaz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1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87]]></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2000250"/>
                <a:gridCol w="3057525"/>
                <a:gridCol w="30575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se ancla y cómo se ve en una campañ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idad administrativa electo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organiza y vigila: registro, tiempos, propaganda, dinero, casillas y cómputos; y sanciona fal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 41, base V, de la Constitución: la organización de las elecciones es función estatal que se realiza a través del INE y de los organismos públicos loc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1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87]]></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2000250"/>
                <a:gridCol w="3057525"/>
                <a:gridCol w="30575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se ancla y cómo se ve en una campañ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rganismo Público Loc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organizador electoral de tu estado o de tu ciudad; la versión local del I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e a su cargo las elecciones locales, incluidos escrutinios y cómputos, según el art. 41 V, Apartado C; su denominación exacta cambia por e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1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87]]></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2000250"/>
                <a:gridCol w="3057525"/>
                <a:gridCol w="30575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se ancla y cómo se ve en una campañ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idad jurisdiccional electo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resuelve pleitos electorales y califica elecciones; su palabra cierra el asu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EPJF es la máxima autoridad jurisdiccional en la materia y órgano especializado del Poder Judicial de la Federación (art. 99).]]></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1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87]]></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2000250"/>
                <a:gridCol w="3057525"/>
                <a:gridCol w="30575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se ancla y cómo se ve en una campañ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ibunal electoral loc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órgano especializado de tu entidad que resuelve las contiendas loc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de las entidades federativas se integran por tres o cinco magistraturas según su ley, con paridad (arts. 105 y 106 de la ley de institu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1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87]]></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3057525"/>
                <a:gridCol w="30575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se ancla y cómo se ve en una campañ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o de impugn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scrito que abre el litigio electoral; cada uno tiene nombre, autoridad y plazo prop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ulado por la ley general del sistema de medios de impugnación, reglamentaria de los artículos 41, 60 y 99 constitucionales (art. 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6 de 1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87]]></a:t>
            </a:r>
          </a:p>
        </p:txBody>
      </p:sp>
      <p:graphicFrame>
        <p:nvGraphicFramePr>
          <p:cNvPr id="7" name="" descr=""/>
          <p:cNvGraphicFramePr>
            <a:graphicFrameLocks noGrp="1"/>
          </p:cNvGraphicFramePr>
          <p:nvPr/>
        </p:nvGraphicFramePr>
        <p:xfrm>
          <a:off x="514350" y="1257300"/>
          <a:ext cx="8115300" cy="2990850"/>
        </p:xfrm>
        <a:graphic>
          <a:graphicData uri="http://schemas.openxmlformats.org/drawingml/2006/table">
            <a:tbl>
              <a:tblPr firstRow="1" bandRow="1"/>
              <a:tblGrid>
                <a:gridCol w="2000250"/>
                <a:gridCol w="3057525"/>
                <a:gridCol w="30575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se ancla y cómo se ve en una campañ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2955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urso de 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 interna dentro del INE: un órgano jerárquicamente superior corrige a un órgano de su lín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cede solo si lo interpone un partido político a través de sus representantes legítimos; lo resuelve la Junta Ejecutiva o el Consejo superior al órgano que dictó el acto (arts. 34, 35 y 36 de la ley de med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7 de 1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87]]></a:t>
            </a:r>
          </a:p>
        </p:txBody>
      </p:sp>
      <p:graphicFrame>
        <p:nvGraphicFramePr>
          <p:cNvPr id="7" name="" descr=""/>
          <p:cNvGraphicFramePr>
            <a:graphicFrameLocks noGrp="1"/>
          </p:cNvGraphicFramePr>
          <p:nvPr/>
        </p:nvGraphicFramePr>
        <p:xfrm>
          <a:off x="514350" y="1257300"/>
          <a:ext cx="8115300" cy="2990850"/>
        </p:xfrm>
        <a:graphic>
          <a:graphicData uri="http://schemas.openxmlformats.org/drawingml/2006/table">
            <a:tbl>
              <a:tblPr firstRow="1" bandRow="1"/>
              <a:tblGrid>
                <a:gridCol w="2000250"/>
                <a:gridCol w="3057525"/>
                <a:gridCol w="30575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se ancla y cómo se ve en una campañ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2955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uicio Electoral (denominación act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que la reforma de octubre de 2024 dio a un medio específico: impugnar restricciones al derecho a ser votado en candidaturas al Poder Judicial fede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bro adicionado DOF 15-10-2024 en la ley de medios (arts. 111 y siguientes). Los nombres de las vías cambiaron con las reformas: verifica la denominación vigente antes de escribir el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8 de 1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87]]></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3057525"/>
                <a:gridCol w="30575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se ancla y cómo se ve en una campañ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a Sup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última palabra en materia electoral federal: siete magistratu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elve en forma definitiva e inatacable, hace el cómputo final de la Presidencia y declara su validez (art. 99).]]></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9 de 1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87]]></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3057525"/>
                <a:gridCol w="30575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se ancla y cómo se ve en una campañ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ito electo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ucta descrita en la ley de la materia; se persigue como lo que es: un del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y general en materia de delitos electorales, reglamentaria del art. 73, fr. XXI, inc. a); tipos en los artículos 7 a 20 Bi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0 de 1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87]]></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3057525"/>
                <a:gridCol w="30575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se ancla y cómo se ve en una campañ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scalía Especializada en Materia de Delitos Elector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iscalía de la Fiscalía General de la República que investiga esos deli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 24 de esa ley; cuando no es competente la Federación, persigue la fiscalía o procuraduría de tu entidad (arts. 21, 22 y 2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1 de 1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87]]></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3057525"/>
                <a:gridCol w="30575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se ancla y cómo se ve en una campañ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apa del pro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tramo del calendario electoral, con autoridad dueña disti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ey federal describe preparación de la elección, jornada, resultados y declaraciones, y dictamen y declaraciones (art. 20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2 de 1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87]]></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3057525"/>
                <a:gridCol w="30575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se ancla y cómo se ve en una campañ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ornada electo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ía de la votación, del conteo en la casilla y de las ac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tapa inicia a las 8:00 horas del primer domingo de junio y termina con la clausura de casilla (art. 208, numeral 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3 de 1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87]]></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2000250"/>
                <a:gridCol w="3057525"/>
                <a:gridCol w="30575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se ancla y cómo se ve en una campañ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rutinio y cómpu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r las boletas y llenar el acta, en público, antes de que nadie se lleve el paque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practica la mesa directiva de casilla al cerrarse la votación (arts. 287 y 288); en lo local, el organismo público en los términos de su le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4 de 1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87]]></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3057525"/>
                <a:gridCol w="30575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se ancla y cómo se ve en una campañ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puto distri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uma de los resultados de las actas de todas las casillas de un dist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realiza el consejo distrital (art. 309); de ahí hacia arriba se construyen los resultados que después se calific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5 de 1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87]]></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3057525"/>
                <a:gridCol w="30575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se ancla y cómo se ve en una campañ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laración de valid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cto con el que se afirma que la elección fue legal y se entregan consta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la elección presidencial lo hace la Sala Superior junto con el cómputo final (art. 99); en las demás, los órganos que la ley desig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6 de 1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87]]></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3057525"/>
                <a:gridCol w="30575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se ancla y cómo se ve en una campañ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finitiv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un acto quede firme porque se agotó la vía o porque ya no hay medio ordinario contra é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sistema de medios da definitividad a las etapas y la interposición no suspende el acto impugnado (art. 41, base V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7 de 1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87]]></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3057525"/>
                <a:gridCol w="30575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se ancla y cómo se ve en una campañ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usticia intrapartid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instancias de tu partido para resolver sus propios conflictos antes del tribu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afiliados tienen acceso a la jurisdicción interna (art. 40 de la ley de partidos) y ese camino se agota antes del TEPJF (art. 99, fr. V).]]></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tres oficios distintos en el mismo sis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8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2257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olumna verde resuelve organización y faltas; la vino tinto resuelve litigios con la última palabra; la amarilla persigue conductas típicas ante un juez penal. Fíjate en la tercera fila: la consecuencia de la vía administrativa es una sanción revisable; la de la jurisdiccional, una sentencia; la de la penal, una pena. Leer esas tres palabras —sanción, sentencia, pena— evita el error más caro del principiante: exigirle a una puerta lo que solo puede dar otra.]]></a:t>
            </a:r>
          </a:p>
        </p:txBody>
      </p:sp>
      <p:sp>
        <p:nvSpPr>
          <p:cNvPr id="9" name=""/>
          <p:cNvSpPr txBox="1"/>
          <p:nvPr/>
        </p:nvSpPr>
        <p:spPr>
          <a:xfrm>
            <a:off x="514350" y="43243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res-vias.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tres oficios distintos en el mismo sistem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8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qué se confunden las tres? Porque las tres se llaman «electorales» y porque casi siempre entran en el mismo expediente mediático: un candidato denuncia, la autoridad resuelve y un tribunal revoca. Pero el trabajo que hace cada una es distinto, y su producto tambié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tres oficios distintos en el mismo sistem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8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utoridad administrativa actúa de oficio o por queja, investiga, y termina en una resolución que impone una consecuencia tasada a quien infringió. La jurisdiccional no investiga por gusto propio: necesita que alguien promueva un medio de impugnación dentro de un plazo muy corto, y su producto es una sentencia que confirma, revoca, anula o repone el procedimiento. La penal exige una conducta descrita antes del hecho, se conduce con las reglas del proceso penal y su único resultado legítimo es una pena impuesta por un juez después de un juici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tres oficios distintos en el mismo sistem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8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una misma conducta —por ejemplo, repartir despensas con logo de un programa municipal para pedir el voto, en un caso ficticio— puede producir tres respuestas separadas: una sanción administrativa al sujeto responsable; una nulidad de la elección si la violación resulta grave, dolosa y determinante; y una pena de prisión para quien cometió el delito. Las tres cosas pueden pasar y pueden pasar en sentidos distintos, porque los estándares de prueba y las finalidades no son los mismos. Ninguna autoridad te va a dar las tres en una sola ventanill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tres oficios distintos en el mismo sistem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87]]></a:t>
            </a:r>
          </a:p>
        </p:txBody>
      </p:sp>
      <p:sp>
        <p:nvSpPr>
          <p:cNvPr id="7" name="" descr=""/>
          <p:cNvSpPr/>
          <p:nvPr/>
        </p:nvSpPr>
        <p:spPr>
          <a:xfrm>
            <a:off x="514350" y="1219200"/>
            <a:ext cx="8115300" cy="33337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337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rror frecuente: «denunciar todo ante el INE y que resuelva el tribunal»]]></a:t>
            </a:r>
          </a:p>
        </p:txBody>
      </p:sp>
      <p:sp>
        <p:nvSpPr>
          <p:cNvPr id="10" name=""/>
          <p:cNvSpPr txBox="1"/>
          <p:nvPr/>
        </p:nvSpPr>
        <p:spPr>
          <a:xfrm>
            <a:off x="685800" y="19621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 el error doble más común en un equipo de campaña: llegar a la autoridad administrativa pidiendo que anule una elección (eso no está en sus manos) y llegar al tribunal sin haber agotado la vía o sin documento alguno (ahí el plazo se cerró solo). La pregunta útil no es «¿dónde está la injusticia?», sino «¿qué etapa vivió el hecho, qué norma lo describe y qué autoridad puede hacer qué?». Con esas tres respuestas, la redacción del escrito sale sola; sin ellas, quemarás plazos que no vuelv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ía 1: la autoridad administrativa, que organiza y sancion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8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titución lo dice en una frase: la organización de las elecciones es una función estatal que se realiza a través del Instituto Nacional Electoral y de los organismos públicos locales (art. 41, base V).]]></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INE es un organismo público autónomo, con personalidad y patrimonio propios; su máxima directiva es el Consejo General, y alrededor de él se ordenan la Junta General Ejecutiva, las juntas locales ejecutivas, los consejos distritales y la Dirección Ejecutiva del Registro Federal de Elector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ía 1: la autoridad administrativa, que organiza y sancion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8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tu entidad, el organismo público local es autoridad en la materia electoral, con autonomía en su funcionamiento e independencia en sus decisiones (art. 98 de la ley de instituciones y procedimiento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ía 1: la autoridad administrativa, que organiza y sancion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8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resuelve esa autoridad? Lo que pasa antes, durante y después del día de la elección en el plano administrativo: el calendario integral del proceso federal, que aprueba el Consejo General a propuesta de su Junta General Ejecutiva (arts. 44 y 48); la capacitación y designación de quienes integrarán las mesas directivas de casilla; el registro de candidaturas; la propaganda y los tiempos del Estado en radio y televisión; la fiscalización del gasto; la organización de los cómputos; y la sanción de las faltas electoral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ía 1: la autoridad administrativa, que organiza y sancion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8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qué plazo? La queja se presenta cuando se conoce el hecho. Adentro de un proceso electoral, todos los días y horas son hábiles y los plazos corren de momento a momento (art. 7 de la ley de medios, que rige también la lectura práctica de los tiempos). La consecuencia no es la última palabra: contra lo que resuelve esa autoridad hay revisión —el recurso de revisión de la ley de medios, que solo pueden promover los partidos políticos por conducto de sus representantes legítimos (arts. 34, 35 y 36), y después la vía jurisdicciona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ía 1: la autoridad administrativa, que organiza y sancion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8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qué consecuencia? Sanciones: multas, medidas de reparación, retiro de propaganda, sanción a servidores públicos, e incluso la pérdida o cancelación de registros y la inhabilitación, según la materia y la ley aplicable. Un detalle honesto para quien empieza a quejarse de todo: la misma ley contempla procedimientos ordinarios y especiales, y ordena a las legislaturas locales prever reglas para quejas frívolas, es decir, pretensiones jurídicamente imposibles, hechos falsos o inexistentes a la simple lectura, o hechos que no constituyen falta electoral (art. 440). Quejarse no es grati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ía 1: la autoridad administrativa, que organiza y sanciona · Ejemplo resuelto (todo inventado): una despensa, tres puertas y un calendario · Paso 1 de 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8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s hechos del caso ficticio]]></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nicipio ficticio de San Rafael de la Sierra, estado ficticio de Sierra Alta. Durante la campaña a la presidencia municipal —elección local, así que el organizador es el organismo público local, no el INE— una candidata repartió bolsas de mandado afuera de un mitin, con el logotipo de un programa social del ayuntamiento. Testigos: dos personas del comité. Fecha en que el equipo lo supo: 12 de mayo (fecha inventada). Ninguna autoridad real de este país resuelve con estos nombr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ía 1: la autoridad administrativa, que organiza y sanciona · Ejemplo resuelto (todo inventado): una despensa, tres puertas y un calendario · Paso 2 de 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8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Primera pregunta: en qué etapa estamos]]></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paña. Eso cambia dos cosas: la autoridad dueña del momento es la administrativa electoral local (propaganda, actos de campaña, uso de recursos públicos) y, dentro del proceso, los días y horas cuentan como hábiles. Si el hecho hubiera ocurrido seis meses antes, seguiría siendo campaña pero quizá «actos anticipados»: otro análisis, mismo deber de verificar la norma aplicabl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ía 1: la autoridad administrativa, que organiza y sanciona · Ejemplo resuelto (todo inventado): una despensa, tres puertas y un calendario · Paso 3 de 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8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Segunda pregunta: qué vía abre primer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dministrativa. Se redacta la queja con hechos, lugar, fecha en que se conocieron, responsables probables y pruebas ofrecidas —fotografías, testigos, el propio logotipo—, y se presenta ante la autoridad local competente. En un caso federal de propaganda impresa, la ley muestra el mismo dibujo: integra la Junta Distrital, resuelve el consejo distrital y hay revisión ante el consejo local (art. 25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ía 1: la autoridad administrativa, que organiza y sanciona · Ejemplo resuelto (todo inventado): una despensa, tres puertas y un calendario · Paso 4 de 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8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Tercera puerta, en paralelo: la penal]]></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bienes o beneficios de programas sociales para presionar el voto está descrito como delito en la ley de la materia (art. 7 Bis de la ley general en materia de delitos electorales). No se «impugna»: se denuncia. No necesitas representatividad legal de un partido ni formato especial, y el Ministerio Público debe proceder de oficio en todos los casos (art. 4). Si la conducta ocurrió en un proceso electoral local y la Federación no es competente, persigue la fiscalía de la entidad (arts. 21 y 2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ía 1: la autoridad administrativa, que organiza y sanciona · Ejemplo resuelto (todo inventado): una despensa, tres puertas y un calendario · Paso 5 de 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8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Cuarta puerta, la que no se abre sola: el tribunal]]></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ribunal electoral no se llega «a denunciar». Se llega contra una resolución o un acto impugnable, dentro del plazo del medio de impugnación aplicable —cuatro días desde el día siguiente al conocimiento o a la notificación, según la ley general (art. 8)— y con los requisitos del escrito (art. 9). Si en este caso el tribunal acaba conociendo, será después de que la autoridad administrativa resuelva o cuando se dispute un resultad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ía 1: la autoridad administrativa, que organiza y sanciona · Ejemplo resuelto (todo inventado): una despensa, tres puertas y un calendario · Paso 6 de 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8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a causal de nulidad: se nombra, no se promete]]></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titución describe violaciones graves, dolosas y determinantes como causa de nulidad, entre ellas recibir o utilizar recursos públicos en las campañas (art. 41, base VI). Presumir que son determinantes depende de la diferencia entre el primer y el segundo lugar, y acreditarlas exige prueba objetiva y material. Aquí la lección se detiene a propósito: nombrar la causal es sencillo; sostenerla es trabajo de expediente, de plazos y de abogado, y el resultado no está escrito en ninguna part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ía 1: la autoridad administrativa, que organiza y sanciona · Ejemplo resuelto (todo inventado): una despensa, tres puertas y un calendario · Paso 7 de 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8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Qué se anota en la ficha de seguimiento]]></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columnas: qué se presentó, ante quién, con qué fecha y comprobante, y qué sigue con qué plazo. En el caso ficticio: (a) queja administrativa local presentada el 13 de mayo, acuerdo preliminar pendiente; (b) denuncia ante la fiscalía local el 13 de mayo, número de carpeta anotado; (c) si hay resolución administrativa contraria, medio de impugnación en cuatro días; (d) ninguna decisión se comenta en redes antes de tener el document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ía 1: la autoridad administrativa, que organiza y sanciona · Ejemplo resuelto (todo inventado): una despensa, tres puertas y un calendario · Paso 8 de 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8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Lo que este ejercicio enseña y lo que n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seña que un solo hecho puede producir sanción administrativa, pena penal y —si se prueba— nulidad, cada una en su expediente, con su estándar y su tiempo. No enseña que el reparto de despensas gane juicios ni que la denuncia cambie un resultado. Y deja la tarea incómoda de siempre: verificar en la ley de tu entidad quién es la autoridad, cómo se llama y cuánto tarda, porque este caso no existió y el tuyo sí.]]></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Vía 1: la autoridad administrativa, que organiza y sancion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 proceso municipal ficticio, tu comité documenta que un funcionario público ordenó a sus subordinados asistir a un cierre de campaña y amenazó con no renovarles el contrato si no iban. ¿Cuál es la lectura correcta de las puertas que se abren?]]></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sola: la administrativa, porque todo lo que pasa en campaña lo resuelve el organismo público local y nada má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87]]></a:t>
            </a:r>
          </a:p>
        </p:txBody>
      </p:sp>
      <p:sp>
        <p:nvSpPr>
          <p:cNvPr id="7" name=""/>
          <p:cNvSpPr txBox="1"/>
          <p:nvPr/>
        </p:nvSpPr>
        <p:spPr>
          <a:xfrm>
            <a:off x="666750" y="12192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os, sin mezclarlas: la penal electoral, porque coaccionar a subordinados a participar en eventos proselitistas está descrito como delito por un servidor público, y la administrativa, porque el mismo hecho puede integrar una queja ante la autoridad electoral; el tribunal electoral no impone penas.]]></a:t>
            </a:r>
          </a:p>
        </p:txBody>
      </p:sp>
      <p:sp>
        <p:nvSpPr>
          <p:cNvPr id="8" name=""/>
          <p:cNvSpPr txBox="1"/>
          <p:nvPr/>
        </p:nvSpPr>
        <p:spPr>
          <a:xfrm>
            <a:off x="666750" y="2857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jurisdiccional primero y sin escrito: se acude a la Sala Regional a exigir la nulidad del acto y la destitución del funcionario.]]></a:t>
            </a:r>
          </a:p>
        </p:txBody>
      </p:sp>
      <p:sp>
        <p:nvSpPr>
          <p:cNvPr id="9" name=""/>
          <p:cNvSpPr txBox="1"/>
          <p:nvPr/>
        </p:nvSpPr>
        <p:spPr>
          <a:xfrm>
            <a:off x="666750" y="35528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inguna: mientras no haya resultado adverso en la elección, el hecho es políticamente irrelevante y jurídicamente inhábil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ía 2: la autoridad jurisdiccional, que revisa, califica y cierr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8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puerta es la que decide. El Tribunal Electoral del Poder Judicial de la Federación es, salvo el caso del control constitucional concentrado, la máxima autoridad jurisdiccional en la materia y órgano especializado del Poder Judicial de la Federación; funciona de manera permanente con una Sala Superior y salas regionales (art. 99).]]></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ía 2: la autoridad jurisdiccional, que revisa, califica y cierr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8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ribunal le corresponde resolver en forma definitiva e inatacable, entre otros asuntos: las impugnaciones de elecciones federales; los actos y resoluciones de la autoridad electoral federal distintos de esas impugnaciones y en materia de revocación de mandato; los actos o resoluciones definitivos y firmes de las autoridades competentes de las entidades federativas para organizar y calificar comicios, cuando puedan]]></a:t>
            </a:r>
          </a:p>
        </p:txBody>
      </p:sp>
      <p:sp>
        <p:nvSpPr>
          <p:cNvPr id="8" name=""/>
          <p:cNvSpPr txBox="1"/>
          <p:nvPr/>
        </p:nvSpPr>
        <p:spPr>
          <a:xfrm>
            <a:off x="514350" y="35242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ultar determinantes; y las violaciones a los derechos político-electorales de votar, ser votado y afiliars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ía 2: la autoridad jurisdiccional, que revisa, califica y cierr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8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s entidades, esa misma función la ejercen los órganos jurisdiccionales especializados en materia electoral de cada estado: autoridades electorales jurisdiccionales locales, con autonomía técnica y de gestión e independencia en sus decisiones, integradas por tres o cinco magistraturas según corresponda, con paridad (arts. 105 y 106 de la ley de instituciones y procedimientos). Su nombre exacto y sus plazos están en tu constitución y en tu ley electoral local: es la parte del mapa que ningún manual federal te puede regala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ía 2: la autoridad jurisdiccional, que revisa, califica y cierr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8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zo es la lección más dura de esta vía. Los medios de impugnación deben presentarse dentro de los cuatro días contados a partir del día siguiente a aquel en que se tuvo conocimiento del acto o resolución, o en que se notificó (art. 8); durante los procesos electorales todos los días y horas son hábiles y los plazos señalados por días se consideran de veinticuatro horas (art. 7). Se promueven por escrito ante la autoridad o el órgano partidista señalado como responsable, con los requisitos del artículo 9.]]></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ía 2: la autoridad jurisdiccional, que revisa, califica y cierr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8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dos límites que conviene tener claros antes de ilusionarse. Primero: en materia electoral, la interposición de los medios de impugnación, constitucionales o legales, no produce efectos suspensivos sobre la resolución o el acto impugnado (art. 41, base VI), así que el proceso sigue mientras se resuelve.]]></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o: el tribunal electoral solo puede declarar la nulidad de una elección por las causales expresamente establecidas en las leyes (art. 99).]]></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ía 2: la autoridad jurisdiccional, que revisa, califica y cierr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8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os conflictos internos de los partidos, la intervención jurisdiccional se ordena hacia la regularidad del procedimiento y no hacia colocar nombres: ese autocriterio es de larga data en la materia y su redacción exacta cambió con las reformas, así que antes de afirmarlo en un escrito, verifica el texto vigente de la ley de medios y de su reglament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ía 2: la autoridad jurisdiccional, que revisa, califica y cier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8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2257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base de la pirámide es el acta de casilla: ahí se levantan las protestas y ahí nace el expediente. Subir no es cambiar de opinión más arriba, es agotar una instancia y promover la siguiente con su plazo. Las tres cajas laterales son las entradas que la gente no ve: el partido primero si el conflicto es interno, el recuento si la diferencia aprieta, y la salida por la derecha cuando el hecho es delito y no le toca escalar.]]></a:t>
            </a:r>
          </a:p>
        </p:txBody>
      </p:sp>
      <p:sp>
        <p:nvSpPr>
          <p:cNvPr id="9" name=""/>
          <p:cNvSpPr txBox="1"/>
          <p:nvPr/>
        </p:nvSpPr>
        <p:spPr>
          <a:xfrm>
            <a:off x="514350" y="43243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piramide-instancias.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Vía 2: la autoridad jurisdiccional, que revisa, califica y cierr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materia electoral, interponer un medio de impugnación suspende los efectos del acto o la resolución impugnada mientras el tribunal decid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egunda coordenada: Federación, entidad, municipi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8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gida la vía falta la esfera, y la esfera no se adivina por el tamaño del cargo. Una elección de presidenta municipal es una elección local: la organiza el organismo público local de la entidad, no el ayuntamiento y no el INE. La Constitución lo dice con letras que pueden copiarse: en las entidades federativas, las elecciones locales y, en su caso, las consultas populares y los procesos de revocación de mandato, estarán a cargo de organismos públicos locales (artículo 41, base V, Apartado C). En la Ciudad de México rigen las autoridades que establece su propia legislación local: el método de búsqueda es idéntic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egunda coordenada: Federación, entidad, municipi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8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consecuencias prácticas de esa frase. La primera: el nombre de la autoridad cambia por entidad. Existen institutos estatales, comisiones electorales, organismos con siglas distintas; la lección no te va a recitar la lista porque la lista se reformó más de una vez y porque lo que importa es el oficio de buscar: constitución local, ley electoral local, y ahí el nombre, la sede y los plazos. La segunda: el litigio local sube por tribunales locale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egunda coordenada: Federación, entidad, municipi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8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EPJF puede conocer de actos definitivos y firmes de las autoridades de las entidades cuando puedan resultar determinantes para el desarrollo del proceso o el resultado final de la elección (artículo 99, fracción IV); eso no es una apelación ordinaria de cualquier asunto municipal: es una vía extraordinaria con su lógica propia, y confundirla con la segunda instancia que la gente espera es una de las pérdidas de tiempo más caras del]]></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stema.]]></a:t>
            </a:r>
          </a:p>
        </p:txBody>
      </p:sp>
      <p:sp>
        <p:nvSpPr>
          <p:cNvPr id="9" name=""/>
          <p:cNvSpPr txBox="1"/>
          <p:nvPr/>
        </p:nvSpPr>
        <p:spPr>
          <a:xfrm>
            <a:off x="514350" y="39338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tercera tramp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egunda coordenada: Federación, entidad, municipi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8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l mezclador: en un mismo día se eligen cargos federales y locales. Tu queja sobre la elección presidencial no se va a radicar en el órgano local, y tu impugnación de la diputación local no se resuelve en la Sala Superior como si fuera la Presidencia.]]></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de oficio cabe en una línea: primero identifica el cargo elegido, luego el orden jurídico al que pertenece ese cargo (federal o local), y sólo después escribe a la autoridad dueña de ese orden y de esa ví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egunda coordenada: Federación, entidad, municipi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8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n tu equipo alguien dice «vamos al INE», la pregunta obligada es: «¿a qué INE: al federal, al de la entidad, o en realidad quieres decir al tribunal o a la fiscalía?». Ninguna de las cuatro respuestas es lo mism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segunda coordenada: Federación, entidad, municipi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diez decisiones según la autoridad dueña en el orden federal vigente descrito en la lección. Dos corresponden a cada casilla.]]></a:t>
            </a:r>
          </a:p>
        </p:txBody>
      </p:sp>
      <p:sp>
        <p:nvSpPr>
          <p:cNvPr id="9" name=""/>
          <p:cNvSpPr txBox="1"/>
          <p:nvPr/>
        </p:nvSpPr>
        <p:spPr>
          <a:xfrm>
            <a:off x="514350" y="2647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dministrativa federal: INE]]></a:t>
            </a:r>
          </a:p>
        </p:txBody>
      </p:sp>
      <p:sp>
        <p:nvSpPr>
          <p:cNvPr id="11"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dministrativa local: organismo público local]]></a:t>
            </a:r>
          </a:p>
        </p:txBody>
      </p:sp>
      <p:sp>
        <p:nvSpPr>
          <p:cNvPr id="12"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Jurisdiccional: TEPJF]]></a:t>
            </a:r>
          </a:p>
        </p:txBody>
      </p:sp>
      <p:sp>
        <p:nvSpPr>
          <p:cNvPr id="13"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Jurisdiccional local: órgano de la entidad]]></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8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enal: Ministerio Público]]></a:t>
            </a:r>
          </a:p>
        </p:txBody>
      </p:sp>
      <p:sp>
        <p:nvSpPr>
          <p:cNvPr id="8" name=""/>
          <p:cNvSpPr txBox="1"/>
          <p:nvPr/>
        </p:nvSpPr>
        <p:spPr>
          <a:xfrm>
            <a:off x="514350" y="1571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probar el calendario integral del proceso electoral federal (art. 44, fr. ñ)]]></a:t>
            </a:r>
          </a:p>
        </p:txBody>
      </p:sp>
      <p:sp>
        <p:nvSpPr>
          <p:cNvPr id="9" name=""/>
          <p:cNvSpPr txBox="1"/>
          <p:nvPr/>
        </p:nvSpPr>
        <p:spPr>
          <a:xfrm>
            <a:off x="514350" y="22479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alizar el cómputo distrital de una elección de diputación federal (art. 309)]]></a:t>
            </a:r>
          </a:p>
        </p:txBody>
      </p:sp>
      <p:sp>
        <p:nvSpPr>
          <p:cNvPr id="10" name=""/>
          <p:cNvSpPr txBox="1"/>
          <p:nvPr/>
        </p:nvSpPr>
        <p:spPr>
          <a:xfrm>
            <a:off x="514350" y="29241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Organizar la elección del ayuntamiento de un municipio ficticio de Sierra Alta]]></a:t>
            </a:r>
          </a:p>
        </p:txBody>
      </p:sp>
      <p:sp>
        <p:nvSpPr>
          <p:cNvPr id="11" name=""/>
          <p:cNvSpPr txBox="1"/>
          <p:nvPr/>
        </p:nvSpPr>
        <p:spPr>
          <a:xfrm>
            <a:off x="514350" y="36004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solver una queja sobre propaganda de campaña en la elección de presidencia municipal]]></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8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Hacer el cómputo final de la elección presidencial y declarar su validez (art. 99)]]></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solver en última instancia un juicio contra una resolución definitiva del Consejo General]]></a:t>
            </a:r>
          </a:p>
        </p:txBody>
      </p:sp>
      <p:sp>
        <p:nvSpPr>
          <p:cNvPr id="9" name=""/>
          <p:cNvSpPr txBox="1"/>
          <p:nvPr/>
        </p:nvSpPr>
        <p:spPr>
          <a:xfrm>
            <a:off x="514350" y="2571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Calificar la validez de la elección de diputaciones locales según la ley de la entidad]]></a:t>
            </a:r>
          </a:p>
        </p:txBody>
      </p:sp>
      <p:sp>
        <p:nvSpPr>
          <p:cNvPr id="10" name=""/>
          <p:cNvSpPr txBox="1"/>
          <p:nvPr/>
        </p:nvSpPr>
        <p:spPr>
          <a:xfrm>
            <a:off x="514350" y="3248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Decidir el litigio final sobre los resultados municipales en la entidad ficticia de Sierra Alta]]></a:t>
            </a:r>
          </a:p>
        </p:txBody>
      </p:sp>
      <p:sp>
        <p:nvSpPr>
          <p:cNvPr id="11" name=""/>
          <p:cNvSpPr txBox="1"/>
          <p:nvPr/>
        </p:nvSpPr>
        <p:spPr>
          <a:xfrm>
            <a:off x="514350" y="39147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9. Investigar la presión a electores con recursos de un programa social (art. 7 Bis, ley de delito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8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0. Perseguir la alteración del padrón electoral o la expedición ilícita de credenciales (art. 13)]]></a:t>
            </a:r>
          </a:p>
        </p:txBody>
      </p:sp>
      <p:sp>
        <p:nvSpPr>
          <p:cNvPr id="8" name=""/>
          <p:cNvSpPr txBox="1"/>
          <p:nvPr/>
        </p:nvSpPr>
        <p:spPr>
          <a:xfrm>
            <a:off x="514350" y="1895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segunda coordenada: Federación, entidad, municipi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a elección ordinaria de presidenta municipal, la organización del proceso y de los cómputos corresponde al ayuntamiento en turno, porque el cargo es municipal.]]></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ía 3: el delito electoral se denuncia, no se impugn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8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puerta es penal y su ley se llama Ley General en Materia de Delitos Electorales; ella misma declara ser reglamentaria del artículo 73, fracción XXI, inciso a) de la Constitución (art. 1). No organiza elecciones ni califica nada: describe conductas y pone penas. Algunas de las que un equipo de campaña ve de verdad: presionar u obstaculizar las votaciones o el escrutinio, introducir o sustraer boletas (art.]]></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ía 3: el delito electoral se denuncia, no se impugn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8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7); usar bienes, fondos, servicios o beneficios de programas sociales para presionar el voto —trescientos a seiscientos días multa y prisión de cuatro a nueve años— (art. 7 Bis, adicionado DOF 19-02-2021); el servidor público que coacciona a sus subordinados para que participen en eventos proselitistas o voten de cierta forma (art. 11); alterar el padrón electoral o participar en la expedición ilícita de credenciales (art.]]></a:t>
            </a:r>
          </a:p>
        </p:txBody>
      </p:sp>
      <p:sp>
        <p:nvSpPr>
          <p:cNvPr id="8" name=""/>
          <p:cNvSpPr txBox="1"/>
          <p:nvPr/>
        </p:nvSpPr>
        <p:spPr>
          <a:xfrm>
            <a:off x="514350" y="35242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13); y quien, habiendo sido electo a un cargo de elección popular, no se presenta sin causa justificada a desempeñarlo: suspensión de sus derechos políticos hasta por seis años (art. 12).]]></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ía 3: el delito electoral se denuncia, no se impugn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8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rasgos distinguen esta vía de las otras dos, y conviene tenerlos escritos. Uno: el Ministerio Público, en todos los casos, procederá de oficio con el inicio de las investigaciones por los delitos previstos en esta ley (art. 4). No se necesita formato electoral, ni patrocinio de partido, ser candidato o esperar a que haya elección: se narran hechos, fechas, lugar y testigos, y la investigación sigue sus rieles penales. Dos: la competencia depende del proceso en que ocurre el hecho: investigan y persiguen las autoridades de la Federación cuando el delito se comete durante un proceso electoral federal, entre otros casos (art.]]></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ía 3: el delito electoral se denuncia, no se impugn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8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21); cuando la Federación no es competente, lo hacen las autoridades de la entidad (art. 22). Por la vía federal, la Fiscalía General de la República actúa por conducto de la Fiscalía Especializada en Materia de Delitos Electorales (arts. 24 y 25). Tres: el resultado es una pena, no una reparación electoral. Días multa, prisión, y para servidores públicos la inhabilitación para ocupar empleo, cargo o comisión de dos a seis años y, en su caso, la destitución (art. 5).]]></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ía 3: el delito electoral se denuncia, no se impugn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8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ena la fija un juez penal al final de un proceso penal; ningún tribunal electoral la impone, y ninguna denuncia, por bien documentada que esté, anula por sí sola una elección.]]></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Vía 3: el delito electoral se denuncia, no se impugna]]></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 municipio ficticio, antes de la jornada, un vecino ofrece a varias personas «gestionarles» su credencial si se afilian a un partido y le entregan copias de sus documentos. El comité no tiene candidato en esa elección y no es partido registrado. ¿Cuál es la lectura correcta de la puerta que puede abrir?]]></a:t>
            </a:r>
          </a:p>
        </p:txBody>
      </p:sp>
      <p:sp>
        <p:nvSpPr>
          <p:cNvPr id="9" name=""/>
          <p:cNvSpPr txBox="1"/>
          <p:nvPr/>
        </p:nvSpPr>
        <p:spPr>
          <a:xfrm>
            <a:off x="666750" y="3305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inguna: sin candidatura ni registro de partido, solo un partido puede denunciar, y el vecino quedará impun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87]]></a:t>
            </a:r>
          </a:p>
        </p:txBody>
      </p:sp>
      <p:sp>
        <p:nvSpPr>
          <p:cNvPr id="7" name=""/>
          <p:cNvSpPr txBox="1"/>
          <p:nvPr/>
        </p:nvSpPr>
        <p:spPr>
          <a:xfrm>
            <a:off x="666750" y="12192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penal: promover o gestionar la entrega de documentos o información al registro de electores puede describir una conducta típica de la ley de delitos electorales (art. 13), y el Ministerio Público procede de oficio; no se necesita ser partido ni candidato para denunciar.]]></a:t>
            </a:r>
          </a:p>
        </p:txBody>
      </p:sp>
      <p:sp>
        <p:nvSpPr>
          <p:cNvPr id="8" name=""/>
          <p:cNvSpPr txBox="1"/>
          <p:nvPr/>
        </p:nvSpPr>
        <p:spPr>
          <a:xfrm>
            <a:off x="666750" y="28575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jurisdiccional: un medio de impugnación ante el tribunal electoral local para anular la elección antes de que se instale la casilla.]]></a:t>
            </a:r>
          </a:p>
        </p:txBody>
      </p:sp>
      <p:sp>
        <p:nvSpPr>
          <p:cNvPr id="9" name=""/>
          <p:cNvSpPr txBox="1"/>
          <p:nvPr/>
        </p:nvSpPr>
        <p:spPr>
          <a:xfrm>
            <a:off x="666750" y="38576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administrativa: una solicitud al tribunal para que ordene la prisión preventiva del vecino.]]></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etapas del proceso: cada posta tiene una autoridad dueñ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8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ceso electoral ordinario comprende cuatro etapas: preparación de la elección; jornada electoral; resultados y declaraciones de validez de las elecciones; y dictamen y declaraciones de validez de la elección (art. 208, numeral 1). La jornada se inicia a las 8:00 horas del primer domingo de junio y concluye con la clausura de la casilla (art. 208, numeral 2).]]></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etapas del proceso: cada posta tiene una autoridad dueñ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8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dentro de esas cuatro cajas legales, el calendario práctico del equipo tiene más casillas: la selección interna en el partido, que corre por estatutos; el registro de candidaturas, que resuelven el Consejo General o los consejos locales y distritales en lo federal y el organismo público local en lo local; la campaña federal, que inicia el día siguiente a la sesión de registro y concluye tres días antes de la jornada, con duración de noventa días o de sesenta cuando solo se renuevan diputaciones (art. 251); la jornada con sus propietarios de casilla citados a las 7:30 horas (art.]]></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etapas del proceso: cada posta tiene una autoridad dueñ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8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273); el escrutinio y cómputo en la propia casilla al cerrarse la votación (art. 287); el cómputo distrital (art. 309); y las declaraciones de validez que cada órgano asienta en su acta de resultados.]]></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etapas del proceso: cada posta tiene una autoridad dueñ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8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qué sirve contar postas? Para tres cosas concretas. Primera: para saber a quién escribir hoy —tu problema de propaganda en campaña no se atiende solo en la oficina del día de la elección, y tu problema de actas nace en la casilla, no en el tribunal—. Segunda: para saber con qué documentos te van a exigir —en la etapa de resultados, la unidad de prueba es el acta y el expediente de casilla; sin copia y sin protesta asentada, la conversación se apaga temprano—. Tercera: para el plazo.]]></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etapas del proceso: cada posta tiene una autoridad dueñ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8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federal general es de cuatro días desde el día siguiente a que se tuvo conocimiento del acto o de la notificación, con todos los días y horas hábiles dentro del proceso (arts. 7 y 8 de la ley de medios); pero la etapa manda: cada acto impugnable nace en una posta distinta, y el documento que lo prueba también.]]></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la advertencia de siempre: las fechas del calendario de tu entidad —su jornada local, sus plazos de precampaña y campaña— los fija su ley y su calendario integral; esta lección no los recita de memoria porque nadie más debería recitarlos sin verificarlos.]]></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etapas del proceso: cada posta tiene una autoridad dueñ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8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2257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revisión editorial octubre de 2026. Las siete cajas desdoblan en hitos prácticos las cuatro etapas legales del artículo 208 de la ley de instituciones. Los artículos impresos en la figura se transcribieron de las compilaciones oficiales de la tabla de fuentes; las fechas y plazos locales no están dibujados a propósito: la franja inferior manda verificarlos en la ley de tu entidad antes de usar el calendario en un caso real.]]></a:t>
            </a:r>
          </a:p>
        </p:txBody>
      </p:sp>
      <p:sp>
        <p:nvSpPr>
          <p:cNvPr id="9" name=""/>
          <p:cNvSpPr txBox="1"/>
          <p:nvPr/>
        </p:nvSpPr>
        <p:spPr>
          <a:xfrm>
            <a:off x="514350" y="43243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alendario-etapas.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etapas del proceso: cada posta tiene una autoridad dueñ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momentos del calendario federal descrito en la lección, del primero al último.]]></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gistro de candidaturas ante la autoridad administrativa que correspond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mpaña: inicia el día siguiente a la sesión de registro, concluye tres días ante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Jornada: escrutinio y cómputo en la casilla al cierre de la votación]]></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8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ómputo distrital y, en su caso, recuento con petición expresa de representante]]></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claraciones de validez y tiempo de impugnar con los cuatro días federales]]></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Elección interna de candidaturas en el partido, según sus estatutos]]></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etapas del proceso: cada posta tiene una autoridad dueña · Ejemplo resuelto (todo inventado): diferencia de ocho décimas y un acta con protestas · Paso 1 de 8]]></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8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s hechos ficticios]]></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rito electoral ficticio «Puerta Alta», entidad ficticia de Sierra Alta, elección de diputación local inventada para el ejercicio. Cerrada la jornada, el acta final de una casilla muestra protestas asentadas por representantes; el resultado distrital da una diferencia de ocho décimas de punto porcentual entre el primer y el segundo lugar (cifra inventada). Ninguna autoridad real conoce este caso.]]></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etapas del proceso: cada posta tiene una autoridad dueña · Ejemplo resuelto (todo inventado): diferencia de ocho décimas y un acta con protestas · Paso 2 de 8]]></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8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o primero: el papel, no el enoj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cualquier reunión de crisis, tres papeles: copia del acta de jornada y del acta final de escrutinio y cómputo de cada casilla propia (las copias se entregan a representantes de partidos y de candidaturas independientes, con acuse, art. 296), y la lista de protestas asentadas. Sin copia, la protesta de casilla se defiende con memoria; con copia, se defiende con expediente.]]></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etapas del proceso: cada posta tiene una autoridad dueña · Ejemplo resuelto (todo inventado): diferencia de ocho décimas y un acta con protestas · Paso 3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a posta siguiente: el consejo distrital]]></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o federal, la regla del recuento integral está escrita para el consejo distrital: cuando existe indicio de que la diferencia entre el presunto ganador y el segundo lugar es igual o menor a un punto porcentual, y al inicio de la sesión hay petición expresa del representante del partido que postuló al segundo, debe realizarse]]></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87]]></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cuento de votos en la totalidad de las casillas (art.]]></a:t>
            </a:r>
          </a:p>
        </p:txBody>
      </p:sp>
      <p:sp>
        <p:nvSpPr>
          <p:cNvPr id="8" name=""/>
          <p:cNvSpPr txBox="1"/>
          <p:nvPr/>
        </p:nvSpPr>
        <p:spPr>
          <a:xfrm>
            <a:off x="514350" y="15525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311, numerales 2 y 3; redacción afectada por sentencias de la Corte que devolvieron vigencia a textos anteriores: verifica el aparato de notas de la compilación). En lo local, la figura equivalente la define tu ley electoral: busca el capítulo de cómputos antes de prometer recuentos.]]></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etapas del proceso: cada posta tiene una autoridad dueña · Ejemplo resuelto (todo inventado): diferencia de ocho décimas y un acta con protestas · Paso 4 de 8]]></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8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l acta circunstanciada y los incidente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sión de cómputo deja su propia hoja de ruta: el acta circunstanciada asienta resultados, incidentes y las declaraciones de validez y elegibilidad. Cada negativa a un incidente —a un recuento de casillas, a la apertura de paquetes— es material de la siguiente etapa: se documenta en el acta y se impugna después. El recuento que se pierde en el acta se pierde en el tribunal.]]></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etapas del proceso: cada posta tiene una autoridad dueña · Ejemplo resuelto (todo inventado): diferencia de ocho décimas y un acta con protestas · Paso 5 de 8]]></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8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reloj del medio de impugnación]]></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ra los resultados y declaraciones de la etapa de cómputos y validez procede promover en cuatro días desde el día siguiente al conocimiento o a la notificación, con días y horas hábiles dentro del proceso (arts. 7 y 8 de la ley de medios, regla general federal). El escrito va por autoridad y medio propios de la vía: para lo local, la instancia la fija la ley de tu entidad; al TEPJF se sube por la vía extraordinaria del artículo 99, fracción IV, no como apelación ordinaria de cualquier asunto municipal.]]></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etapas del proceso: cada posta tiene una autoridad dueña · Ejemplo resuelto (todo inventado): diferencia de ocho décimas y un acta con protestas · Paso 6 de 8]]></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8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Y si el hecho de fondo fue grave]]></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expediente muestra uso de recursos públicos con impacto en el resultado, la causal de nulidad existe y está descrita (art. 41, base VI, inciso c: recibir o utilizar recursos de procedencia ilícita o recursos públicos en las campañas), con presunción de determinancia cuando la diferencia entre primero y segundo es menor al cinco por ciento y exigencia de prueba objetiva y material. La lección repite su advertencia: nombrar la causal es fácil; sostenerla es expediente, plazos y asesoría profesional, sin resultado garantizado.]]></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etapas del proceso: cada posta tiene una autoridad dueña · Ejemplo resuelto (todo inventado): diferencia de ocho décimas y un acta con protestas · Paso 7 de 8]]></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8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Lo que se anota al cierre]]></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os copias de actas por casilla archivadas; protesta y petición de recuento asentadas en acta de sesión; negativa documentada; escrito de la vía local preparado dentro de los cuatro días; carpeta de denuncia penal abierta solo por los hechos que describían una conducta típica, en otra ventanilla y con otro expediente. Ninguna de esas cinco piezas sustituye a otra.]]></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etapas del proceso: cada posta tiene una autoridad dueña · Ejemplo resuelto (todo inventado): diferencia de ocho décimas y un acta con protestas · Paso 8 de 8]]></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8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La lección del ejercici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argen de ocho décimas no se pelea con entrevistas: se pelea con la secuencia acta, sesión de cómputo, incidente asentado, escrito en plazo. Y un margen grande no se respeta solo: el mismo camino aplica si las protestas describen vicios sustanciales. El recuento es una institución, no una estrategia; y en este caso inventado, ni siquiera sabemos quién ganó: el ejercicio trataba de la ruta, no del resultado.]]></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uedes hacer tú, ante quién y en qué mom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8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2257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revisión editorial octubre de 2026. Las nueve acciones están ancladas en los textos de la tabla de fuentes (derechos de la ciudadanía en el artículo 35; mesa de casilla y observadores en la ley de instituciones; queja en el procedimiento administrativo; impugnación y plazos en la ley de medios; denuncia en la ley de delitos). La franja final es la promesa completa de la lección: método, plazo y fuente, ningún resultado.]]></a:t>
            </a:r>
          </a:p>
        </p:txBody>
      </p:sp>
      <p:sp>
        <p:nvSpPr>
          <p:cNvPr id="9" name=""/>
          <p:cNvSpPr txBox="1"/>
          <p:nvPr/>
        </p:nvSpPr>
        <p:spPr>
          <a:xfrm>
            <a:off x="514350" y="43243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que-puedo-hacer.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é puedes hacer tú, ante quién y en qué momen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on cinco frases del chat de un comité (escenario ficticio). Marca las líneas donde la autoridad o el efecto están mal asignados.]]></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i credencial marca otra sección: voy con el tribunal electoral a que me deje votar hoy.»]]></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queja por propaganda se presenta desde que conocemos el hecho; en el proceso, todos los días y horas son hábile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el organismo local prueba el uso de recursos públicos, él mismo va a anular la elección.»]]></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3 / 18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 cuanto entregue mi impugnación, el acto queda suspendido hasta que sentencie la sal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denuncia ante el Ministerio Público no necesita formato de partido: la ley ordena investigar de oficio.»]]></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laci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4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é puedes hacer tú, ante quién y en qué momen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alabra que en el comité se usa como sinónimo de «ir a quejarme» con lo que significa técnicamente en la vía correct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eja»]]></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enunci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scrito de impugnación»]]></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cta de casilla»]]></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cuento»]]></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laci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5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ía penal: narrar ante el Ministerio Público una conducta que la ley describe como delito]]></a:t>
            </a:r>
          </a:p>
        </p:txBody>
      </p:sp>
      <p:sp>
        <p:nvSpPr>
          <p:cNvPr id="9" name=""/>
          <p:cNvSpPr txBox="1"/>
          <p:nvPr/>
        </p:nvSpPr>
        <p:spPr>
          <a:xfrm>
            <a:off x="628650" y="21621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Vía jurisdiccional: por escrito, en plazo tasado, contra un acto o resolución impugnable]]></a:t>
            </a:r>
          </a:p>
        </p:txBody>
      </p:sp>
      <p:sp>
        <p:nvSpPr>
          <p:cNvPr id="10" name=""/>
          <p:cNvSpPr txBox="1"/>
          <p:nvPr/>
        </p:nvSpPr>
        <p:spPr>
          <a:xfrm>
            <a:off x="628650" y="28289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ocumento base: ahí se asientan protestas y de ahí nace el expediente de resultados]]></a:t>
            </a:r>
          </a:p>
        </p:txBody>
      </p:sp>
      <p:sp>
        <p:nvSpPr>
          <p:cNvPr id="11" name=""/>
          <p:cNvSpPr txBox="1"/>
          <p:nvPr/>
        </p:nvSpPr>
        <p:spPr>
          <a:xfrm>
            <a:off x="628650" y="3495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uevo escrutinio y cómputo en la sesión de cómputo, con el disparador legal y la petición del caso]]></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laci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6 / 18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Vía administrativa: se presenta desde que se conoce el hecho; dentro del proceso, días y horas hábiles]]></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7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é puedes hacer tú, ante quién y en qué momento]]></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ien organiza el proceso, hace los cómputos y sanciona faltas es la autoridad ___ electoral. Quien resuelve el litigio, califica la elección y puede declarar su nulidad es la autoridad ___. La conducta descrita como delito la persigue el Ministerio Público por la vía ___. El plazo general federal para impugnar es de ___ días desde el día siguiente a conocer o ser notificado.]]></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dos productos: mapa de autoridades y calendario coment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8 / 18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triz de la unidad J06 promete dos productos, y aquí están. El mapa de autoridades traduce «esto me pasó» a «esta autoridad, esta petición, esta verificación pendiente». El calendario comentado ordena las etapas con su dueña y deja lugar para las fechas locales que el equipo tiene que llenar leyendo su ley y su calendario integral.]]></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dos productos: mapa de autoridades y calendario coment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9 / 18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o toda herramienta de esta escuela se usan con criterio de oficio: lo que no está en la tabla es porque no se verificó, y la columna derecha de cada fila dice exactamente qué falta verificar. La descarga de trabajo es en PDF o PowerPoint desde la lección; el archivo editable en formatos de oficina sigue pendiente de canal, y no prometemos lo que la plataforma todavía no sirve.]]></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dos productos: mapa de autoridades y calendario coment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0 / 18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pa de autoridades (anclas federales verificadas en la tabla de fuentes; ejemplos ficticios). La última columna es la obligación del equipo: la versión local de cada fila se busca en la constitución y la ley electoral de la entidad, y se anota con fecha.]]></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7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1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i pasa est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cto de campaña con recursos de un programa público (caso ficticio)]]></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uerta federal]]></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idad administrativa electoral y Ministerio Público]]></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puedes pedirle]]></a:t>
            </a:r>
          </a:p>
        </p:txBody>
      </p:sp>
      <p:sp>
        <p:nvSpPr>
          <p:cNvPr id="12" name=""/>
          <p:cNvSpPr txBox="1"/>
          <p:nvPr/>
        </p:nvSpPr>
        <p:spPr>
          <a:xfrm>
            <a:off x="514350" y="29146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la administrativa: queja con hechos, fecha de conocimiento y prueba; en la penal: denuncia, y la investigación arranca de oficio (art. 4, ley de delitos)]]></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7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2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te toca verificar en lo local]]></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mbre y sede de tu organismo local; su procedimiento sancionador; si el proceso es local, qué fiscalía lo persigue (arts. 21 y 22)]]></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7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3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i pasa est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rigencia de mi partido cerró el registro interno a una planilla]]></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uerta federal]]></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ada todavía: primero la jurisdicción interna del partido]]></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puedes pedirle]]></a:t>
            </a:r>
          </a:p>
        </p:txBody>
      </p:sp>
      <p:sp>
        <p:nvSpPr>
          <p:cNvPr id="12" name=""/>
          <p:cNvSpPr txBox="1"/>
          <p:nvPr/>
        </p:nvSpPr>
        <p:spPr>
          <a:xfrm>
            <a:off x="514350" y="29146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tutos, instancias internas, constancias y fechas; después, si sigue el agravio, el medio de defensa ante la jurisdicción electoral (art. 99, fr. V)]]></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7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4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te toca verificar en lo local]]></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tutos vigentes de tu partido y plazos internos: la lección no los recita]]></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5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i pasa est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cta de casilla con protestas; resultado municipal apretado]]></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uerta federal]]></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inguna: es elección local]]></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puedes pedirle]]></a:t>
            </a:r>
          </a:p>
        </p:txBody>
      </p:sp>
      <p:sp>
        <p:nvSpPr>
          <p:cNvPr id="12" name=""/>
          <p:cNvSpPr txBox="1"/>
          <p:nvPr/>
        </p:nvSpPr>
        <p:spPr>
          <a:xfrm>
            <a:off x="514350" y="29146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pias del acta (regla federal equivalente: art. 296), protesta asentada, incidentes en acta circunstanciada]]></a:t>
            </a:r>
          </a:p>
        </p:txBody>
      </p:sp>
      <p:sp>
        <p:nvSpPr>
          <p:cNvPr id="13" name=""/>
          <p:cNvSpPr txBox="1"/>
          <p:nvPr/>
        </p:nvSpPr>
        <p:spPr>
          <a:xfrm>
            <a:off x="514350" y="3657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te toca verificar en lo local]]></a:t>
            </a:r>
          </a:p>
        </p:txBody>
      </p:sp>
      <p:sp>
        <p:nvSpPr>
          <p:cNvPr id="14" name=""/>
          <p:cNvSpPr txBox="1"/>
          <p:nvPr/>
        </p:nvSpPr>
        <p:spPr>
          <a:xfrm>
            <a:off x="514350" y="39338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pítulo de cómputos y recuentos de tu ley electoral y autoridad que preside cada sesión]]></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6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i pasa est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olución administrativa federal contraria a mi partido]]></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uerta federal]]></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curso de revisión dentro del INE y después la vía jurisdiccional]]></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puedes pedirle]]></a:t>
            </a:r>
          </a:p>
        </p:txBody>
      </p:sp>
      <p:sp>
        <p:nvSpPr>
          <p:cNvPr id="12" name=""/>
          <p:cNvSpPr txBox="1"/>
          <p:nvPr/>
        </p:nvSpPr>
        <p:spPr>
          <a:xfrm>
            <a:off x="514350" y="29146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e el escrito lo promueva el partido por su representante legítimo (art. 35, ley de medios) y en el plazo tasado]]></a:t>
            </a:r>
          </a:p>
        </p:txBody>
      </p:sp>
      <p:sp>
        <p:nvSpPr>
          <p:cNvPr id="13" name=""/>
          <p:cNvSpPr txBox="1"/>
          <p:nvPr/>
        </p:nvSpPr>
        <p:spPr>
          <a:xfrm>
            <a:off x="514350" y="3657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te toca verificar en lo local]]></a:t>
            </a:r>
          </a:p>
        </p:txBody>
      </p:sp>
      <p:sp>
        <p:nvSpPr>
          <p:cNvPr id="14" name=""/>
          <p:cNvSpPr txBox="1"/>
          <p:nvPr/>
        </p:nvSpPr>
        <p:spPr>
          <a:xfrm>
            <a:off x="514350" y="39338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tu candidatura es independiente, verificar en la ley vigente el medio y la legitimación aplicables: los nombres cambiaron con las reformas]]></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5 de 7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7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i pasa est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esión a electores el día de la jornada en una casilla federal]]></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uerta federal]]></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nisterio Público del fuero federal (Fiscalía Especializada, arts. 21, 22, 24 y 25)]]></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puedes pedirle]]></a:t>
            </a:r>
          </a:p>
        </p:txBody>
      </p:sp>
      <p:sp>
        <p:nvSpPr>
          <p:cNvPr id="12"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nuncia con narración de hechos, testigos y hora; solicitud de medidas de protección a funcionarios de casilla]]></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5 de 7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8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te toca verificar en lo local]]></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gencia del Ministerio Público local: toda persona puede acudir; el MP procede de oficio]]></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9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i pasa est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ferencia igual o menor a un punto porcentual en distrito federal]]></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uerta federal]]></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ejo distrital del INE]]></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puedes pedirle]]></a:t>
            </a:r>
          </a:p>
        </p:txBody>
      </p:sp>
      <p:sp>
        <p:nvSpPr>
          <p:cNvPr id="12" name=""/>
          <p:cNvSpPr txBox="1"/>
          <p:nvPr/>
        </p:nvSpPr>
        <p:spPr>
          <a:xfrm>
            <a:off x="514350" y="29146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tición expresa del representante al inicio de la sesión de cómputo para el recuento integral (art. 311, numerales 2 y 3)]]></a:t>
            </a:r>
          </a:p>
        </p:txBody>
      </p:sp>
      <p:sp>
        <p:nvSpPr>
          <p:cNvPr id="13" name=""/>
          <p:cNvSpPr txBox="1"/>
          <p:nvPr/>
        </p:nvSpPr>
        <p:spPr>
          <a:xfrm>
            <a:off x="514350" y="3657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te toca verificar en lo local]]></a:t>
            </a:r>
          </a:p>
        </p:txBody>
      </p:sp>
      <p:sp>
        <p:nvSpPr>
          <p:cNvPr id="14" name=""/>
          <p:cNvSpPr txBox="1"/>
          <p:nvPr/>
        </p:nvSpPr>
        <p:spPr>
          <a:xfrm>
            <a:off x="514350" y="39338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elección es local: el disparador equivalente de tu ley, si existe; no asumir que es el mismo]]></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0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i pasa est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iero documentar el proceso como observadora]]></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uerta federal]]></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idad electoral que acredite (federal o local según el proceso)]]></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puedes pedirle]]></a:t>
            </a:r>
          </a:p>
        </p:txBody>
      </p:sp>
      <p:sp>
        <p:nvSpPr>
          <p:cNvPr id="12" name=""/>
          <p:cNvSpPr txBox="1"/>
          <p:nvPr/>
        </p:nvSpPr>
        <p:spPr>
          <a:xfrm>
            <a:off x="514350" y="29146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creditación y reglas de observación; los informes de observadores no deciden resultados]]></a:t>
            </a:r>
          </a:p>
        </p:txBody>
      </p:sp>
      <p:sp>
        <p:nvSpPr>
          <p:cNvPr id="13" name=""/>
          <p:cNvSpPr txBox="1"/>
          <p:nvPr/>
        </p:nvSpPr>
        <p:spPr>
          <a:xfrm>
            <a:off x="514350" y="3657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te toca verificar en lo local]]></a:t>
            </a:r>
          </a:p>
        </p:txBody>
      </p:sp>
      <p:sp>
        <p:nvSpPr>
          <p:cNvPr id="14"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vocatoria y reglas de acreditación vigentes para tu proceso]]></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dos productos: mapa de autoridades y calendario coment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1 / 18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endario comentado en su versión imprimible: las cuatro etapas del artículo 208 desdobladas en hitos de trabajo. Ninguna fecha absoluta pertenece a un proceso real: el año, el mes y el día límite de tu entidad salen de su ley electoral y del calendario integral que aprueba la autoridad local. Cópialo, complétalo y anótalo con fecha de verificación.]]></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4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2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tapa legal (art. 208)]]></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eparación de la elección]]></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dice el ancla federal verificada]]></a:t>
            </a:r>
          </a:p>
        </p:txBody>
      </p:sp>
      <p:sp>
        <p:nvSpPr>
          <p:cNvPr id="10" name=""/>
          <p:cNvSpPr txBox="1"/>
          <p:nvPr/>
        </p:nvSpPr>
        <p:spPr>
          <a:xfrm>
            <a:off x="514350" y="22098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lendario integral aprobado por el Consejo General a propuesta de la Junta General Ejecutiva (arts. 44 y 48); precampaña y registro de candidaturas]]></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anota el equipo en su hoja]]></a:t>
            </a:r>
          </a:p>
        </p:txBody>
      </p:sp>
      <p:sp>
        <p:nvSpPr>
          <p:cNvPr id="12" name=""/>
          <p:cNvSpPr txBox="1"/>
          <p:nvPr/>
        </p:nvSpPr>
        <p:spPr>
          <a:xfrm>
            <a:off x="514350" y="3543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itos propios con responsable y documento: actas internas, acuses de registro, agenda de capacitación de funcionarios de casilla]]></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4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3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busca en la ley local]]></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echa de inicio del proceso local, nombres de órganos, plazos de precampaña y registro]]></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4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4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tapa legal (art. 208)]]></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Jornada electoral (etapa con su cómputo)]]></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dice el ancla federal verificada]]></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nicia a las 8:00 horas del primer domingo de junio (art. 208, num. 2); escrutinio y cómputo en la casilla (art. 287); actas y copias (art. 296)]]></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anota el equipo en su hoja]]></a:t>
            </a:r>
          </a:p>
        </p:txBody>
      </p:sp>
      <p:sp>
        <p:nvSpPr>
          <p:cNvPr id="12"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uta de copias por casilla, lista de protestas modelo, quién custodia el expediente]]></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4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5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busca en la ley local]]></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ía de la jornada local, si coincide o no con la federal, y sede del consejo que preside los cómputos]]></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4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6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tapa legal (art. 208)]]></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ultados y declaraciones de validez]]></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dice el ancla federal verificada]]></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ómputo distrital (art. 309); recuento con disparador de un punto porcentual y petición expresa (art. 311); actas circunstanciadas]]></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anota el equipo en su hoja]]></a:t>
            </a:r>
          </a:p>
        </p:txBody>
      </p:sp>
      <p:sp>
        <p:nvSpPr>
          <p:cNvPr id="12"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lendario de sesiones de cómputo con acceso de representantes; plantillas de incidente y impugnación]]></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4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7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busca en la ley local]]></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ómputos totales: órgano, fecha y medio de impugnación local; plazo tasado aplicable]]></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4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8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tapa legal (art. 208)]]></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ctamen y declaraciones de validez (y el litigio posterior)]]></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dice el ancla federal verificada]]></a:t>
            </a:r>
          </a:p>
        </p:txBody>
      </p:sp>
      <p:sp>
        <p:nvSpPr>
          <p:cNvPr id="10" name=""/>
          <p:cNvSpPr txBox="1"/>
          <p:nvPr/>
        </p:nvSpPr>
        <p:spPr>
          <a:xfrm>
            <a:off x="514350" y="22098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claración de validez según esfera; en presidencia, cómputo final y declaración por la Sala Superior (art. 99); plazo general de impugnación: cuatro días (art. 8, ley de medios)]]></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anota el equipo en su hoja]]></a:t>
            </a:r>
          </a:p>
        </p:txBody>
      </p:sp>
      <p:sp>
        <p:nvSpPr>
          <p:cNvPr id="12" name=""/>
          <p:cNvSpPr txBox="1"/>
          <p:nvPr/>
        </p:nvSpPr>
        <p:spPr>
          <a:xfrm>
            <a:off x="514350" y="3543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cha de seguimiento: qué se presentó, ante quién, comprobante, qué sigue y con qué plazo]]></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4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9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busca en la ley local]]></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oma de posesión local y su sanción si alguien electo no se presenta (art. 12, ley de delitos como ancla penal)]]></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0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s dos productos: mapa de autoridades y calendario comentado]]></a:t>
            </a:r>
          </a:p>
        </p:txBody>
      </p:sp>
      <p:sp>
        <p:nvSpPr>
          <p:cNvPr id="8" name=""/>
          <p:cNvSpPr txBox="1"/>
          <p:nvPr/>
        </p:nvSpPr>
        <p:spPr>
          <a:xfrm>
            <a:off x="514350" y="15430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a:t>
            </a:r>
          </a:p>
        </p:txBody>
      </p:sp>
      <p:sp>
        <p:nvSpPr>
          <p:cNvPr id="9" name=""/>
          <p:cNvSpPr txBox="1"/>
          <p:nvPr/>
        </p:nvSpPr>
        <p:spPr>
          <a:xfrm>
            <a:off x="514350" y="1895475"/>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la constitución y la ley electoral de tu entidad abiertas frente a ti, llena las dos tablas para tu próximo proceso real: en el mapa de autoridades, el nombre exacto y la sede del organismo local, del órgano jurisdiccional local y de la fiscalía que perseguiría un delito en un proceso local; en el calendario,]]></a:t>
            </a:r>
          </a:p>
        </p:txBody>
      </p:sp>
      <p:sp>
        <p:nvSpPr>
          <p:cNvPr id="10" name=""/>
          <p:cNvSpPr txBox="1"/>
          <p:nvPr/>
        </p:nvSpPr>
        <p:spPr>
          <a:xfrm>
            <a:off x="514350" y="36195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echa de jornada, los plazos de precampaña, campaña y cómputos y el plazo del medio de impugnación local.]]></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1 / 187]]></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da celda que no puedas copiar de un texto vigente va marcada como pendiente, con la fuente que hace falta. Cierra con una línea honesta: qué casillas quedaron vacías y a qué especialista se las encargarías.]]></a:t>
            </a:r>
          </a:p>
        </p:txBody>
      </p:sp>
      <p:sp>
        <p:nvSpPr>
          <p:cNvPr id="8" name=""/>
          <p:cNvSpPr txBox="1"/>
          <p:nvPr/>
        </p:nvSpPr>
        <p:spPr>
          <a:xfrm>
            <a:off x="514350" y="27146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uses la memoria del grupo de WhatsApp como fuente. Si una fecha solo existe en un volante o en un recuerdo, no va al calendario: anota dónde habría que encontrarla (ley local, calendario integral) y firma la hoja con la fecha en que la verificaste.]]></a:t>
            </a:r>
          </a:p>
        </p:txBody>
      </p:sp>
      <p:sp>
        <p:nvSpPr>
          <p:cNvPr id="9" name=""/>
          <p:cNvSpPr txBox="1"/>
          <p:nvPr/>
        </p:nvSpPr>
        <p:spPr>
          <a:xfrm>
            <a:off x="514350" y="40481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dos productos: mapa de autoridades y calendario comentado · Memoria: la posta y su dueñ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2 / 187]]></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3714750"/>
                <a:gridCol w="4400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robar el calendario integral fede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jo General, a propuesta de su Junta General Ejecu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rutinio y cómputo el día de la jor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sa directiva de casi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mar las actas de todo un dist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jo distri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puto final presidencial y declaración de valid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a Superior del Tribunal Electo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dos productos: mapa de autoridades y calendario comentado · Memoria: la posta y su dueñ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3 / 187]]></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3714750"/>
                <a:gridCol w="4400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uento integral por diferencia igual o menor a un pu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tición expresa del representante al iniciar la s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vestigar un delito electoral de of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nisterio Públ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ugnar un acto que violó tus derechos político-elector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tro días, por escrito, con agotamiento interno previo si es tu part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dir la candidatura interna de mi part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stancias estatutarias del partido, no la casilla ni el conse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4 / 18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os productos: mapa de autoridades y calendario comentado · Memoria: la posta y su dueñ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olitica.lumbre.lat/object/pol-j06-r01-oa01"/>
              </a:rPr>
              <a:t><![CDATA[Abrir el juego en el OA]]></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5 / 1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os productos: mapa de autoridades y calendario comentado · Tarjetas de repaso: vías, plazos y postas · Tarjeta 1 de 8]]></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oficios reparte el sistema electoral y quién los ejerce?]]></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6 / 1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os productos: mapa de autoridades y calendario comentado · Tarjetas de repaso: vías, plazos y postas · Tarjeta 1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Organizar, vigilar y sancionar faltas: INE y organismos públicos locales; juzgar litigios y calificar elecciones: TEPJF y tribunales locales; perseguir el delito: Ministerio Público ante juez penal.]]></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7 / 1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os productos: mapa de autoridades y calendario comentado · Tarjetas de repaso: vías, plazos y postas · Tarjeta 2 de 8]]></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ién organiza la elección de un ayuntamiento?]]></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8 / 1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os productos: mapa de autoridades y calendario comentado · Tarjetas de repaso: vías, plazos y postas · Tarjeta 2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organismo público local de la entidad: las elecciones locales están a su cargo (artículo 41, base V, Apartado C). El ayuntamiento no organiza su propia renovación.]]></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9 / 1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os productos: mapa de autoridades y calendario comentado · Tarjetas de repaso: vías, plazos y postas · Tarjeta 3 de 8]]></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el plazo general federal para promover un medio de impugnación?]]></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0 / 1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os productos: mapa de autoridades y calendario comentado · Tarjetas de repaso: vías, plazos y postas · Tarjeta 3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tro días contados desde el día siguiente a aquel en que se tuvo conocimiento del acto o resolución, o en que se notificó (art. 8 de la ley de medios); en el proceso, días y horas son hábiles (art. 7).]]></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1 / 1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os productos: mapa de autoridades y calendario comentado · Tarjetas de repaso: vías, plazos y postas · Tarjeta 4 de 8]]></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i impugno, ¿el acto se detiene?]]></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2 / 1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os productos: mapa de autoridades y calendario comentado · Tarjetas de repaso: vías, plazos y postas · Tarjeta 4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n materia electoral la interposición de los medios no produce efectos suspensivos sobre la resolución o el acto impugnado (art. 41, base VI). El proceso sigue corriendo.]]></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3 / 1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os productos: mapa de autoridades y calendario comentado · Tarjetas de repaso: vías, plazos y postas · Tarjeta 5 de 8]]></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sanción, sentencia y pena?]]></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4 / 1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os productos: mapa de autoridades y calendario comentado · Tarjetas de repaso: vías, plazos y postas · Tarjeta 5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anción la da la autoridad administrativa y es revisable; sentencia la da la jurisdicción electoral (nulidad, revocación, reposición); pena la impone un juez penal al final de un proceso penal. Ninguna puerta da las tres.]]></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5 / 1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os productos: mapa de autoridades y calendario comentado · Tarjetas de repaso: vías, plazos y postas · Tarjeta 6 de 8]]></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ocumentos nacen en la jornada y mandan en la etapa de resultados?]]></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6 / 1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os productos: mapa de autoridades y calendario comentado · Tarjetas de repaso: vías, plazos y postas · Tarjeta 6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cta de jornada, el acta final de escrutinio y cómputo y el expediente de casilla; las copias se entregan a representantes con acuse (art. 296, regla federal). El recuento y la impugnación se construyen sobre esa papelística.]]></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7 / 1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os productos: mapa de autoridades y calendario comentado · Tarjetas de repaso: vías, plazos y postas · Tarjeta 7 de 8]]></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Mi problema es con mi partido: ¿a dónde primero?]]></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8 / 1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os productos: mapa de autoridades y calendario comentado · Tarjetas de repaso: vías, plazos y postas · Tarjeta 7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 sus instancias internas: el afiliado accede a la jurisdicción partidista por los estatutos (art. 40, ley de partidos) y la Constitución exige agotarlas antes de acudir al Tribunal por violaciones de su partido (art. 99, fr. V).]]></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9 / 1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os productos: mapa de autoridades y calendario comentado · Tarjetas de repaso: vías, plazos y postas · Tarjeta 8 de 8]]></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promete esta lección?]]></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0 / 1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os productos: mapa de autoridades y calendario comentado · Tarjetas de repaso: vías, plazos y postas · Tarjeta 8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i fechas locales, ni nombres de órganos estatales, ni resultados de litigio. Promete método: vía, esfera, etapa, documento, plazo y fuente verificada con fecha de revisión.]]></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1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puerta]]></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suspensivo]]></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esfer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municipio]]></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denuncia]]></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2 / 18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etapa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vias]]></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confusos]]></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vias]]></a:t>
            </a:r>
          </a:p>
        </p:txBody>
      </p:sp>
      <p:sp>
        <p:nvSpPr>
          <p:cNvPr id="11" name=""/>
          <p:cNvSpPr txBox="1"/>
          <p:nvPr/>
        </p:nvSpPr>
        <p:spPr>
          <a:xfrm>
            <a:off x="514350" y="26289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nombras la vía, la esfera y la posta; sabes qué documento nace en cada etapa y dónde empieza a correr el plazo. Siguiente paso de la ruta (J06 · r02): el día de la jornada por dentro, para que la casilla que defiendes exista en el expediente.]]></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3 / 187]]></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s cuatro figuras: la de las tres vías, la pirámide de instancias, el calendario de etapas y las tarjetas de acción ciudadana. El fallo típico es mezclar oficios —pedir nulidad a quien organiza, o prisión a quien sanciona administrativamente— o creer que el plazo espera al enojo.]]></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4 / 18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s las tres vías por su oficio y su producto: administrativa organiza y sanciona; jurisdiccional sentencia y puede anular; penal persigue y pena, ante juez penal.]]></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bicas cualquier problema en la coordenada doble: vía y etapa, y sabes que la misma conducta puede abrir las tres vías con expedientes y estándares distintos.]]></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uncias sin memoria la regla federal: definitividad de las etapas, cuatro días generales de la ley de medios, días y horas hábiles en el proceso, y ningún efecto suspensivo por impugnar.]]></a:t>
            </a: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5 / 187]]></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s la esfera sin confiar en el cargo: las locales, incluidas las municipales, están a cargo de los organismos públicos locales, y la subida al TEPJF en lo local es vía extraordinaria.]]></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nas las dos tablas-producto sin huecos de memoria: cada celda con cita de texto vigente, ámbito y fecha de verificación, y cada pendiente etiquetado como pendiente.]]></a:t>
            </a: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6 / 18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s con un caso ficticio la ruta completa del expediente: acta, queja o denuncia, incidente, impugnación en plazo, y ninguna promesa de resultado.]]></a:t>
            </a: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7 / 18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afirma esta lección, dónde se puede verificar y hasta dónde llega. Ámbito: Estados Unidos Mexicanos, orden federal. Compilaciones consultadas en la Cámara de Diputados el 24 de octubre de 2026 con sus aparatos de vigencia impresos. Revisión editorial: octubre de 2026. El material no fue dictaminado por un abogado: no sustituye un dictamen profesional ni habilita para ejercer la profesión.]]></a:t>
            </a: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8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rganizar elecciones es función estatal vía INE y organismos públicos locales; las elecciones locales están a cargo de los organismos locales]]></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8289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artículo 41, base V y su Apartado C; compilación con última reforma DOF 07-10-2026]]></a:t>
            </a:r>
          </a:p>
        </p:txBody>
      </p:sp>
      <p:sp>
        <p:nvSpPr>
          <p:cNvPr id="11" name=""/>
          <p:cNvSpPr txBox="1"/>
          <p:nvPr/>
        </p:nvSpPr>
        <p:spPr>
          <a:xfrm>
            <a:off x="514350" y="35718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857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nombres, sedes y plazos de cada organismo local están en la ley de tu entidad; no se afirman aquí]]></a:t>
            </a: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9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TEPJF es la máxima autoridad jurisdiccional salvo el control constitucional concentrado; Sala Superior con siete magistraturas; cómputo final y declaración de validez presidenciales; agotamiento interno de los partidos previo]]></a:t>
            </a:r>
          </a:p>
        </p:txBody>
      </p:sp>
      <p:sp>
        <p:nvSpPr>
          <p:cNvPr id="9"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31432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artículo 99 y sus fracciones, misma compilación]]></a:t>
            </a:r>
          </a:p>
        </p:txBody>
      </p:sp>
      <p:sp>
        <p:nvSpPr>
          <p:cNvPr id="11" name=""/>
          <p:cNvSpPr txBox="1"/>
          <p:nvPr/>
        </p:nvSpPr>
        <p:spPr>
          <a:xfrm>
            <a:off x="514350" y="35718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857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vías extraordinarias contra elecciones locales tienen su propia lógica (fr. IV); no se describe el listado completo de medios]]></a:t>
            </a: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12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0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interposición de medios no produce efectos suspensivos; el sistema da definitividad a las etapas; nulidad por violaciones graves, dolosas y determinantes, incluidos recursos públicos en campañas, con presunción si la diferencia es menor al cinco por ciento y prueba objetiva y material]]></a:t>
            </a:r>
          </a:p>
        </p:txBody>
      </p:sp>
      <p:sp>
        <p:nvSpPr>
          <p:cNvPr id="9" name=""/>
          <p:cNvSpPr txBox="1"/>
          <p:nvPr/>
        </p:nvSpPr>
        <p:spPr>
          <a:xfrm>
            <a:off x="514350" y="31813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34575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artículo 41, base VI (incisos a) a d)); el inciso d) sobre injerencia extranjera aparece adicionado DOF 02-06-2026]]></a:t>
            </a: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12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1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lección no estima gravedad ni determinancia en caso alguno: describe el texto]]></a:t>
            </a: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12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2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rechos de la ciudadanía: votar; ser votada en paridad e iniciativa de registro personal; asociación; petición; umbral de validez de la revocación de mandato: cuarenta por ciento de participación con mayoría absoluta]]></a:t>
            </a:r>
          </a:p>
        </p:txBody>
      </p:sp>
      <p:sp>
        <p:nvSpPr>
          <p:cNvPr id="9"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31432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artículos 35, fracciones I, II, III y V, y sus apartados (apartado 4o. de la fracción relativa a la revocación), misma compilación]]></a:t>
            </a: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12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3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omite enumerar todas las fracciones y requisitos de cada procedimiento]]></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5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4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tro etapas del proceso ordinario; jornada iniciada a las 8:00 del primer domingo de junio]]></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5241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y General de Instituciones y Procedimientos Electorales, artículo 208 (nueva ley DOF 23-05-2014; última reforma DOF 02-06-2026)]]></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5433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rimer domingo de junio» es el ancla federal de la elección ordinaria: la jornada local y los procesos extraordinarios se rigen por su norma]]></a:t>
            </a: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6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5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lendario integral aprobado por el Consejo General a propuesta de la Junta General Ejecutiva; OPLE con autonomía e independencia; tribunales locales de tres o cinco magistraturas con paridad; funcionarios propietarios de casilla citados desde las 7:30]]></a:t>
            </a:r>
          </a:p>
        </p:txBody>
      </p:sp>
      <p:sp>
        <p:nvSpPr>
          <p:cNvPr id="9"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31432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sma ley, artículos 44 y 48, 98, 105 y 106, 273]]></a:t>
            </a:r>
          </a:p>
        </p:txBody>
      </p:sp>
      <p:sp>
        <p:nvSpPr>
          <p:cNvPr id="11" name=""/>
          <p:cNvSpPr txBox="1"/>
          <p:nvPr/>
        </p:nvSpPr>
        <p:spPr>
          <a:xfrm>
            <a:off x="514350" y="35718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857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umerales con notas de vigencia en la compilación: leer el aparato de notas antes de citarlos]]></a:t>
            </a: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7 de 12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6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ecampaña: propaganda que identifique al precandidato; campaña de 90 días (60 en renovación solo de diputaciones), inicia al día siguiente del registro y termina tres días antes; escrutinio y cómputo; copias de actas con acuse; recuento con disparador de un punto porcentual y petición expresa]]></a:t>
            </a:r>
          </a:p>
        </p:txBody>
      </p:sp>
      <p:sp>
        <p:nvSpPr>
          <p:cNvPr id="9" name=""/>
          <p:cNvSpPr txBox="1"/>
          <p:nvPr/>
        </p:nvSpPr>
        <p:spPr>
          <a:xfrm>
            <a:off x="514350" y="31813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34575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sma ley, artículos 211, 251, 287, 296, 297, 309 y 311; procedimientos sancionadores y quejas frívolas: artículo 440]]></a:t>
            </a: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7 de 12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7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disparador de un punto del recuento es federal: en lo local rigen otras reglas]]></a:t>
            </a: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8 de 12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8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lazo general de cuatro días, días y horas hábiles en proceso, medios interpuestos por escrito, revisión dentro del INE solo a petición de partidos; ley reglamentaria de los artículos 41, 60 y 99; incidente de nuevo escrutinio y cómputo; libro del Juicio Electoral adicionado DOF 15-10-2024]]></a:t>
            </a:r>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8 de 12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9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8" name=""/>
          <p:cNvSpPr txBox="1"/>
          <p:nvPr/>
        </p:nvSpPr>
        <p:spPr>
          <a:xfrm>
            <a:off x="514350" y="14954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y General del Sistema de Medios de Impugnación en Materia Electoral, artículos 1, 7, 8, 9, 21 Bis y 34 a 36 (nueva ley DOF 22-11-1996; última reforma publicada DOF 14-11-2025; recuperó vigencia por sentencia de la SCJN publicada DOF 24-11-2023)]]></a:t>
            </a:r>
          </a:p>
        </p:txBody>
      </p:sp>
      <p:sp>
        <p:nvSpPr>
          <p:cNvPr id="9"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0" name=""/>
          <p:cNvSpPr txBox="1"/>
          <p:nvPr/>
        </p:nvSpPr>
        <p:spPr>
          <a:xfrm>
            <a:off x="514350" y="31432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nombres y la numeración de las vías cambiaron varias veces: esta lección cita la compilación consultada y manda verificar la vigente al momento de redactar]]></a:t>
            </a: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9 de 12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0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glamentaria del artículo 73, fracción XXI, inciso a), de la Constitución; inhabilitación de dos a seis años y destitución para servidores públicos; MP procede de oficio; competencia federal en proceso federal y de la entidad en los demás; Fiscalía Especializada por conducto de la FGR]]></a:t>
            </a:r>
          </a:p>
        </p:txBody>
      </p:sp>
      <p:sp>
        <p:nvSpPr>
          <p:cNvPr id="9" name=""/>
          <p:cNvSpPr txBox="1"/>
          <p:nvPr/>
        </p:nvSpPr>
        <p:spPr>
          <a:xfrm>
            <a:off x="514350" y="31813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34575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y General en Materia de Delitos Electorales, artículos 1, 4, 5, 6, 7, 7 Bis, 11, 12, 13, 21, 22, 24 y 25 (nueva ley DOF 23-05-2014; última reforma DOF 20-05-2021)]]></a:t>
            </a: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9 de 12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1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se afirman plazos de prescripción ni reglas de prisión preventiva más allá del texto citado]]></a:t>
            </a: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0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2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rechos político-electorales de la militancia y categorías de afiliación]]></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5241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y General de Partidos Políticos, artículos 2 y 40 (nueva ley DOF 23-05-2014; última reforma DOF 02-03-2023; recuperó vigencia por sentencia de la SCJN, DOF 24-11-2023)]]></a:t>
            </a:r>
          </a:p>
        </p:txBody>
      </p:sp>
      <p:sp>
        <p:nvSpPr>
          <p:cNvPr id="11" name=""/>
          <p:cNvSpPr txBox="1"/>
          <p:nvPr/>
        </p:nvSpPr>
        <p:spPr>
          <a:xfrm>
            <a:off x="514350" y="35718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857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resto de la jurisdicción interna son los estatutos de cada partido: no se resumen aquí]]></a:t>
            </a: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1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3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rganismos, municipios, distritos, personas, fechas de mayo, porcentajes de ejemplo y márgenes de casilla de los escenarios]]></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524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xisten: inventados para el ejercicio y etiquetados como ficticios]]></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228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dáctico, sin valor normativo]]></a:t>
            </a: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2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4 / 1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se afirman: plazos locales, denominaciones de los institutos y tribunales de cada entidad, fechas de jornadas locales, medios de defensa estatales]]></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8289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ónde buscarlos: constitución y ley electoral de tu entidad; calendario integral de tu proceso]]></a:t>
            </a:r>
          </a:p>
        </p:txBody>
      </p:sp>
      <p:sp>
        <p:nvSpPr>
          <p:cNvPr id="11" name=""/>
          <p:cNvSpPr txBox="1"/>
          <p:nvPr/>
        </p:nvSpPr>
        <p:spPr>
          <a:xfrm>
            <a:off x="514350" y="35718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857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silencio es deliberado: lo que no se verificó en el texto vigente, no se cita]]></a:t>
            </a:r>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5 / 18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dof.gob.mx/"/>
              </a:rPr>
              <a:t><![CDATA[Diario Oficial de la Federación: publicación original de leyes, decretos de reforma y calendarios de autoridades]]></a:t>
            </a:r>
          </a:p>
        </p:txBody>
      </p:sp>
      <p:sp>
        <p:nvSpPr>
          <p:cNvPr id="8" name=""/>
          <p:cNvSpPr txBox="1"/>
          <p:nvPr/>
        </p:nvSpPr>
        <p:spPr>
          <a:xfrm>
            <a:off x="514350" y="19050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ahí el decreto más reciente que reformó la ley de tu materia y compara su fecha con la del hecho que quieres juzgar: la versión manda.]]></a:t>
            </a:r>
          </a:p>
        </p:txBody>
      </p:sp>
      <p:sp>
        <p:nvSpPr>
          <p:cNvPr id="9" name=""/>
          <p:cNvSpPr txBox="1"/>
          <p:nvPr/>
        </p:nvSpPr>
        <p:spPr>
          <a:xfrm>
            <a:off x="514350" y="25336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diputados.gob.mx/LeyesBiblio/"/>
              </a:rPr>
              <a:t><![CDATA[Compilaciones oficiales vigentes de la Cámara de Diputados (Constitución, LGIPE, ley de medios, ley de delitos, ley de partidos)]]></a:t>
            </a:r>
          </a:p>
        </p:txBody>
      </p:sp>
      <p:sp>
        <p:nvSpPr>
          <p:cNvPr id="10" name=""/>
          <p:cNvSpPr txBox="1"/>
          <p:nvPr/>
        </p:nvSpPr>
        <p:spPr>
          <a:xfrm>
            <a:off x="514350" y="321945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De estas compilaciones se transcribieron las anclas de la tabla de fuentes, con sus aparatos de DOF y notas de sentencias. Es la consulta mínima antes de escribir cualquier escrito.]]></a:t>
            </a: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6 / 18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ine.mx/"/>
              </a:rPr>
              <a:t><![CDATA[Sede del Instituto Nacional Electoral: ubicación de casilla, Registro Federal de Electores y normativa federal]]></a:t>
            </a:r>
          </a:p>
        </p:txBody>
      </p:sp>
      <p:sp>
        <p:nvSpPr>
          <p:cNvPr id="8" name=""/>
          <p:cNvSpPr txBox="1"/>
          <p:nvPr/>
        </p:nvSpPr>
        <p:spPr>
          <a:xfrm>
            <a:off x="514350" y="19050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Útil para la vía administrativa federal y los trámites de registro de electores. La sede del organismo de tu entidad es otra: búscala en la ley local.]]></a:t>
            </a:r>
          </a:p>
        </p:txBody>
      </p:sp>
      <p:sp>
        <p:nvSpPr>
          <p:cNvPr id="9" name=""/>
          <p:cNvSpPr txBox="1"/>
          <p:nvPr/>
        </p:nvSpPr>
        <p:spPr>
          <a:xfrm>
            <a:off x="514350" y="25336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tepjf.org.mx/"/>
              </a:rPr>
              <a:t><![CDATA[Tribunal Electoral del Poder Judicial de la Federación: sentencias y jurisprudencia electoral]]></a:t>
            </a:r>
          </a:p>
        </p:txBody>
      </p:sp>
      <p:sp>
        <p:nvSpPr>
          <p:cNvPr id="10" name=""/>
          <p:cNvSpPr txBox="1"/>
          <p:nvPr/>
        </p:nvSpPr>
        <p:spPr>
          <a:xfrm>
            <a:off x="514350" y="321945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uando ya tengas el expediente armado, ahí se leen criterios sobre causalidades, plazos y actas. La lección no cita sentencias concretas: no las verificó una por una.]]></a:t>
            </a: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6-r01-oa01"/>
              </a:rPr>
              <a:t><![CDATA[A qué autoridad electoral acudo: tres vías, etapas y qué puedo hacer y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7 / 18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la lección J06 · r02 (pol-j06-r02-oa01) baja a la casilla. Aquí armaste el mapa y el calendario desde arriba: vías, esfera, etapas. Ahí se trabaja el día con las manos sucias: instalación a las 7:30 y arranque a las 8:00, cómo se funda una protesta en el acta sin abortar la votación, qué copias se quedan en tu mochila y por qué la sesión de cómputo del consejo distrital empieza, en buena medida, en la mesa de esa casilla. El expediente que aprendiste a nombrar hoy es el que allá se fabrica, hora por hor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187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2026-10-25T08:52:59Z</dcterms:created>
  <dcterms:modified xsi:type="dcterms:W3CDTF">2026-10-25T08:52:59Z</dcterms:modified>
  <dc:title>A qué autoridad electoral acudo: tres vías, etapas y qué puedo hacer yo</dc:title>
  <dc:description>Presentación editable del OA «A qué autoridad electoral acudo: tres vías, etapas y qué puedo hacer yo». Enlace: https://politica.lumbre.lat/object/pol-j06-r01-oa01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