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164.xml" ContentType="application/vnd.openxmlformats-officedocument.presentationml.slide+xml"/>
  <Override PartName="/ppt/notesSlides/notesSlide164.xml" ContentType="application/vnd.openxmlformats-officedocument.presentationml.notes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6.xml" ContentType="application/vnd.openxmlformats-officedocument.presentationml.slide+xml"/>
  <Override PartName="/ppt/notesSlides/notesSlide166.xml" ContentType="application/vnd.openxmlformats-officedocument.presentationml.notes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168.xml" ContentType="application/vnd.openxmlformats-officedocument.presentationml.slide+xml"/>
  <Override PartName="/ppt/notesSlides/notesSlide168.xml" ContentType="application/vnd.openxmlformats-officedocument.presentationml.notes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Override PartName="/ppt/slides/slide171.xml" ContentType="application/vnd.openxmlformats-officedocument.presentationml.slide+xml"/>
  <Override PartName="/ppt/notesSlides/notesSlide171.xml" ContentType="application/vnd.openxmlformats-officedocument.presentationml.notesSlide+xml"/>
  <Override PartName="/ppt/slides/slide172.xml" ContentType="application/vnd.openxmlformats-officedocument.presentationml.slide+xml"/>
  <Override PartName="/ppt/notesSlides/notesSlide172.xml" ContentType="application/vnd.openxmlformats-officedocument.presentationml.notesSlide+xml"/>
  <Override PartName="/ppt/slides/slide173.xml" ContentType="application/vnd.openxmlformats-officedocument.presentationml.slide+xml"/>
  <Override PartName="/ppt/notesSlides/notesSlide173.xml" ContentType="application/vnd.openxmlformats-officedocument.presentationml.notesSlide+xml"/>
  <Override PartName="/ppt/slides/slide174.xml" ContentType="application/vnd.openxmlformats-officedocument.presentationml.slide+xml"/>
  <Override PartName="/ppt/notesSlides/notesSlide174.xml" ContentType="application/vnd.openxmlformats-officedocument.presentationml.notesSlide+xml"/>
  <Override PartName="/ppt/slides/slide175.xml" ContentType="application/vnd.openxmlformats-officedocument.presentationml.slide+xml"/>
  <Override PartName="/ppt/notesSlides/notesSlide175.xml" ContentType="application/vnd.openxmlformats-officedocument.presentationml.notesSlide+xml"/>
  <Override PartName="/ppt/slides/slide176.xml" ContentType="application/vnd.openxmlformats-officedocument.presentationml.slide+xml"/>
  <Override PartName="/ppt/notesSlides/notesSlide176.xml" ContentType="application/vnd.openxmlformats-officedocument.presentationml.notesSlide+xml"/>
  <Override PartName="/ppt/slides/slide177.xml" ContentType="application/vnd.openxmlformats-officedocument.presentationml.slide+xml"/>
  <Override PartName="/ppt/notesSlides/notesSlide177.xml" ContentType="application/vnd.openxmlformats-officedocument.presentationml.notesSlide+xml"/>
  <Override PartName="/ppt/slides/slide178.xml" ContentType="application/vnd.openxmlformats-officedocument.presentationml.slide+xml"/>
  <Override PartName="/ppt/notesSlides/notesSlide178.xml" ContentType="application/vnd.openxmlformats-officedocument.presentationml.notesSlide+xml"/>
  <Override PartName="/ppt/slides/slide179.xml" ContentType="application/vnd.openxmlformats-officedocument.presentationml.slide+xml"/>
  <Override PartName="/ppt/notesSlides/notesSlide179.xml" ContentType="application/vnd.openxmlformats-officedocument.presentationml.notesSlide+xml"/>
  <Override PartName="/ppt/slides/slide180.xml" ContentType="application/vnd.openxmlformats-officedocument.presentationml.slide+xml"/>
  <Override PartName="/ppt/notesSlides/notesSlide180.xml" ContentType="application/vnd.openxmlformats-officedocument.presentationml.notesSlide+xml"/>
  <Override PartName="/ppt/slides/slide181.xml" ContentType="application/vnd.openxmlformats-officedocument.presentationml.slide+xml"/>
  <Override PartName="/ppt/notesSlides/notesSlide181.xml" ContentType="application/vnd.openxmlformats-officedocument.presentationml.notesSlide+xml"/>
  <Override PartName="/ppt/slides/slide182.xml" ContentType="application/vnd.openxmlformats-officedocument.presentationml.slide+xml"/>
  <Override PartName="/ppt/notesSlides/notesSlide182.xml" ContentType="application/vnd.openxmlformats-officedocument.presentationml.notesSlide+xml"/>
  <Override PartName="/ppt/slides/slide183.xml" ContentType="application/vnd.openxmlformats-officedocument.presentationml.slide+xml"/>
  <Override PartName="/ppt/notesSlides/notesSlide183.xml" ContentType="application/vnd.openxmlformats-officedocument.presentationml.notesSlide+xml"/>
  <Override PartName="/ppt/slides/slide184.xml" ContentType="application/vnd.openxmlformats-officedocument.presentationml.slide+xml"/>
  <Override PartName="/ppt/notesSlides/notesSlide184.xml" ContentType="application/vnd.openxmlformats-officedocument.presentationml.notesSlide+xml"/>
  <Override PartName="/ppt/slides/slide185.xml" ContentType="application/vnd.openxmlformats-officedocument.presentationml.slide+xml"/>
  <Override PartName="/ppt/notesSlides/notesSlide185.xml" ContentType="application/vnd.openxmlformats-officedocument.presentationml.notesSlide+xml"/>
  <Override PartName="/ppt/slides/slide186.xml" ContentType="application/vnd.openxmlformats-officedocument.presentationml.slide+xml"/>
  <Override PartName="/ppt/notesSlides/notesSlide186.xml" ContentType="application/vnd.openxmlformats-officedocument.presentationml.notesSlide+xml"/>
  <Override PartName="/ppt/slides/slide187.xml" ContentType="application/vnd.openxmlformats-officedocument.presentationml.slide+xml"/>
  <Override PartName="/ppt/notesSlides/notesSlide187.xml" ContentType="application/vnd.openxmlformats-officedocument.presentationml.notesSlide+xml"/>
  <Override PartName="/ppt/slides/slide188.xml" ContentType="application/vnd.openxmlformats-officedocument.presentationml.slide+xml"/>
  <Override PartName="/ppt/notesSlides/notesSlide188.xml" ContentType="application/vnd.openxmlformats-officedocument.presentationml.notesSlide+xml"/>
  <Override PartName="/ppt/slides/slide189.xml" ContentType="application/vnd.openxmlformats-officedocument.presentationml.slide+xml"/>
  <Override PartName="/ppt/notesSlides/notesSlide189.xml" ContentType="application/vnd.openxmlformats-officedocument.presentationml.notesSlide+xml"/>
  <Override PartName="/ppt/slides/slide190.xml" ContentType="application/vnd.openxmlformats-officedocument.presentationml.slide+xml"/>
  <Override PartName="/ppt/notesSlides/notesSlide190.xml" ContentType="application/vnd.openxmlformats-officedocument.presentationml.notesSlide+xml"/>
  <Override PartName="/ppt/slides/slide191.xml" ContentType="application/vnd.openxmlformats-officedocument.presentationml.slide+xml"/>
  <Override PartName="/ppt/notesSlides/notesSlide191.xml" ContentType="application/vnd.openxmlformats-officedocument.presentationml.notesSlide+xml"/>
  <Override PartName="/ppt/slides/slide192.xml" ContentType="application/vnd.openxmlformats-officedocument.presentationml.slide+xml"/>
  <Override PartName="/ppt/notesSlides/notesSlide192.xml" ContentType="application/vnd.openxmlformats-officedocument.presentationml.notesSlide+xml"/>
  <Override PartName="/ppt/slides/slide193.xml" ContentType="application/vnd.openxmlformats-officedocument.presentationml.slide+xml"/>
  <Override PartName="/ppt/slides/slide194.xml" ContentType="application/vnd.openxmlformats-officedocument.presentationml.slide+xml"/>
  <Override PartName="/ppt/notesSlides/notesSlide194.xml" ContentType="application/vnd.openxmlformats-officedocument.presentationml.notesSlide+xml"/>
  <Override PartName="/ppt/slides/slide195.xml" ContentType="application/vnd.openxmlformats-officedocument.presentationml.slide+xml"/>
  <Override PartName="/ppt/notesSlides/notesSlide195.xml" ContentType="application/vnd.openxmlformats-officedocument.presentationml.notesSlide+xml"/>
  <Override PartName="/ppt/slides/slide196.xml" ContentType="application/vnd.openxmlformats-officedocument.presentationml.slide+xml"/>
  <Override PartName="/ppt/notesSlides/notesSlide196.xml" ContentType="application/vnd.openxmlformats-officedocument.presentationml.notesSlide+xml"/>
  <Override PartName="/ppt/slides/slide197.xml" ContentType="application/vnd.openxmlformats-officedocument.presentationml.slide+xml"/>
  <Override PartName="/ppt/notesSlides/notesSlide197.xml" ContentType="application/vnd.openxmlformats-officedocument.presentationml.notesSlide+xml"/>
  <Override PartName="/ppt/slides/slide198.xml" ContentType="application/vnd.openxmlformats-officedocument.presentationml.slide+xml"/>
  <Override PartName="/ppt/notesSlides/notesSlide198.xml" ContentType="application/vnd.openxmlformats-officedocument.presentationml.notesSlide+xml"/>
  <Override PartName="/ppt/slides/slide199.xml" ContentType="application/vnd.openxmlformats-officedocument.presentationml.slide+xml"/>
  <Override PartName="/ppt/notesSlides/notesSlide199.xml" ContentType="application/vnd.openxmlformats-officedocument.presentationml.notesSlide+xml"/>
  <Override PartName="/ppt/slides/slide200.xml" ContentType="application/vnd.openxmlformats-officedocument.presentationml.slide+xml"/>
  <Override PartName="/ppt/notesSlides/notesSlide200.xml" ContentType="application/vnd.openxmlformats-officedocument.presentationml.notesSlide+xml"/>
  <Override PartName="/ppt/slides/slide201.xml" ContentType="application/vnd.openxmlformats-officedocument.presentationml.slide+xml"/>
  <Override PartName="/ppt/notesSlides/notesSlide201.xml" ContentType="application/vnd.openxmlformats-officedocument.presentationml.notesSlide+xml"/>
  <Override PartName="/ppt/slides/slide202.xml" ContentType="application/vnd.openxmlformats-officedocument.presentationml.slide+xml"/>
  <Override PartName="/ppt/notesSlides/notesSlide202.xml" ContentType="application/vnd.openxmlformats-officedocument.presentationml.notesSlide+xml"/>
  <Override PartName="/ppt/slides/slide203.xml" ContentType="application/vnd.openxmlformats-officedocument.presentationml.slide+xml"/>
  <Override PartName="/ppt/notesSlides/notesSlide203.xml" ContentType="application/vnd.openxmlformats-officedocument.presentationml.notesSlide+xml"/>
  <Override PartName="/ppt/slides/slide204.xml" ContentType="application/vnd.openxmlformats-officedocument.presentationml.slide+xml"/>
  <Override PartName="/ppt/notesSlides/notesSlide204.xml" ContentType="application/vnd.openxmlformats-officedocument.presentationml.notesSlide+xml"/>
  <Override PartName="/ppt/slides/slide205.xml" ContentType="application/vnd.openxmlformats-officedocument.presentationml.slide+xml"/>
  <Override PartName="/ppt/notesSlides/notesSlide205.xml" ContentType="application/vnd.openxmlformats-officedocument.presentationml.notesSlide+xml"/>
  <Override PartName="/ppt/slides/slide206.xml" ContentType="application/vnd.openxmlformats-officedocument.presentationml.slide+xml"/>
  <Override PartName="/ppt/notesSlides/notesSlide206.xml" ContentType="application/vnd.openxmlformats-officedocument.presentationml.notesSlide+xml"/>
  <Override PartName="/ppt/slides/slide207.xml" ContentType="application/vnd.openxmlformats-officedocument.presentationml.slide+xml"/>
  <Override PartName="/ppt/slides/slide208.xml" ContentType="application/vnd.openxmlformats-officedocument.presentationml.slide+xml"/>
  <Override PartName="/ppt/notesSlides/notesSlide208.xml" ContentType="application/vnd.openxmlformats-officedocument.presentationml.notesSlide+xml"/>
  <Override PartName="/ppt/slides/slide209.xml" ContentType="application/vnd.openxmlformats-officedocument.presentationml.slide+xml"/>
  <Override PartName="/ppt/notesSlides/notesSlide209.xml" ContentType="application/vnd.openxmlformats-officedocument.presentationml.notesSlide+xml"/>
  <Override PartName="/ppt/slides/slide210.xml" ContentType="application/vnd.openxmlformats-officedocument.presentationml.slide+xml"/>
  <Override PartName="/ppt/notesSlides/notesSlide21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 id="442" r:id="rId189"/>
    <p:sldId id="443" r:id="rId190"/>
    <p:sldId id="444" r:id="rId191"/>
    <p:sldId id="445" r:id="rId192"/>
    <p:sldId id="446" r:id="rId193"/>
    <p:sldId id="447" r:id="rId194"/>
    <p:sldId id="448" r:id="rId195"/>
    <p:sldId id="449" r:id="rId196"/>
    <p:sldId id="450" r:id="rId197"/>
    <p:sldId id="451" r:id="rId198"/>
    <p:sldId id="452" r:id="rId199"/>
    <p:sldId id="453" r:id="rId200"/>
    <p:sldId id="454" r:id="rId201"/>
    <p:sldId id="455" r:id="rId202"/>
    <p:sldId id="456" r:id="rId203"/>
    <p:sldId id="457" r:id="rId204"/>
    <p:sldId id="458" r:id="rId205"/>
    <p:sldId id="459" r:id="rId206"/>
    <p:sldId id="460" r:id="rId207"/>
    <p:sldId id="461" r:id="rId208"/>
    <p:sldId id="462" r:id="rId209"/>
    <p:sldId id="463" r:id="rId210"/>
    <p:sldId id="464" r:id="rId211"/>
    <p:sldId id="465" r:id="rId2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slide" Target="slides/slide164.xml"/>
  <Relationship Id="rId167" Type="http://schemas.openxmlformats.org/officeDocument/2006/relationships/slide" Target="slides/slide165.xml"/>
  <Relationship Id="rId168" Type="http://schemas.openxmlformats.org/officeDocument/2006/relationships/slide" Target="slides/slide166.xml"/>
  <Relationship Id="rId169" Type="http://schemas.openxmlformats.org/officeDocument/2006/relationships/slide" Target="slides/slide167.xml"/>
  <Relationship Id="rId170" Type="http://schemas.openxmlformats.org/officeDocument/2006/relationships/slide" Target="slides/slide168.xml"/>
  <Relationship Id="rId171" Type="http://schemas.openxmlformats.org/officeDocument/2006/relationships/slide" Target="slides/slide169.xml"/>
  <Relationship Id="rId172" Type="http://schemas.openxmlformats.org/officeDocument/2006/relationships/slide" Target="slides/slide170.xml"/>
  <Relationship Id="rId173" Type="http://schemas.openxmlformats.org/officeDocument/2006/relationships/slide" Target="slides/slide171.xml"/>
  <Relationship Id="rId174" Type="http://schemas.openxmlformats.org/officeDocument/2006/relationships/slide" Target="slides/slide172.xml"/>
  <Relationship Id="rId175" Type="http://schemas.openxmlformats.org/officeDocument/2006/relationships/slide" Target="slides/slide173.xml"/>
  <Relationship Id="rId176" Type="http://schemas.openxmlformats.org/officeDocument/2006/relationships/slide" Target="slides/slide174.xml"/>
  <Relationship Id="rId177" Type="http://schemas.openxmlformats.org/officeDocument/2006/relationships/slide" Target="slides/slide175.xml"/>
  <Relationship Id="rId178" Type="http://schemas.openxmlformats.org/officeDocument/2006/relationships/slide" Target="slides/slide176.xml"/>
  <Relationship Id="rId179" Type="http://schemas.openxmlformats.org/officeDocument/2006/relationships/slide" Target="slides/slide177.xml"/>
  <Relationship Id="rId180" Type="http://schemas.openxmlformats.org/officeDocument/2006/relationships/slide" Target="slides/slide178.xml"/>
  <Relationship Id="rId181" Type="http://schemas.openxmlformats.org/officeDocument/2006/relationships/slide" Target="slides/slide179.xml"/>
  <Relationship Id="rId182" Type="http://schemas.openxmlformats.org/officeDocument/2006/relationships/slide" Target="slides/slide180.xml"/>
  <Relationship Id="rId183" Type="http://schemas.openxmlformats.org/officeDocument/2006/relationships/slide" Target="slides/slide181.xml"/>
  <Relationship Id="rId184" Type="http://schemas.openxmlformats.org/officeDocument/2006/relationships/slide" Target="slides/slide182.xml"/>
  <Relationship Id="rId185" Type="http://schemas.openxmlformats.org/officeDocument/2006/relationships/slide" Target="slides/slide183.xml"/>
  <Relationship Id="rId186" Type="http://schemas.openxmlformats.org/officeDocument/2006/relationships/slide" Target="slides/slide184.xml"/>
  <Relationship Id="rId187" Type="http://schemas.openxmlformats.org/officeDocument/2006/relationships/slide" Target="slides/slide185.xml"/>
  <Relationship Id="rId188" Type="http://schemas.openxmlformats.org/officeDocument/2006/relationships/slide" Target="slides/slide186.xml"/>
  <Relationship Id="rId189" Type="http://schemas.openxmlformats.org/officeDocument/2006/relationships/slide" Target="slides/slide187.xml"/>
  <Relationship Id="rId190" Type="http://schemas.openxmlformats.org/officeDocument/2006/relationships/slide" Target="slides/slide188.xml"/>
  <Relationship Id="rId191" Type="http://schemas.openxmlformats.org/officeDocument/2006/relationships/slide" Target="slides/slide189.xml"/>
  <Relationship Id="rId192" Type="http://schemas.openxmlformats.org/officeDocument/2006/relationships/slide" Target="slides/slide190.xml"/>
  <Relationship Id="rId193" Type="http://schemas.openxmlformats.org/officeDocument/2006/relationships/slide" Target="slides/slide191.xml"/>
  <Relationship Id="rId194" Type="http://schemas.openxmlformats.org/officeDocument/2006/relationships/slide" Target="slides/slide192.xml"/>
  <Relationship Id="rId195" Type="http://schemas.openxmlformats.org/officeDocument/2006/relationships/slide" Target="slides/slide193.xml"/>
  <Relationship Id="rId196" Type="http://schemas.openxmlformats.org/officeDocument/2006/relationships/slide" Target="slides/slide194.xml"/>
  <Relationship Id="rId197" Type="http://schemas.openxmlformats.org/officeDocument/2006/relationships/slide" Target="slides/slide195.xml"/>
  <Relationship Id="rId198" Type="http://schemas.openxmlformats.org/officeDocument/2006/relationships/slide" Target="slides/slide196.xml"/>
  <Relationship Id="rId199" Type="http://schemas.openxmlformats.org/officeDocument/2006/relationships/slide" Target="slides/slide197.xml"/>
  <Relationship Id="rId200" Type="http://schemas.openxmlformats.org/officeDocument/2006/relationships/slide" Target="slides/slide198.xml"/>
  <Relationship Id="rId201" Type="http://schemas.openxmlformats.org/officeDocument/2006/relationships/slide" Target="slides/slide199.xml"/>
  <Relationship Id="rId202" Type="http://schemas.openxmlformats.org/officeDocument/2006/relationships/slide" Target="slides/slide200.xml"/>
  <Relationship Id="rId203" Type="http://schemas.openxmlformats.org/officeDocument/2006/relationships/slide" Target="slides/slide201.xml"/>
  <Relationship Id="rId204" Type="http://schemas.openxmlformats.org/officeDocument/2006/relationships/slide" Target="slides/slide202.xml"/>
  <Relationship Id="rId205" Type="http://schemas.openxmlformats.org/officeDocument/2006/relationships/slide" Target="slides/slide203.xml"/>
  <Relationship Id="rId206" Type="http://schemas.openxmlformats.org/officeDocument/2006/relationships/slide" Target="slides/slide204.xml"/>
  <Relationship Id="rId207" Type="http://schemas.openxmlformats.org/officeDocument/2006/relationships/slide" Target="slides/slide205.xml"/>
  <Relationship Id="rId208" Type="http://schemas.openxmlformats.org/officeDocument/2006/relationships/slide" Target="slides/slide206.xml"/>
  <Relationship Id="rId209" Type="http://schemas.openxmlformats.org/officeDocument/2006/relationships/slide" Target="slides/slide207.xml"/>
  <Relationship Id="rId210" Type="http://schemas.openxmlformats.org/officeDocument/2006/relationships/slide" Target="slides/slide208.xml"/>
  <Relationship Id="rId211" Type="http://schemas.openxmlformats.org/officeDocument/2006/relationships/slide" Target="slides/slide209.xml"/>
  <Relationship Id="rId212" Type="http://schemas.openxmlformats.org/officeDocument/2006/relationships/slide" Target="slides/slide210.xml"/>
  <Relationship Id="rId213" Type="http://schemas.openxmlformats.org/officeDocument/2006/relationships/presProps" Target="presProps.xml"/>
  <Relationship Id="rId214" Type="http://schemas.openxmlformats.org/officeDocument/2006/relationships/viewProps" Target="viewProps.xml"/>
  <Relationship Id="rId21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12-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personales, imagen y archivos: qué ley le manda a tu equipo» (2 de 9).]]></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personales, imagen y archivos: qué ley le manda a tu equipo» (3 de 9).]]></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personales, imagen y archivos: qué ley le manda a tu equipo» (4 de 9).]]></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personales, imagen y archivos: qué ley le manda a tu equipo» (5 de 9).]]></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personales, imagen y archivos: qué ley le manda a tu equipo» (6 de 9).]]></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personales, imagen y archivos: qué ley le manda a tu equipo» (7 de 9).]]></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personales, imagen y archivos: qué ley le manda a tu equipo» (8 de 9).]]></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personales, imagen y archivos: qué ley le manda a tu equipo» (9 de 9).]]></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quién eres tú frente a ese archivo» (2 de 7).]]></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quién eres tú frente a ese archivo» (3 de 7).]]></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quién eres tú frente a ese archivo» (4 de 7).]]></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quién eres tú frente a ese archivo» (5 de 7).]]></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quién eres tú frente a ese archivo» (6 de 7).]]></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quién eres tú frente a ese archivo» (7 de 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12-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quién eres tú frente a ese archivo» (2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quién eres tú frente a ese archivo» (3 de 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nalidad y minimización: para qué existe cada columna» (2 de 6).]]></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nalidad y minimización: para qué existe cada columna» (3 de 6).]]></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nalidad y minimización: para qué existe cada columna» (4 de 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nalidad y minimización: para qué existe cada columna» (5 de 6).]]></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nalidad y minimización: para qué existe cada columna» (6 de 6).]]></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12-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9»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2 de 9»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9»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9»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5 de 9»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6 de 9»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7 de 9»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8 de 9»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9 de 9»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omité y municipio ficticios): recortar un formulario de inscri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a hoja tal como exist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omité municipal de un pueblo inventado llama a un acto de cierre y usa el formulario que se viene copiando desde hace tres elecciones: doce campos. En la parte de arriba, sin decir para qué, la leyenda «Llenar todos los campos». Primer movimiento honesto: no empezar a borrar, empezar a preguntar para qué se hizo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omité y municipio ficticios): recortar un formulario de inscri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scribir la finalidad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quipo acuerda dos finalidades y las escribe: «registrar a las personas que asisten al acto del 3 de noviembre para poder avisarles un cambio de sede» y «identificar a quienes quieren ser voluntarias o voluntarios en una mesa directiva de casilla». Dos finalidades, no una vaga «tener datos de la gente». Cada columna va a disputarse una de esas dos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omité y municipio ficticios): recortar un formulario de inscri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Aplicar el test columna por colum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mbre: necesario para ambas. Municipio: sirve para la organización territorial del voluntariado. Teléfono y correo: basta un medio de contacto para avisar el cambio de sede, así que el formulario conserva el correo y el teléfono sale. CURP: no mueve ninguna decisión. Credencial escaneada: ninguna finalidad la sostiene; si el motivo era saber si había menores de edad, la pregunta se puede hacer de otra forma. Religión y «¿a quién va a votar hoy?»: ninguna finalidad lícita en un registro de asistencia; además son datos sen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omité y municipio ficticios): recortar un formulario de inscri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Decidir qué se hace con lo que s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salidas, y hay que escribirlas. Lo que se elimina del formulario nunca se recaba. Lo que ya está en hojas viejas se trata según su finalidad cumplida: la ley ordena suprimir «previo bloqueo, en su caso, y una vez que concluya el plazo de conservación», en el segundo párrafo del artículo 10. Y lo que se transforma —la fecha de nacimiento exacta por una casilla de «acompañante menor de edad»— se anota como cambio, porque cambia la pregunta que se le hace a la 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omité y municipio ficticios): recortar un formulario de inscri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Alinear el formulario con 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viso de privacidad debe describir los datos que se someten a tratamiento «identificando aquéllos que son sensibles», según la fracción II del artículo 15, y las finalidades, distinguiendo «aquéllas que requieren el consentimiento», fracción III. Si el formulario recorta columnas, el aviso se aligera; si el formulario pide teléfono y correo para avisar cambios de sede, eso debe estar dicho ahí. Un aviso que describe una hoja distinta a la que llena la gente es un aviso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omité y municipio ficticios): recortar un formulario de inscri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El resultado que s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formulario de cinco campos, con dos finalidades escritas arriba, una casilla de acompañante menor de edad, la línea de aviso de privacidad entregado en ese momento y el nombre de la persona que recibirá las solicitudes. Y una nota de cambio: qué campos se quitaron, por qué y qué se hará con los que ya estaban guardados. Ese papel, en PDF o en PowerPoint del propio objeto de aprendizaje, es el producto de esta s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se sostiene: el tratamiento debe limitarse a las finalidades previstas en el aviso y ser necesario, adecuado y relevante en relación con ellas; «tener contexto» no es una finalidad que pueda escribirse en el aviso ni controlarse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ueba no es «sirve para algo», es «sirve a la finalidad que escribí en el aviso». Los artículos 11 y 12 ponen los dos cortes: limitación a las finalidades previstas y tratamiento necesario, adecuado y relevante. Con «contexto del perfil» no se puede redactar un aviso ni se puede auditar un uso posterior, y una columna que no se puede escribir en el aviso es una columna que no se debe recabar. Las otras dos salidas son trampas conocidas: la asamblea no reemplaza el consentimiento de cada titular, y borrar la columna en la copia compartida deja intacto el acervo, que es justamente lo que la regla busca redu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s de finalidad y proporcionalidad leídos en los artículos 11 y 12 de la Ley Federal de Protección de Datos Personales en Posesión de los Particulares, trabajados en la figura antes-después de minim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12-r01-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comunica, quién puede ver la lista y cuánto se guarda» (2 de 10).]]></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comunica, quién puede ver la lista y cuánto se guarda» (3 de 10).]]></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comunica, quién puede ver la lista y cuánto se guarda» (4 de 10).]]></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comunica, quién puede ver la lista y cuánto se guarda» (5 de 10).]]></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comunica, quién puede ver la lista y cuánto se guarda» (6 de 10).]]></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comunica, quién puede ver la lista y cuánto se guarda» (7 de 10).]]></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comunica, quién puede ver la lista y cuánto se guarda» (8 de 10).]]></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comunica, quién puede ver la lista y cuánto se guarda» (9 de 10).]]></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comunica, quién puede ver la lista y cuánto se guarda» (10 de 10).]]></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12-r01-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finalidad y recortar el formulario a las columnas necesarias → Entregar el aviso de privacidad en el momento en que se llenan los datos → Usar la lista sólo para las finalidades avisadas, con accesos restringidos → Cumplida la finalidad, pasar al bloqueo y respetar el plazo de conservación → Tramitar cancelaciones y oposición, y suprimir el dato al concluir el bloqu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los errores de un comité casi siempre son de secuencia, no de intención. Recortar el formulario antes del aviso evita prometer datos que no se piden; entregar el aviso después de recoger las firmas deja el tratamiento sin información previa, porque el artículo 16 fija el momento; limitar el uso exige haber dicho cuáles son las finalidades; y la supresión no puede saltarse el bloqueo, pues el segundo párrafo del artículo 10 y el artículo 24 lo ponen en medio. Al final, la cancelación no es un favor: es una solicitud con trámite designado conforme al artículo 2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clo de vida trabajado en la lección y en la figura de cinco cajas: recabo, aviso, uso, conservación con bloqueo, cancelación y su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12-r01-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ncelación existe y es exigible —artículo 24—, pero el propio texto la describe con una vuelta intermedia: «dará lugar a un periodo de bloqueo tras el cual se procederá a la supresión del dato», y el bloqueo sirve para determinar posibles responsabilidades hasta el plazo de prescripción. El artículo 25 añade supuestos en los que no hay obligación de cancelar, entre ellos cuando los datos «deban ser tratados por disposición legal». Y si el dato ya fue transmitido, el responsable debe avisar a quien lo recibe para que también efectúe la cancelación. Borrar sin constancia no es más legal: es quedarse sin forma de demostrar qué se hizo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servación y cancelación leídas en los artículos 2, fracción III, 10, 24, 25 y 29 de la ley federal de datos personales en posesión de los particu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12-r01-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acceso se mide con dos reglas: medidas de seguridad no menores a las que el propio responsable usa para su información (artículo 18) y confidencialidad de quien interviene en cualquier fase, que subsiste al terminar su relación (artículo 20); treinta accesos sin finalidad escrita fallan las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no distingue entre acceso «interno» y «externo»: distingue entre acceso autorizado y acceso no autorizado, y describe el tratamiento como cualquier operación sobre los datos. La regla comparativa del artículo 18 es la más incómoda de cumplir y la más fácil de auditar: si el comité protege mejor su contabilidad que su lista, la medida es insuficiente. La firma de una carta ayuda, pero no sustituye el control de acceso: sin registro de quién ve qué, no hay confidencialidad medible. Y la cuarta opción es la peor: concentra el dato en un dispositivo personal fuera de todo control, y convierte a la coordinadora en persona encargada sin mecanismo ning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guridad (artículo 18), confidencialidad de quienes intervienen (artículo 20) y noción de tratamiento (artículo 2, fracción XIX) de la ley federal de dato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12-r01-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viso · bloqueo · responsabilidades · canc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palabras son las casillas del ciclo: sin aviso no hay finalidad que limitar; sin bloqueo la conservación se vuelve borradura anticipada o archivo eterno; sin la referencia a las responsabilidades no se entiende por qué el dato todavía existe; y sin identificar el derecho que se está ejerciendo, el equipo no sabe a qué artículo responder. Los términos están en los artículos 14, 16, 10, 2, fracción III, y 2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losario y ciclo de vida trabajados en el texto y en la figura de cinco ca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12-r01-oa0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tografía e imagen: cuándo la foto de un acto es un dato personal» (2 de 13).]]></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tografía e imagen: cuándo la foto de un acto es un dato personal» (3 de 13).]]></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tografía e imagen: cuándo la foto de un acto es un dato personal» (4 de 13).]]></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tografía e imagen: cuándo la foto de un acto es un dato personal» (5 de 13).]]></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tografía e imagen: cuándo la foto de un acto es un dato personal» (6 de 13).]]></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tografía e imagen: cuándo la foto de un acto es un dato personal» (7 de 13).]]></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tografía e imagen: cuándo la foto de un acto es un dato personal» (8 de 13).]]></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tografía e imagen: cuándo la foto de un acto es un dato personal» (9 de 13).]]></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tografía e imagen: cuándo la foto de un acto es un dato personal» (10 de 13).]]></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tografía e imagen: cuándo la foto de un acto es un dato personal» (11 de 13).]]></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tografía e imagen: cuándo la foto de un acto es un dato personal» (12 de 13).]]></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tografía e imagen: cuándo la foto de un acto es un dato personal» (13 de 13).]]></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12-r01-oa01]]></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utorización de quien ejerce la patria potestad o la tutela es necesaria, pero no es suficiente ni gratuita. El artículo 78, fracción I, de la ley general de derechos de la niñez pide además «la opinión de la niña, niño o adolescente»; los artículos 76 y 77 siguen midiendo el manejo de la imagen contra el interés superior de la niñez, de modo que una foto autorizada puede seguir siendo ilegal si atenta contra su honra, imagen o reputación o lo pone en riesgo; y el tratamiento de los datos sigue sujeto a aviso, finalidad y plazo. Publicar «sin decir nada más» añade el defecto de fondo: ninguna de esas autorizaciones se documenta ni se puede revisa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s 76, 77 y 78 de la Ley General de los Derechos de Niñas, Niños y Adolescentes, y artículo 21 de la ley federal de datos personales sobre el ejercicio por representante leg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12-r01-oa01]]></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tes de publicar, dejo anotado en la carpeta quién autorizó, para qué medio y hast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es el caso más caro de la lección: una autorización de palabra, sin constancia y sin interés superior de la niñez evaluado, sobre la imagen de una candidata y un niño identificable. La tercera revela un domicilio aproximado de una persona y suma un dato que nadie autorizó. La quinta es un acto de tratamiento sin control de acceso, con una lista que no se recortó. La segunda y la cuarta son las prácticas correctas documentadas: constancia de quién autoriza y para qué medio, y aviso que describe el uso de la imagen desde antes de recabar los datos. Ninguna de las cinco depende de la intención de quien escribió: depende de si la decisión quedó descrita en el arch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la sección de imagen: dato personal identificable, consentimiento documentado y revocable, protección de la intimidad de la niñez y divulgación de imágenes de mujeres candida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12-r01-oa01]]></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bres la compilación vigente, cuentas las fracciones del artículo y corriges la cita con documento, fracción y fecha de la reforma; si la numeración cambió, lo di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listados se reforman y las fracciones se renumeran; una cita que fue correcta puede dejar de señalar la conducta. En la compilación revisada por esta lección, la divulgación de imágenes de una mujer candidata o en funciones está en la fracción X del artículo 20 Ter, mientras que la fracción XXII describe otras formas análogas. La segunda opción es el error opuesto: sustituir la fuente por el rumor de la última nota. Y la cuarta pierde el contenido de la lección J02: sin pieza citada, nadie puede abrir lo que afirmas. La salida es la rutina: abrir, contar, citar con fecha y decir qué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 20 Ter, fracciones X y XXII, en la compilación vigente de la Ley General de Acceso de las Mujeres a una Vida Libre de Violencias, verificada el 24-10-2026; método de cita con pieza y versión de la unidad J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12-r01-oa01]]></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pción múltiple» (2 de 2).]]></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sensibles: la lista de asistencia no es una lista de afiliación» (2 de 6).]]></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sensibles: la lista de asistencia no es una lista de afiliación» (3 de 6).]]></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sensibles: la lista de asistencia no es una lista de afiliación» (4 de 6).]]></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sensibles: la lista de asistencia no es una lista de afiliación» (5 de 6).]]></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sensibles: la lista de asistencia no es una lista de afiliación» (6 de 6).]]></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cceso (artículo 22) → Mostrar qué datos hay sobre esa persona y cómo se tratan, poniendo a la vista 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tificación (artículo 23) → Corregir lo inexacto o incompleto, con la documentación que la persona a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ncelación (artículo 24) → Sacar el dato del registro, abrir el periodo de bloqueo y avisar a quien ya lo reci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posición (artículo 26) → Cesar un tratamiento cuando existe causa legítima, y dejar constancia de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ocación del consentimiento (artículo 7) → Usar el mecanismo previsto en el aviso, sin efectos retroactivos, y ajustar el uso fut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icitud mal dirigida o incompleta (artículos 28 y 29) → Tener designada la persona o el departamento que da trámite y pedir lo que falte en lugar de archivar la solic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rechos y trámites leídos en los artículos 7, 22, 23, 24, 26, 28 y 29 de la ley federal de datos personales en posesión de los particu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12-r01-oa01]]></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lacionar» (2 de 3).]]></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lacionar» (3 de 3).]]></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gistro de quienes firmaron apoyo a una precandidatura en la interna → Dato sensible: consentimiento expreso y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Grupo de mensajería de voluntarias por día con nombres y teléfonos → Lista de un particular: régimen de respons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adrón de afiliados que el partido publica con cuatro columnas → Sujeto obligado: obligación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Boletín judicial consultado en el portal del tribunal, con los nombres de las partes → Fuente de acceso público: no es una base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oja de asistentes a una plática de salud reproductiva con tema de salud visible → Dato sensible: consentimiento expreso y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lanilla de asistencia al cierre de campaña con nombre y municipio → Lista de un particular: régimen de respons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Relación de aportantes y montos que la ley manda actualizar → Sujeto obligado: obligación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irectorio de servidores públicos que otro municipio ya publicó en su portal → Fuente de acceso público: no es una base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s trabajados en la lección: artículo 2, fracción VI y artículo 8 para sensibles; régimen de responsables para listas de particulares; artículos 65 y 75, fracción I de la ley general de transparencia para lo que se pu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12-r01-oa01]]></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Clasificar» (2 de 3).]]></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Clasificar» (3 de 3).]]></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sensibles: la lista de asistencia no es una lista de afiliación» (2 de 2).]]></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ducto: el inventario de datos y el formulario mínimo» (2 de 4).]]></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ducto: el inventario de datos y el formulario mínimo» (3 de 4).]]></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ducto: el inventario de datos y el formulario mínimo» (4 de 4).]]></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6» (2 de 2).]]></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2 de 6» (2 de 2).]]></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6» (2 de 2).]]></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6» (2 de 2).]]></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5 de 6» (2 de 2).]]></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6 de 6» (2 de 2).]]></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quipo y municipio ficticios): levantar el inventario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Abrir la carpeta, no la disc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o se lista lo que existe: en el caso inventado, seis materiales: el padrón de afiliados, la hoja de quienes aportaron, la lista de voluntariado por día, la planilla de asistentes, la carpeta de fotos del acto y el grupo de mensajería donde ya se reenvió una lista; la carpeta está compartida con ocho personas y la planilla del archivo común, con treinta. Nada se borra todavía. Un inventario hecho sobre recuerdos produce un inventario falso, y el falso es peor que ninguno porque da seguridad injustif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quipo y municipio ficticios): levantar el inventario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scribir qué contiene cada uno, sin eufemis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bre cada archivo y se copian los nombres de las columnas tal cual están. En la hoja de asistentes del caso hay siete columnas abiertas: nombre, teléfono, correo, CURP, empresa donde trabaja, «¿a quién va a votar hoy?» y notas. El hallazgo del ejercicio es ese: cuatro de las siete —CURP, empresa, la pregunta por el voto y las notas— nunca se escribieron en 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quipo y municipio ficticios): levantar el inventario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Preguntar la finalidad y anotar la respuest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 archivo, la pregunta es «¿qué decisión tomamos con esto?». Para la lista de asistentes, la respuesta honesta del equipo fue «avisar si cambia la sede». Con esa frase escrita, la CURP, la empresa y la pregunta por el voto quedan sin sostén, y la conversación deja de ser de opin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quipo y municipio ficticios): levantar el inventario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Clasificar el régimen, que es donde se decide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adrón de afiliados: si el partido o la asociación recibe y ejerce recursos públicos, entra el capítulo de sujetos obligados, con la enumeración de cuatro columnas del artículo 75 y con la prohibición de difundir datos personales del artículo 64. Los contactos del comité vecinal sin recurso público: régimen de responsable. En el caso ficticio, dos materiales quedaron del primer lado —el padrón y la hoja de aportantes— y cuatro del segundo —asistentes, voluntariado, fotos y el grupo de mensajería—; ahí se entendió por qué la misma laptop tenía dos reg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quipo y municipio ficticios): levantar el inventario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Fijar accesos y plazos, con nombre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scribe quién puede ver cada archivo y por qué; se designa a la persona que da trámite a las solicitudes, conforme al artículo 29; y se pone un plazo por archivo, pensando en la finalidad. Para los datos sensibles, el plazo se acota al mínimo indispensable, como pide el cierre del artículo 12. Ninguna casilla queda en «según se neces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quipo y municipio ficticios): levantar el inventario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errar el círculo con el formulario y 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l inventario en la mano, el formulario se recorta y el aviso se reescribe: los datos que se enumeran son ahora los que existen, las finalidades son las que se escribieron, y el mecanismo para revocar y para ejercer derechos ARCO tiene nombre y correo. El cierre de campaña queda previsto desde hoy: qué se conserva en bloqueo, qué se suprime y quién lo hace. Las dos hojas salen en PDF o PowerPoint del propio O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Abre la carpeta donde vive la información de tu equipo y llena las dos herramientas: el inventario de datos, con sus cinco preguntas por archivo (qué contiene, para qué existe, a quién compete, quién lo ve y cuánto dura), y el diseño del formulario mínimo, con la finalidad escrita al lado de cada casilla que entra y la razón de cada una que sale. Cierra con dos líneas: qué archivo te sorprendió y qué decisión vas a escalar por escrito antes de toc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roducto: el inventario de datos y el formulario mínimo · Memoria: archivo, regla y artí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roducto: el inventario de datos y el formulario mínimo · Memoria: archivo, regla y artí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roducto: el inventario de datos y el formulario mínimo · Memoria: archivo, regla y artí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 se hace primero, antes de decidir qué hacer con un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calidad tengo yo frente a este archivo: ¿trato datos por cuenta propia como particular, o soy sujeto obligado porque recibo y ejerzo recursos públicos o realizo actos de autoridad? La ley cambia con es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rueba que una columna de un formulario está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l test del artículo 12: necesario, adecuado y relevante en relación con las finalidades del aviso. Si no hay finalidad escrita que la sostenga, la columna no entra; y una finalidad distinta exige nuevo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contener, como mínimo, un aviso de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is cosas del artículo 15: identidad y domicilio del responsable; los datos que se tratan, marcando los sensibles; las finalidades, distinguiendo las que requieren consentimiento; opciones para limitar uso y divulgación; mecanismos ARCO; y cómo se avisarán los cam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Ya se acabó la campaña»: ¿se borra todo de inmedi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n automático. Cumplida la finalidad, el dato se suprime previo bloqueo y una vez que concluya el plazo de conservación; el bloqueo sirve para determinar responsabilidades. Y hay supuestos en los que no procede cancelar, como cuando una disposición legal manda tratar 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a foto de un acto deja de ser «propaganda» y pasa a ser u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muestra a una persona identificada o identificable: entonces su publicación es un tratamiento. Y si revela creencias, origen, salud u opinión política, entra en datos sensibles, con consentimiento expreso y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bia si en la foto aparece un niño o una ni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l criterio deja de ser tuyo: se requiere la voluntad de quien ejerza la patria potestad o la tutela y la opinión de la niña o el niño, y la imagen se mide contra el interés superior de la niñez y contra su honra, imagen o repu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a sanción administrativa cierra el as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artículo 61 de la ley de datos personales impone sus sanciones sin perjuicio de la responsabilidad civil o penal que resulte, y el artículo 20 Ter de la ley general de violencias remite la sanción de la violencia política a la legislación electoral, penal y de responsabilidades administra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4).]]></a:t>
            </a:r>
          </a:p>
        </p:txBody>
      </p:sp>
    </p:spTree>
  </p:cSld>
</p:notes>
</file>

<file path=ppt/notesSlides/notesSlide1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4).]]></a:t>
            </a:r>
          </a:p>
        </p:txBody>
      </p:sp>
    </p:spTree>
  </p:cSld>
</p:notes>
</file>

<file path=ppt/notesSlides/notesSlide1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4 de 4).]]></a:t>
            </a:r>
          </a:p>
        </p:txBody>
      </p:sp>
    </p:spTree>
  </p:cSld>
</p:notes>
</file>

<file path=ppt/notesSlides/notesSlide1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1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1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1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2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2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2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2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2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2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2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12-r01-oa01]]></a:t>
            </a:r>
          </a:p>
        </p:txBody>
      </p:sp>
    </p:spTree>
  </p:cSld>
</p:notes>
</file>

<file path=ppt/notesSlides/notesSlide2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4).]]></a:t>
            </a:r>
          </a:p>
        </p:txBody>
      </p:sp>
    </p:spTree>
  </p:cSld>
</p:notes>
</file>

<file path=ppt/notesSlides/notesSlide2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4).]]></a:t>
            </a:r>
          </a:p>
        </p:txBody>
      </p:sp>
    </p:spTree>
  </p:cSld>
</p:notes>
</file>

<file path=ppt/notesSlides/notesSlide2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4659" r:id="rId1"/>
    <p:sldLayoutId id="2481934660" r:id="rId2"/>
    <p:sldLayoutId id="2481934661" r:id="rId3"/>
    <p:sldLayoutId id="248193466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f541a5d30bd867bd0b156312fd5a5703ced007b436e16d31.jpg"/>
  <Relationship Id="rId3" Type="http://schemas.openxmlformats.org/officeDocument/2006/relationships/hyperlink" Target="https://politica.lumbre.lat/object/pol-j12-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hyperlink" Target="https://politica.lumbre.lat/object/pol-j12-r01-oa01" TargetMode="External"/>
  <Relationship Id="rId4" Type="http://schemas.openxmlformats.org/officeDocument/2006/relationships/hyperlink" Target="https://politica.lumbre.lat/object/pol-j12-r01-oa01"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hyperlink" Target="https://politica.lumbre.lat/object/pol-j12-r01-oa01" TargetMode="External"/>
  <Relationship Id="rId4" Type="http://schemas.openxmlformats.org/officeDocument/2006/relationships/hyperlink" Target="https://politica.lumbre.lat/object/pol-j12-r01-oa01"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hyperlink" Target="https://politica.lumbre.lat/object/pol-j12-r01-oa01" TargetMode="External"/>
  <Relationship Id="rId4" Type="http://schemas.openxmlformats.org/officeDocument/2006/relationships/hyperlink" Target="https://politica.lumbre.lat/object/pol-j12-r01-oa01" TargetMode="External"/>
  <Relationship Id="rId5"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hyperlink" Target="https://politica.lumbre.lat/object/pol-j12-r01-oa01" TargetMode="External"/>
  <Relationship Id="rId4" Type="http://schemas.openxmlformats.org/officeDocument/2006/relationships/hyperlink" Target="https://politica.lumbre.lat/object/pol-j12-r01-oa01" TargetMode="External"/>
  <Relationship Id="rId5"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58.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59.xm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60.xm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61.xm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62.xml"/>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63.xml"/>
</Relationships>

</file>

<file path=ppt/slides/_rels/slide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64.xml"/>
</Relationships>

</file>

<file path=ppt/slides/_rels/slide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65.xml"/>
</Relationships>

</file>

<file path=ppt/slides/_rels/slide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66.xml"/>
</Relationships>

</file>

<file path=ppt/slides/_rels/slide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67.xml"/>
</Relationships>

</file>

<file path=ppt/slides/_rels/slide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68.xml"/>
</Relationships>

</file>

<file path=ppt/slides/_rels/slide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69.xml"/>
</Relationships>

</file>

<file path=ppt/slides/_rels/slide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70.xml"/>
</Relationships>

</file>

<file path=ppt/slides/_rels/slide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71.xml"/>
</Relationships>

</file>

<file path=ppt/slides/_rels/slide1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72.xml"/>
</Relationships>

</file>

<file path=ppt/slides/_rels/slide1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73.xml"/>
</Relationships>

</file>

<file path=ppt/slides/_rels/slide1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hyperlink" Target="https://politica.lumbre.lat/object/pol-j12-r01-oa01" TargetMode="External"/>
  <Relationship Id="rId4" Type="http://schemas.openxmlformats.org/officeDocument/2006/relationships/notesSlide" Target="../notesSlides/notesSlide174.xml"/>
</Relationships>

</file>

<file path=ppt/slides/_rels/slide1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75.xml"/>
</Relationships>

</file>

<file path=ppt/slides/_rels/slide1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76.xml"/>
</Relationships>

</file>

<file path=ppt/slides/_rels/slide1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77.xml"/>
</Relationships>

</file>

<file path=ppt/slides/_rels/slide1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78.xml"/>
</Relationships>

</file>

<file path=ppt/slides/_rels/slide1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79.xml"/>
</Relationships>

</file>

<file path=ppt/slides/_rels/slide1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80.xml"/>
</Relationships>

</file>

<file path=ppt/slides/_rels/slide1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81.xml"/>
</Relationships>

</file>

<file path=ppt/slides/_rels/slide1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82.xml"/>
</Relationships>

</file>

<file path=ppt/slides/_rels/slide1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83.xml"/>
</Relationships>

</file>

<file path=ppt/slides/_rels/slide1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84.xml"/>
</Relationships>

</file>

<file path=ppt/slides/_rels/slide1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85.xml"/>
</Relationships>

</file>

<file path=ppt/slides/_rels/slide1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86.xml"/>
</Relationships>

</file>

<file path=ppt/slides/_rels/slide1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87.xml"/>
</Relationships>

</file>

<file path=ppt/slides/_rels/slide1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88.xml"/>
</Relationships>

</file>

<file path=ppt/slides/_rels/slide1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89.xml"/>
</Relationships>

</file>

<file path=ppt/slides/_rels/slide1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90.xml"/>
</Relationships>

</file>

<file path=ppt/slides/_rels/slide1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91.xml"/>
</Relationships>

</file>

<file path=ppt/slides/_rels/slide1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92.xml"/>
</Relationships>

</file>

<file path=ppt/slides/_rels/slide1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s>

</file>

<file path=ppt/slides/_rels/slide1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94.xml"/>
</Relationships>

</file>

<file path=ppt/slides/_rels/slide1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95.xml"/>
</Relationships>

</file>

<file path=ppt/slides/_rels/slide1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96.xml"/>
</Relationships>

</file>

<file path=ppt/slides/_rels/slide1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97.xml"/>
</Relationships>

</file>

<file path=ppt/slides/_rels/slide1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98.xml"/>
</Relationships>

</file>

<file path=ppt/slides/_rels/slide1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199.xml"/>
</Relationships>

</file>

<file path=ppt/slides/_rels/slide2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00.xml"/>
</Relationships>

</file>

<file path=ppt/slides/_rels/slide2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01.xml"/>
</Relationships>

</file>

<file path=ppt/slides/_rels/slide2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02.xml"/>
</Relationships>

</file>

<file path=ppt/slides/_rels/slide2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03.xml"/>
</Relationships>

</file>

<file path=ppt/slides/_rels/slide2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04.xml"/>
</Relationships>

</file>

<file path=ppt/slides/_rels/slide2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05.xml"/>
</Relationships>

</file>

<file path=ppt/slides/_rels/slide2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06.xml"/>
</Relationships>

</file>

<file path=ppt/slides/_rels/slide2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hyperlink" Target="https://www.dof.gob.mx/" TargetMode="External"/>
  <Relationship Id="rId4" Type="http://schemas.openxmlformats.org/officeDocument/2006/relationships/hyperlink" Target="https://www.gob.mx/" TargetMode="External"/>
</Relationships>

</file>

<file path=ppt/slides/_rels/slide2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hyperlink" Target="https://www.inegi.org.mx/programas/intercensal/2023/" TargetMode="External"/>
  <Relationship Id="rId4" Type="http://schemas.openxmlformats.org/officeDocument/2006/relationships/notesSlide" Target="../notesSlides/notesSlide208.xml"/>
</Relationships>

</file>

<file path=ppt/slides/_rels/slide2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09.xml"/>
</Relationships>

</file>

<file path=ppt/slides/_rels/slide2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12-r01-oa01" TargetMode="External"/>
  <Relationship Id="rId3" Type="http://schemas.openxmlformats.org/officeDocument/2006/relationships/notesSlide" Target="../notesSlides/notesSlide21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s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o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rchiv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pañ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n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quip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j12-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el régimen jurídico que aplica a cada lista, foto o archivo de un equipo político según quién lo tiene y para qué lo usa; reducir un formulario a sus columnas necesarias; explicar qué se comunica, quién puede ver un dato, cuánto se conserva y cómo se cancela; y decidir sobre una fotografía de campaña, incluido el caso de una menor o un menor visible y el de una mujer candida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oce del tronco: qué régimen aplica a cada lista, foto o archivo de un equipo. Enseña el cuadro de los dos regímenes —sujeto obligado en transparencia, responsable de datos personales—, la minimización con el antes y el después de un formulario de inscripción, el ciclo de vida del dato, la imagen en campaña y los datos sensibles. Cuatro figuras con texto verificado en la compilación, dos ejemplos ficticios resueltos y dos productos imprimibles: inventario y formulario mínim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10]]></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atos personales en campaña · sujeto obligado y responsable · minimización de datos · aviso de privacidad · derechos ARCO · imagen y fotografía política · violencia política en razón de género · inventario de dat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imagen y archivos: qué ley le manda a tu equipo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1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omité municipal hay una laptop, dos teléfonos y una carpeta de cartón. En la laptop viven cuatro archivos: el padrón de afiliados, la hoja de quienes aportaron dinero, la lista de voluntarios por día y la planilla de asistentes al cierre de campaña. En los teléfonos, cuatrocientas fotos del acto y un grupo de mensajería donde alguien reenvió la planilla completa, escrita toda en una sola hoja, «para que la vieran los observado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imagen y archivos: qué ley le manda a tu equipo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1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misma tarde pasan tres cosas distintas. Una persona del equipo pregunta si el padrón «se puede publicar». Otra pide que se borre la lista de asistentes porque «ya terminó el evento». Y una tercera quiere subir al perfil del comité la foto de una candidata posando con una niña en brazos, porque «quedó bonita» y «sirve para mostrar que el proyecto es famili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imagen y archivos: qué ley le manda a tu equipo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1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las tres discutió qué ley tiene enfrente. Discutieron si la lista «estaba bien», si borrar «era exagerado» y si la foto «era inocente». Y como nadie pudo nombrar el régimen aplicable, la decisión se tomó por intensidad de voz: se publicó la foto, no se borró la lista y el padrón quedó en un archivo compartido abierto para treinta person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imagen y archivos: qué ley le manda a tu equipo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1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es el problema real de un equipo político. No le falta voluntad de cumplir: le falta el cuadro. Qué ley rige cada archivo según quién lo tiene y para qué lo usa; qué columna de esa hoja cumple una función y cuál es un peso muerto; quién puede ver la lista, cuánto tiempo se guarda y qué se hace con ella cuando la campaña termina; y por qué una fotografía de un acto público puede ser un dato personal y, en ciertos casos, algo mucho más delic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imagen y archivos: qué ley le manda a tu equipo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1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lección no es un manual de cumplimiento: es un método de lectura sobre tus propios archivos. Sale de ella con dos productos concretos —un inventario de datos y el diseño de un formulario mínimo— y con la costumbre de preguntar primero qué calidad tengo yo frente a este archivo, antes de discutir qué hago con é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imagen y archivos: qué ley le manda a tu equipo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1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r, para cada lista o carpeta de tu equipo, si actúas como sujeto obligado en materia de transparencia o como responsable de datos personales en posesión de particulares, y nombrar la ley que te exige qué; vincular cada columna de un formulario con una finalidad y señalar la que sobra; redactar el contenido mínimo 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imagen y archivos: qué ley le manda a tu equipo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10]]></a:t>
            </a:r>
          </a:p>
        </p:txBody>
      </p:sp>
      <p:sp>
        <p:nvSpPr>
          <p:cNvPr id="7" name="" descr=""/>
          <p:cNvSpPr/>
          <p:nvPr/>
        </p:nvSpPr>
        <p:spPr>
          <a:xfrm>
            <a:off x="514350" y="1219200"/>
            <a:ext cx="8115300" cy="19621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aviso de privacidad y explicar quién puede ver una lista; ordenar el ciclo de vida de un dato desde el recabo hasta la cancelación, con el bloqueo en medio; decidir sobre publicar una fotografía de campaña —con una menor o un menor visible, con una mujer candidata— documentando la base de esa decisión; y distinguir una]]></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ista de asistencia de una lista que revela datos sensibles.]]></a:t>
            </a:r>
          </a:p>
        </p:txBody>
      </p:sp>
      <p:sp>
        <p:nvSpPr>
          <p:cNvPr id="11" name=""/>
          <p:cNvSpPr txBox="1"/>
          <p:nvPr/>
        </p:nvSpPr>
        <p:spPr>
          <a:xfrm>
            <a:off x="514350" y="31813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1813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el dictamen de un abogado ni habilita para ejercer la profesión, y este material no fue revisado por un abogado: la tabla final documenta revisión editorial y su fecha. Enseña a clasificar un archivo y a preguntar con precis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imagen y archivos: qué ley le manda a tu equipo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10]]></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omete descargas en hoja de cálculo ni en documento editable de texto. Hoy la salida editable de las herramientas de esta escuela es el PDF y el PowerPoint del propio objeto de aprendizaje; el canal para otros formatos está sin decidir, y así lo dice el texto donde corresponde.]]></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nseña a ocultar información, a vaciar un archivo para evitar una revisión ni a dejar constancia de algo para que no aparezca después. Cuando una regla es una obligación, se explica que lo es y por dónde se escala la du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imagen y archivos: qué ley le manda a tu equipo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1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fija cifras de multas como meta ni garantiza resultados: «cumplir este cuadro» no asegura que una autoridad comparta tu lectura. Lo que asegura es que tu decisión esté fundada y documentad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ombres de municipios, personas, partidos y listas de esta lección son inventados para el ejercicio y así están marcados. Las citas entre comillas angulares son copia literal de la compilación oficial vigente verificada el 24-10-202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ién eres tú frente a ese archivo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1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que ordena todo no es «¿qué datos tengo?», es «¿qué calidad tengo yo frente a este archivo?». La misma hoja de asistentes puede estar en manos de una persona que trata datos por cuenta propia o en manos de una autoridad o de un partido, y la ley que la rige cambia con esa calidad, no con el contenido.]]></a:t>
            </a:r>
          </a:p>
        </p:txBody>
      </p:sp>
      <p:sp>
        <p:nvSpPr>
          <p:cNvPr id="8" name=""/>
          <p:cNvSpPr txBox="1"/>
          <p:nvPr/>
        </p:nvSpPr>
        <p:spPr>
          <a:xfrm>
            <a:off x="514350" y="29432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de partida constitucional es cor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ién eres tú frente a ese archivo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1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16, en el párrafo que se añade por reforma publicada el 01-06-2009, dice: «Toda persona tiene derecho a la protección de sus datos personales, al acceso, rectificación y cancelación de los mismos, así como a manifestar su oposición, en los términos que fije la ley, la cual establecerá los supuestos de excepción a los principios que rijan el tratamiento de datos, por razones de]]></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ridad nacional, disposiciones de orden público, seguridad y salud públicas o para proteger los derechos de tercer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ién eres tú frente a ese archivo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1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en la fórmula «en los términos que fije la ley»: la Constitución encarga a la legislación ordinaria desarrollar la materia y fijar las excepciones a los principios. De ahí salen los dos regímenes que vas a aprender a distingu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ién eres tú frente a ese archivo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1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un lado, los particulares. La Ley Federal de Protección de Datos Personales en Posesión de los Particulares se expide, según su artículo 1, para «la protección de los datos personales en posesión de los particulares». Quien trata datos bajo esa ley es el «responsable», definido por remisión a los «sujetos regulados»: «Personas físicas o morales de carácter privado que llevan a cabo el tratamiento de datos person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ién eres tú frente a ese archivo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1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junto al responsable aparece una figura que en un comité de campaña es casi siempre la que falla: la «persona encargada», la «Persona física o jurídica que sola o conjuntamente con otras trate datos personales por cuenta del responsable». La voluntaria que tiene la planilla en su teléfono no es la titular del dato ni es responsable por decisión propia: trata por cuenta de otro, y eso tiene consecuencias que más adelante se nombr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ién eres tú frente a ese archivo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1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otro lado están quienes no son particulares a los efectos de la transparencia. La Ley General de Transparencia y Acceso a la Información Pública define sujetos obligados en su artículo 3, fracción XIX, y después de enumerar autoridades y órganos cierra con una cláusula que a un equipo político le concierde de frente: «así como cualquier persona física, moral o sindicato que reciba y ejerza recursos públicos o realice actos de autoridad en los referidos niveles de gobierno». Los partidos políticos están nombrados expresamente en esa misma frac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ién eres tú frente a ese archivo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1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par de definiciones explica el desconcierto de la reunión del comité. Un equipo que recibe y ejerce financiamiento público o que ejerce actos de autoridad no es simplemente «un particular con una hoja de Excel» para todo lo que hace: en transparencia tiene obligaciones de publicar, y al publicar encuentra el límite que la misma ley le pone a la divulgación de datos personales. Un equipo que, además, trata datos para sus propias actividades —una lista de contactos de una reunión vecinal, una hoja de donativos sin recurso público— está bajo el régimen de particulares. Los dos pueden caber en la misma lapto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ién eres tú frente a ese archi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1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mínimo de esta lección. Las definiciones se copiaron de la compilación oficial vigente verificada el 24-10-2026; antes de usarlas en un escrito, compáralas con el texto que rige en tu ámbi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10]]></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781175"/>
                <a:gridCol w="4524375"/>
                <a:gridCol w="1809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 la ley (literal o resumen mar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 información concerniente a una persona identificada o ident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FPDPPP, artículo 2, fracción 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10]]></a:t>
            </a:r>
          </a:p>
        </p:txBody>
      </p:sp>
      <p:graphicFrame>
        <p:nvGraphicFramePr>
          <p:cNvPr id="7" name="" descr=""/>
          <p:cNvGraphicFramePr>
            <a:graphicFrameLocks noGrp="1"/>
          </p:cNvGraphicFramePr>
          <p:nvPr/>
        </p:nvGraphicFramePr>
        <p:xfrm>
          <a:off x="514350" y="1257300"/>
          <a:ext cx="8115300" cy="2733675"/>
        </p:xfrm>
        <a:graphic>
          <a:graphicData uri="http://schemas.openxmlformats.org/drawingml/2006/table">
            <a:tbl>
              <a:tblPr firstRow="1" bandRow="1"/>
              <a:tblGrid>
                <a:gridCol w="1781175"/>
                <a:gridCol w="4524375"/>
                <a:gridCol w="1809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 la ley (literal o resumen mar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personal sen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quellos datos personales que afecten a la esfera más íntima de la persona titular, o cuya utilización indebida pueda dar origen a discriminación o conlleve un riesgo grave para esta»; la enumeración incluye «creencias religiosas, filosóficas y morales, opiniones políticas y preferencia sex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FPDPPP, artículo 2, fracción V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10]]></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781175"/>
                <a:gridCol w="4524375"/>
                <a:gridCol w="1809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 la ley (literal o resumen mar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t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a quien corresponden los datos pers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FPDPPP, artículo 2, fracción XVII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jeto regulado: «Personas físicas o morales de carácter privado que llevan a cabo el tratamiento de datos pers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FPDPPP, artículo 2, fracciones XIV y XV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10]]></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781175"/>
                <a:gridCol w="4524375"/>
                <a:gridCol w="1809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 la ley (literal o resumen mar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encarg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física o jurídica que sola o conjuntamente con otras trate datos personales por cuenta del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FPDPPP, artículo 2, fracción XI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 operación sobre los datos: recabo, uso, divulgación, almacenamiento. Es la palabra que cubre también «subir la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FPDPPP, artículo 2, fracción XI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10]]></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1781175"/>
                <a:gridCol w="4524375"/>
                <a:gridCol w="1809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 la ley (literal o resumen mar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 de priv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que informa a la titular o titular los propósitos del tratamiento, desde el momento en que se recaben sus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FPDPPP, artículo 2, fracción I y artículo 1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10]]></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1781175"/>
                <a:gridCol w="4524375"/>
                <a:gridCol w="1809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 la ley (literal o resumen mar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ción y conservación de datos personales una vez cumplida la finalidad para la cual fueron recabados, con el único propósito de determinar posibles responsabilidades», hasta el plazo de prescri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FPDPPP, artículo 2, fracción II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10]]></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781175"/>
                <a:gridCol w="4524375"/>
                <a:gridCol w="1809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 la ley (literal o resumen mar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jeto obli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dades, órganos autónomos, partidos políticos, fideicomisos y fondos públicos y «cualquier persona física, moral o sindicato que reciba y ejerza recursos públicos o realice actos de aut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GTAIP, artículo 3, fracción XI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ación confiden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 contiene datos personales concernientes a una persona física identificada o ident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GTAIP, artículo 115, primer párraf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210]]></a:t>
            </a:r>
          </a:p>
        </p:txBody>
      </p:sp>
      <p:graphicFrame>
        <p:nvGraphicFramePr>
          <p:cNvPr id="7" name="" descr=""/>
          <p:cNvGraphicFramePr>
            <a:graphicFrameLocks noGrp="1"/>
          </p:cNvGraphicFramePr>
          <p:nvPr/>
        </p:nvGraphicFramePr>
        <p:xfrm>
          <a:off x="514350" y="1257300"/>
          <a:ext cx="8115300" cy="1666875"/>
        </p:xfrm>
        <a:graphic>
          <a:graphicData uri="http://schemas.openxmlformats.org/drawingml/2006/table">
            <a:tbl>
              <a:tblPr firstRow="1" bandRow="1"/>
              <a:tblGrid>
                <a:gridCol w="1781175"/>
                <a:gridCol w="4524375"/>
                <a:gridCol w="1809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ice la ley (literal o resumen marc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echos 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o, rectificación, cancelación y oposición; se ejercen por la titular o titular o, en su caso, por su representante leg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FPDPPP, artículos 2, fracción VII, y 2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ién eres tú frente a ese archi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21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con texto verificado en las compilaciones oficiales de la Ley Federal de Protección de Datos Personales en Posesión de los Particulares (nueva ley publicada en el Diario Oficial de la Federación el 20-03-2025, última reforma el 14-11-2025) y de la Ley General de Transparencia y Acceso a la Información Pública (nueva ley, 20-03-2025). La tercera columna es el caso que más se equivoca en un comité. Revisada el 24-10-2026.]]></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egimen-dos-leye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ién eres tú frente a ese archiv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210]]></a:t>
            </a:r>
          </a:p>
        </p:txBody>
      </p:sp>
      <p:sp>
        <p:nvSpPr>
          <p:cNvPr id="7" name="" descr=""/>
          <p:cNvSpPr/>
          <p:nvPr/>
        </p:nvSpPr>
        <p:spPr>
          <a:xfrm>
            <a:off x="514350" y="1219200"/>
            <a:ext cx="8115300" cy="33337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blicar por obligación de transparencia no autoriza a difundir datos personales]]></a:t>
            </a:r>
          </a:p>
        </p:txBody>
      </p:sp>
      <p:sp>
        <p:nvSpPr>
          <p:cNvPr id="10" name=""/>
          <p:cNvSpPr txBox="1"/>
          <p:nvPr/>
        </p:nvSpPr>
        <p:spPr>
          <a:xfrm>
            <a:off x="685800" y="1962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os leyes no se excluyen: se cruzan en un punto que hay que tener claro.]]></a:t>
            </a:r>
          </a:p>
        </p:txBody>
      </p:sp>
      <p:sp>
        <p:nvSpPr>
          <p:cNvPr id="11" name=""/>
          <p:cNvSpPr txBox="1"/>
          <p:nvPr/>
        </p:nvSpPr>
        <p:spPr>
          <a:xfrm>
            <a:off x="685800" y="25908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en es sujeto obligado tiene el deber de poner información a disposición del público, pero la misma Ley General de Transparencia y Acceso a la Información Pública, en el segundo párrafo de su artículo 64, frena la parte que no es pública: «Los sujetos obligados no podrán difundir, distribuir o comercializar los datos personales contenidos en los sistemas de inform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ién eres tú frente a ese archiv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210]]></a:t>
            </a:r>
          </a:p>
        </p:txBody>
      </p:sp>
      <p:sp>
        <p:nvSpPr>
          <p:cNvPr id="7" name="" descr=""/>
          <p:cNvSpPr/>
          <p:nvPr/>
        </p:nvSpPr>
        <p:spPr>
          <a:xfrm>
            <a:off x="514350" y="1219200"/>
            <a:ext cx="8115300" cy="22764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arrollados en el ejercicio de sus funciones, salvo que haya mediado el consentimiento expreso, por escrito o por un medio de autenticación similar, de las personas a que haga referencia la información…».]]></a:t>
            </a:r>
          </a:p>
        </p:txBody>
      </p:sp>
      <p:sp>
        <p:nvSpPr>
          <p:cNvPr id="10" name=""/>
          <p:cNvSpPr txBox="1"/>
          <p:nvPr/>
        </p:nvSpPr>
        <p:spPr>
          <a:xfrm>
            <a:off x="685800" y="24765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el artículo 115, primer párrafo, llama confidencial a «la que contiene datos personales concernientes a una persona física identificada o identificab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ién eres tú frente a ese archiv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210]]></a:t>
            </a:r>
          </a:p>
        </p:txBody>
      </p:sp>
      <p:sp>
        <p:nvSpPr>
          <p:cNvPr id="7" name="" descr=""/>
          <p:cNvSpPr/>
          <p:nvPr/>
        </p:nvSpPr>
        <p:spPr>
          <a:xfrm>
            <a:off x="514350" y="1219200"/>
            <a:ext cx="8115300" cy="19621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ducción operativa: publicar el padrón con las cuatro columnas que la ley enumera es una obligación; volcar en un archivo compartido la hoja completa con teléfonos, direcciones y notas de cada persona no lo es. La confidencialidad de un dato no se pierde porque el conjunto sea público, ni la obligación de transparencia se satisface con un vaci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nalidad y minimización: para qué existe cada column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21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nimización no se enseña con una definición: se enseña columna por columna. Dos principios la sostienen.]]></a:t>
            </a:r>
          </a:p>
        </p:txBody>
      </p:sp>
      <p:sp>
        <p:nvSpPr>
          <p:cNvPr id="8" name=""/>
          <p:cNvSpPr txBox="1"/>
          <p:nvPr/>
        </p:nvSpPr>
        <p:spPr>
          <a:xfrm>
            <a:off x="514350" y="18764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 finalidad, en el artículo 11 de la ley de datos personales en posesión de los particulares: «El tratamiento de datos personales deberá limitarse al cumplimiento de las finalidades previstas en el aviso de privacidad», con un cierre que suele sorprender: «si el responsable pretende tratar los datos para una finalidad distinta a las establecidas en el aviso de privacidad, se requerirá obtener]]></a:t>
            </a:r>
          </a:p>
        </p:txBody>
      </p:sp>
      <p:sp>
        <p:nvSpPr>
          <p:cNvPr id="9"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evamente el consentimiento de la persona titul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nalidad y minimización: para qué existe cada column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21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 proporcionalidad, en el artículo 12: «El tratamiento de datos personales será el que resulte necesario, adecuado y relevante en relación con las finalidades previstas en el aviso de privacid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nalidad y minimización: para qué existe cada column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21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 esos tres adjetivos como una prueba que se aplica a cada columna: necesario (¿sin este dato la finalidad no se cumple?), adecuado (¿este dato es del tipo que se usa para esto?, no cualquier dato sirve para todo) y relevante (¿este dato aporta información que no tengo por otra vía?). Si una columna no pasa ninguna de las tres preguntas, no es un dato «por si acaso»: es un dato que hay que quitar del formulario y, si ya está en una lista, un dato que no debería seguir circulan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nalidad y minimización: para qué existe cada column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21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ulario de inscripción es donde se ve. Un comité pide nombre y apellidos, municipio o localidad, teléfono, correo electrónico, CURP, credencial escaneada, estado civil, empresa donde trabaja, religión o congregación, «¿a quién va a votar hoy?», fecha de nacimiento exacta y notas de la entrevista. ¿Para qué finalidad? Depende de lo que se quiso hacer con esa hoja: registrar a quien asiste a un evento, llevar el voluntariado por día o armar el padrón. Ninguna de esas tres finalidades necesita las doce column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nalidad y minimización: para qué existe cada column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21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quí hay un ancla muy concreta, porque la propia ley de transparencia minimiza por nosotros. El artículo 75, fracción I de esa ley, al enumerar lo que un partido debe publicar, dice: «El padrón de afiliados o militantes de los partidos políticos, que contendrá, exclusivamente: apellidos, nombre o nombres, fecha de afiliación y entidad de residencia». La palabra «exclusivamente» está en el texto. Cuatro columnas. Un padrón de afiliados que guarda teléfono, CURP, fotografía, credencial escaneada y «notas de la entrevista» no es un padrón completo: es otra cosa, y esa otra cosa tiene riesg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nalidad y minimización: para qué existe cada column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21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oro del ejercicio: escribe al lado de cada columna la finalidad en una frase. Si no cabe, la columna no tiene finalid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81600"/>
          <a:chOff x="514350" y="247650"/>
          <a:chExt cx="8629650" cy="51816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nalidad y minimización: para qué existe cada colum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21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571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Caso ficticio: un comité que inscribe asistentes a un acto. La mitad izquierda tacha los nueve campos sin finalidad declarada (quedan nombre, municipio y correo); la derecha escribe la finalidad bajo cada uno de los cinco que quedan. El recorte se apoya en los artículos 11 y 12 de la ley federal de datos personales y, para el padrón, en el artículo 75, fracción I de la ley de transparencia, que enumera «exclusivamente» cuatro datos. Revisada el 24-10-2026.]]></a:t>
            </a:r>
          </a:p>
        </p:txBody>
      </p:sp>
      <p:sp>
        <p:nvSpPr>
          <p:cNvPr id="9" name=""/>
          <p:cNvSpPr txBox="1"/>
          <p:nvPr/>
        </p:nvSpPr>
        <p:spPr>
          <a:xfrm>
            <a:off x="514350" y="46386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ormulario-minimo.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nalidad y minimización: para qué existe cada colum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21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ola hoja, tres finalidades distintas. La columna «¿Hace falta?» se responde con el test de los tres adjetivos del artículo 12. Lista ficticia, elaborada para el ejercici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9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ato en la hoj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mbre y apellido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inalidad que podría servir]]></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dentificar a quien asiste]]></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registrar asistencia al acto?]]></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í: sin nombre no hay registro]]></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integrar el padrón?]]></a:t>
            </a:r>
          </a:p>
        </p:txBody>
      </p:sp>
      <p:sp>
        <p:nvSpPr>
          <p:cNvPr id="14"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í: es una de las cuatro columnas del artículo 75, fracción 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9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cisión]]></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que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9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ato en la hoj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unicipio o entidad de residenci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inalidad que podría servir]]></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tacto territorial, reparto de cuadros]]></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registrar asistencia al acto?]]></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necesariamente: basta con la región del evento]]></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integrar el padrón?]]></a:t>
            </a:r>
          </a:p>
        </p:txBody>
      </p:sp>
      <p:sp>
        <p:nvSpPr>
          <p:cNvPr id="14"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í: «entidad de residencia» está en la enumeración leg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9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cisión]]></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queda sólo en el padr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9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ato en la hoj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léfono o corre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inalidad que podría servir]]></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visar un cambio de sede o hora]]></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registrar asistencia al acto?]]></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í, pero basta un solo medio de contacto]]></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integrar el padrón?]]></a:t>
            </a:r>
          </a:p>
        </p:txBody>
      </p:sp>
      <p:sp>
        <p:nvSpPr>
          <p:cNvPr id="14"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no está en la enumeración del padrón publica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9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cisión]]></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queda uno, con finalidad escrita y plazo cor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9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ato en la hoj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RP]]></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inalidad que podría servir]]></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iformar un identificador]]></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registrar asistencia al acto?]]></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ninguna decisión del evento depende de la CURP]]></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integrar el padrón?]]></a:t>
            </a:r>
          </a:p>
        </p:txBody>
      </p:sp>
      <p:sp>
        <p:nvSpPr>
          <p:cNvPr id="14"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tampoco está en la enumer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9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cisión]]></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uera del formulari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9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ato en la hoj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redencial de elector escanead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inalidad que podría servir]]></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erificar mayoría de edad o vigencia de derechos]]></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registrar asistencia al acto?]]></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verificar edad no exige conservar el documento]]></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integrar el padrón?]]></a:t>
            </a:r>
          </a:p>
        </p:txBody>
      </p:sp>
      <p:sp>
        <p:nvSpPr>
          <p:cNvPr id="14"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9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cis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uera; si algo hay que verificar, se verifica y se anota el resultado, no la image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9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ato en la hoj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ligión o congregació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inalidad que podría servir]]></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lícita para un acto político]]></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registrar asistencia al acto?]]></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integrar el padrón?]]></a:t>
            </a:r>
          </a:p>
        </p:txBody>
      </p:sp>
      <p:sp>
        <p:nvSpPr>
          <p:cNvPr id="14"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9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cisión]]></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uera: es dato sensible y el motivo sobr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9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ato en la hoj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én va a votar hoy?»]]></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inalidad que podría servir]]></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lícita para un registro de asistencia]]></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registrar asistencia al acto?]]></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integrar el padrón?]]></a:t>
            </a:r>
          </a:p>
        </p:txBody>
      </p:sp>
      <p:sp>
        <p:nvSpPr>
          <p:cNvPr id="14"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9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cisión]]></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uera: es opinión política, dato sensible expreso en el artículo 2, fracción V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9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ato en la hoj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echa de nacimiento exact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inalidad que podría servir]]></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aber si hay personas menores de edad en el salón]]></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registrar asistencia al acto?]]></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asta con «acompañante menor de edad: sí o no», si la finalidad es proteger su imagen]]></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integrar el padrón?]]></a:t>
            </a:r>
          </a:p>
        </p:txBody>
      </p:sp>
      <p:sp>
        <p:nvSpPr>
          <p:cNvPr id="14"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9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cisión]]></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transforma en una casilla, no se elimina a cieg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9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ato en la hoj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tas de la entrevista o «perfil del asistente»]]></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Finalidad que podría servir]]></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dir si se le suma a un comité]]></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registrar asistencia al acto?]]></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para asistir a un acto no se perfila a nadie]]></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ace falta para integrar el padrón?]]></a:t>
            </a:r>
          </a:p>
        </p:txBody>
      </p:sp>
      <p:sp>
        <p:nvSpPr>
          <p:cNvPr id="14"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9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cisión]]></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uera: una nota libre no tiene finalidad controlabl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nalidad y minimización: para qué existe cada columna · Ejemplo resuelto (comité y municipio ficticios): recortar un formulario de inscripción · Paso 1 de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21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hoja tal como existe hoy]]></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mité municipal de un pueblo inventado llama a un acto de cierre y usa el formulario que se viene copiando desde hace tres elecciones: doce campos. En la parte de arriba, sin decir para qué, la leyenda «Llenar todos los campos». Primer movimiento honesto: no empezar a borrar, empezar a preguntar para qué se hizo la hoj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nalidad y minimización: para qué existe cada columna · Ejemplo resuelto (comité y municipio ficticios): recortar un formulario de inscripción · Paso 2 de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21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scribir la finalidad en una fras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quipo acuerda dos finalidades y las escribe: «registrar a las personas que asisten al acto del 3 de noviembre para poder avisarles un cambio de sede» y «identificar a quienes quieren ser voluntarias o voluntarios en una mesa directiva de casilla». Dos finalidades, no una vaga «tener datos de la gente». Cada columna va a disputarse una de esas dos fras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nalidad y minimización: para qué existe cada columna · Ejemplo resuelto (comité y municipio ficticios): recortar un formulario de inscripción · Paso 3 de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21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Aplicar el test columna por columna]]></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 necesario para ambas. Municipio: sirve para la organización territorial del voluntariado. Teléfono y correo: basta un medio de contacto para avisar el cambio de sede, así que el formulario conserva el correo y el teléfono sale. CURP: no mueve ninguna decisión. Credencial escaneada: ninguna finalidad la sostiene; si el motivo era saber si había menores de edad, la pregunta se puede hacer de otra forma. Religión y «¿a quién va a votar hoy?»: ninguna finalidad lícita en un registro de asistencia; además son datos sensibl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nalidad y minimización: para qué existe cada columna · Ejemplo resuelto (comité y municipio ficticios): recortar un formulario de inscripción · Paso 4 de 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21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ecidir qué se hace con lo que sobr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salidas, y hay que escribirlas. Lo que se elimina del formulario nunca se recaba. Lo que ya está en hojas viejas se trata según su finalidad cumplida: la ley ordena suprimir «previo bloqueo, en su caso, y una vez que concluya el plazo de conservación», en el segundo párrafo del artículo 10. Y lo que se transforma —la fecha de nacimiento exacta por una casilla de «acompañante menor de edad»— se anota como cambio, porque cambia la pregunta que se le hace a la gent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nalidad y minimización: para qué existe cada columna · Ejemplo resuelto (comité y municipio ficticios): recortar un formulario de inscripción · Paso 5 de 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21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linear el formulario con el avis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viso de privacidad debe describir los datos que se someten a tratamiento «identificando aquéllos que son sensibles», según la fracción II del artículo 15, y las finalidades, distinguiendo «aquéllas que requieren el consentimiento», fracción III. Si el formulario recorta columnas, el aviso se aligera; si el formulario pide teléfono y correo para avisar cambios de sede, eso debe estar dicho ahí. Un aviso que describe una hoja distinta a la que llena la gente es un aviso fals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nalidad y minimización: para qué existe cada columna · Ejemplo resuelto (comité y municipio ficticios): recortar un formulario de inscripción · Paso 6 de 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21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resultado que se entreg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formulario de cinco campos, con dos finalidades escritas arriba, una casilla de acompañante menor de edad, la línea de aviso de privacidad entregado en ese momento y el nombre de la persona que recibirá las solicitudes. Y una nota de cambio: qué campos se quitaron, por qué y qué se hará con los que ya estaban guardados. Ese papel, en PDF o en PowerPoint del propio objeto de aprendizaje, es el producto de esta secc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Finalidad y minimización: para qué existe cada column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oordinadora quiere conservar la columna «empresa donde trabaja» en la lista de asistentes a un acto, «para tener contexto del perfil». ¿Cuál es la lectura correcta del principio de minimización?]]></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puede conservar: «contexto» es una finalidad válida porque la ley habla de finalidades de manera ampli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210]]></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se sostiene: el tratamiento debe limitarse a las finalidades previstas en el aviso y ser necesario, adecuado y relevante en relación con ellas; «tener contexto» no es una finalidad que pueda escribirse en el aviso ni controlarse después.]]></a:t>
            </a:r>
          </a:p>
        </p:txBody>
      </p:sp>
      <p:sp>
        <p:nvSpPr>
          <p:cNvPr id="8" name=""/>
          <p:cNvSpPr txBox="1"/>
          <p:nvPr/>
        </p:nvSpPr>
        <p:spPr>
          <a:xfrm>
            <a:off x="666750" y="25431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puede conservar si se avisa en una asamblea de equipo, porque el conocimiento colectivo sustituye al consentimiento individual.]]></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sostiene, pero basta con borrar la columna en la copia que se comparte y dejarla en la original.]]></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munica, quién puede ver la lista y cuánto se guarda · 1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21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rchivo de datos no empieza a existir cuando lo abres en la pantalla: empieza cuando le pides a alguien que lo llene. Cuatro preguntas ordenan esa vida, y cada una tiene texto legal enfrente.]]></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uno, qué se comunica. El artículo 14 fija el deber: «El responsable tendrá la obligación de informar a la persona titular, a través del aviso de privacidad, la existencia y características principales del tratamiento al que serán sometidos sus datos personales, a fin de que pueda tomar decisiones informadas al respect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munica, quién puede ver la lista y cuánto se guarda · 2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21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15 enumera lo mínimo —identidad y domicilio del responsable; los datos que se someten a tratamiento «identificando aquéllos que son sensibles»; las finalidades, distinguiendo «aquéllas que requieren el consentimiento»; las opciones y medios para limitar el uso o divulgación; los mecanismos para ejercer los derechos ARCO; y el procedimiento para comunicar cambios al avis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munica, quién puede ver la lista y cuánto se guarda · 3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21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artículo 16 pone el momento: cuando los datos se obtienen en formatos impresos, el aviso «deberá ser dado a conocer en ese momento». En un comité, eso significa una cosa incómoda y simple: el papel de inscripción y el aviso van juntos, no se reparten despué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munica, quién puede ver la lista y cuánto se guarda · 4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21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dos, quién puede ver la lista. El artículo 18 exige medidas «administrativas, técnicas y físicas» que protejan los datos «contra daño, pérdida, alteración, destrucción o el uso, acceso o tratamiento no autorizado», y advierte que «Los responsables no adoptarán medidas de seguridad menores a aquellas que mantengan para el manejo de su informació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munica, quién puede ver la lista y cuánto se guarda · 5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21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comparativo es el que hunde a muchos equipos: si el comité protege sus finanzas con contraseña y deja la planilla de asistentes en una carpeta abierta, la ley ya describió el problema. El artículo 20 añade el control sobre las personas: hay que establecer mecanismos para que quien intervenga en cualquier fase del tratamiento guarde confidencialidad, «obligación que subsistirá aun después de finalizar sus relaciones con el mismo».]]></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oluntaria que renuncia en noviembre sigue obligada con la lista de noviembr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munica, quién puede ver la lista y cuánto se guarda · 6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21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tres, cuánto se guarda. Aquí se cae el mito del «ya terminó el evento, bórralo todo».]]></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párrafo del artículo 10 ordena que, cuando los datos «hayan dejado de ser necesarios para el cumplimiento de las finalidades previstas en el aviso de privacidad», «deberán ser suprimidos previo bloqueo, en su caso, y una vez que concluya el plazo de conservación de los mismo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munica, quién puede ver la lista y cuánto se guarda · 7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21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loqueo, definido en el artículo 2, fracción III, es conservación sin tratamiento: el dato queda identificado y reservado «con el único propósito de determinar posibles responsabilidades», hasta el plazo de prescripción. No es borradura inmediata ni archivo eterno: es una sala de espera con nombre.]]></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cuatro, qué pasa cuando alguien pide que salga de la list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munica, quién puede ver la lista y cuánto se guarda · 8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21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24 reconoce el derecho a solicitar la cancelación «de los archivos, registros, expedientes y sistemas del responsable», y avisa que la cancelación «dará lugar a un periodo de bloqueo tras el cual se procederá a la supresión del dato»; además, si el dato ya fue transmitido a terceros, el responsable «deberá hacer de su conocimiento dicha solicitud de rectificación o cancelación, para que proceda a efectuarla tambié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munica, quién puede ver la lista y cuánto se guarda · 9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21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25 lista cuándo no hay obligación de cancelar —entre otros, si «deban ser tratados por disposición legal» o si la cancelación «obstaculice las actuaciones judiciales o administrativas»—, y el artículo 26 abre la oposición por causa legítima. El artículo 29 cierra con la casilla práctica: el responsable «designará a una persona, o departamento de datos personales, quien dará trámite a las solicitude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munica, quién puede ver la lista y cuánto se guarda · 10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21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rchivo está en manos de un sujeto obligado, las preguntas se responden con la ley de transparencia: el artículo 63 obliga a mantener accesible la información «a partir del inicio de las precampañas y hasta la conclusión del proceso electoral»; el artículo 64 prohíbe difundir, distribuir o comercializar datos personales sin consentimiento expreso; y el artículo 115 declara que la información confidencial «no estará sujeta a temporalidad alguna» y que sólo pueden verla «los titulares de la misma, sus representantes y las personas servidoras públicas facultadas para ello». Un acceso público no es un acceso a tod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munica, quién puede ver la lista y cuánto se guar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21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llena el aviso mínimo del artículo 15 en un comité de campaña. Redacción propia con casos ficticios; la columna central no es un modelo único, es la forma en que este ejercicio lo escribirí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210]]></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162175"/>
                <a:gridCol w="3105150"/>
                <a:gridCol w="2847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exige el artículo 15]]></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escribe en el comit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frecuente que lo vac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cción I: identidad y domicilio del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 la asociación o del partido, dirección del comité local y un correo útil donde llegue una solicit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ner sólo el nombre del candidato o de la candidata, que no es el sujeto que trata los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210]]></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2162175"/>
                <a:gridCol w="3105150"/>
                <a:gridCol w="2847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exige el artículo 15]]></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escribe en el comit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frecuente que lo vac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cción II: los datos que se someten a tratamiento, identificando los sens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ista exacta de columnas del formulario recortado y la marca de cuáles son sensibles, si alguna lo 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actar «los datos de contacto» y en cambio recabar teléfono, empresa y notas de la entre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210]]></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162175"/>
                <a:gridCol w="3105150"/>
                <a:gridCol w="2847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exige el artículo 15]]></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escribe en el comit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frecuente que lo vac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cción III: las finalidades, distinguiendo las que requieren consent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rase por finalidad: avisar cambio de sede, asignar voluntariado por día, integrar el padrón con sus cuatro colum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zclar finalidades primarias y secundarias en un solo párrafo general, sin decir cuáles piden consent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210]]></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162175"/>
                <a:gridCol w="3105150"/>
                <a:gridCol w="2847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exige el artículo 15]]></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escribe en el comit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frecuente que lo vac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cción IV: opciones y medios para limitar el uso o la divulg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o o número donde pedir no recibir mensajes; indicación de si la foto del acto se publicar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la casilla de «no publicar» sin mecanismo real, porque nadie revisa ese corr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210]]></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162175"/>
                <a:gridCol w="3105150"/>
                <a:gridCol w="2847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exige el artículo 15]]></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escribe en el comit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frecuente que lo vac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cción V: mecanismos y procedimientos para ejercer los derechos 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o puesto designado conforme al artículo 29, formato de solicitud y plazos de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esignar a nadie: cuando no hay quién reciba, la solicitud se pierde y con ella la defen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210]]></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162175"/>
                <a:gridCol w="3105150"/>
                <a:gridCol w="28479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exige el artículo 15]]></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escribe en el comit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frecuente que lo vac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cción VI: procedimiento y medio para comunicar cambios al a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o publicado en el sitio del comité y, si el dato no se obtuvo directamente, lo que ordena el artículo 1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el formulario en enero y no decir nada hasta que alguien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omunica, quién puede ver la lista y cuánto se guar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21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Los números de artículo corresponden a la Ley Federal de Protección de Datos Personales en Posesión de los Particulares, compilación vigente verificada el 24-10-2026. La caja de conservación no es un adorno del diagrama: es la parte que casi nadie dibuja cuando un equipo decide «ya terminó la campaña, se borra todo» o, al revés, «esto se queda aquí para siempre».]]></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iclo-dato.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se comunica, quién puede ver la lista y cuánto se guar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ité va a usar la planilla de asistentes de un acto. Ordena los momentos del ciclo de vida del dato, del primero al últim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tregar el aviso de privacidad en el momento en que se llenan los dato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sar la lista sólo para las finalidades avisadas, con accesos restringido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mplida la finalidad, pasar al bloqueo y respetar el plazo de conservación]]></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21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mitar cancelaciones y oposición, y suprimir el dato al concluir el bloque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ir la finalidad y recortar el formulario a las columnas necesaria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se comunica, quién puede ver la lista y cuánto se guard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una asistente pide que la borren de la lista del comité, el equipo debe eliminar su fila de inmediato y de todos lados, sin dejar rastro del dat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se comunica, quién puede ver la lista y cuánto se guard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einta personas del equipo tienen acceso a la misma hoja de asistentes en un archivo compartido. ¿Cuál es el planteamiento correcto del problema de acceso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y problema: si todas las personas son del equipo, el acceso es interno y la ley no regula lo intern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210]]></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cceso se mide con dos reglas: medidas de seguridad no menores a las que el propio responsable usa para su información (artículo 18) y confidencialidad de quien interviene en cualquier fase, que subsiste al terminar su relación (artículo 20); treinta accesos sin finalidad escrita fallan las dos.]]></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sta con que las treinta personas firmen una carta de confidencialidad al entrar, aunque la hoja siga abierta para todas.]]></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oblema se resuelve sacando la hoja del compartido y llevándola al teléfono de la coordinadora, que es una sola person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se comunica, quién puede ver la lista y cuánto se guarda]]></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ciclo de un dato de campaña: la hoja se recorta según las finalidades previstas en el ___ de privacidad; ese documento se entrega, con los formatos impresos, en el momento en que se recaban los datos. Cuando la finalidad se cumple, el dato se suprime previo ___, y durante ese periodo sólo se conserva para determinar posibles ___. Si una persona pide salir de la lista, ejerce su derecho de ___ dentro de los derechos ARCO.]]></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grafía e imagen: cuándo la foto de un acto es un dato personal · 1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21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otografía de un acto público no es «propaganda» a secas: si aparece una persona identificada, ese retrato es información concerniente a esa persona, y la definición del artículo 2, fracción V alcanza cualquier dato que la haga identificable, directa o indirectamente. Y como el «tratamiento» es cualquier operación sobre esos datos, subirla, recortarla, reenviarla por mensajería o etiquetar a alguien en ella son tratamientos. La foto vive en el mismo régimen que la list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grafía e imagen: cuándo la foto de un acto es un dato personal · 2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21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reguntas deciden la mayoría de los casos de un equipo. Primera, ¿quién aparece? Una persona identificable es un dato; un grupo difuso desde lejos puede no serlo. Segunda, ¿qué revela la imagen además del rostro? Una foto en la fila de un evento dice que esa persona asistió; una foto a la salida de un edificio, que estuvo ahí; una foto con una playera, una pancarta o un símbolo puede revelar creencias u origen. Tercera, ¿quién autorizó y para qué medio? Aquí es donde se documenta, no donde se improvis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grafía e imagen: cuándo la foto de un acto es un dato personal · 3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21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rización se documenta como se documenta cualquier consentimiento: nombre de quien aparece, identificación de quién la otorga, finalidad concreta («publicar en el perfil oficial del comité durante la campaña»), medio y alcance (qué perfiles, qué sitio, por cuánto tiempo), si incluye menores o datos sensibles, y el mecanismo para revocar.]]></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grafía e imagen: cuándo la foto de un acto es un dato personal · 4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21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sentimiento «podrá ser revocado en cualquier momento sin que se le atribuyan efectos retroactivos», según el último párrafo del artículo 7, y para revocarlo el responsable debe tener previstos los mecanismos en el aviso. Una selfie tomada por la propia persona que aparece no es autorización para que otro la publique: la autorización es del titular del dato, no del fotógrafo.]]></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una niña, un niño o un adolescente, la conversación cambia de centro.]]></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grafía e imagen: cuándo la foto de un acto es un dato personal · 5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21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General de los Derechos de Niñas, Niños y Adolescentes dedica su Capítulo Décimo Séptimo a la intimidad: el artículo 76, primer párrafo, reconoce que «Niñas, niños y adolescentes tienen derecho a la intimidad personal y familiar, y a la protección de sus datos personales», y el segundo párrafo prohíbe «divulgaciones o difusiones ilícitas de información o datos personales, incluyendo aquélla que tenga carácter informativo a la opinión pública o de]]></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ticia que permita identificarlos y que atenten contra su honra, imagen o reputación».]]></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grafía e imagen: cuándo la foto de un acto es un dato personal · 6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21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77 considera violación a la intimidad «cualquier manejo directo de su imagen, nombre, datos personales o referencias que permitan su identificación» en medios cuando menoscabe su honra o reputación, sea contrario a sus derechos o los ponga en riesgo, «conforme al principio de interés superior de la niñez».]]></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grafía e imagen: cuándo la foto de un acto es un dato personal · 7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21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artículo 78, fracción I, pide recabar «el consentimiento por escrito o cualquier otro medio, de quienes ejerzan la patria potestad o tutela, así como la opinión de la niña, niño o adolescente». En paralelo, los derechos ARCO se ejercen por la titular o el titular «o, en su caso, su representante legal» (artículo 21).]]></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ucción: la casilla del formulario que dice «acompañante menor de edad» no es burocracia; es lo que activa un consentimiento cualificado.]]></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grafía e imagen: cuándo la foto de un acto es un dato personal · 8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21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mujer de la foto es candidata o está en funciones, hay una norma específica que la lección lee completa.]]></a:t>
            </a:r>
          </a:p>
        </p:txBody>
      </p:sp>
      <p:sp>
        <p:nvSpPr>
          <p:cNvPr id="8" name=""/>
          <p:cNvSpPr txBox="1"/>
          <p:nvPr/>
        </p:nvSpPr>
        <p:spPr>
          <a:xfrm>
            <a:off x="514350" y="187642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iolencia política contra las mujeres en razón de género se define en el artículo 20 Bis de la Ley General de Acceso de las Mujeres a una Vida Libre de Violencias —adicionado, como el 20 Ter, por decreto publicado el 13-04-2020—, y su segundo párrafo precisa: «Se entenderá que las acciones u omisiones se basan en elementos de género, cuando se dirijan a una mujer por su condición de mujer; le afecten desproporcionadamente o tengan un impacto diferenciado en ell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grafía e imagen: cuándo la foto de un acto es un dato personal · 9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21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ro de las formas en que esa violencia puede expresarse, el artículo 20 Ter, fracción X, describe: «Divulgar imágenes, mensajes o información privada de una mujer candidata o en funciones, por cualquier medio físico o virtual, con el propósito de desacreditarla, difamarla, denigrarla y poner en entredicho su capacidad o habilidades para la política, con base en estereotipos de género».]]></a:t>
            </a:r>
          </a:p>
        </p:txBody>
      </p:sp>
      <p:sp>
        <p:nvSpPr>
          <p:cNvPr id="8" name=""/>
          <p:cNvSpPr txBox="1"/>
          <p:nvPr/>
        </p:nvSpPr>
        <p:spPr>
          <a:xfrm>
            <a:off x="514350" y="36004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quí va la lección de cita que conecta con la unidad J02.]]></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grafía e imagen: cuándo la foto de un acto es un dato personal · 10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21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ompilación vigente que esta lección verificó el 24-10-2026, la fracción XXII del mismo artículo 20 Ter dice otra cosa: «Cualesquiera otras formas análogas que lesionen o sean susceptibles de dañar la dignidad, integridad o libertad de las mujeres en el ejercicio de un cargo político, público, de poder o de decisión, que afecte sus derechos políticos electorales».]]></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grafía e imagen: cuándo la foto de un acto es un dato personal · 11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21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decir: la conducta de divulgar imágenes tiene hoy otro número de fracción que el que circula en notas y presentaciones antiguas, y el número no es decorativo, porque lo que se cita es la pieza. Antes de repetir una fracción de memoria, abre la compilación vigente y cuenta.]]></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grafía e imagen: cuándo la foto de un acto es un dato personal · 12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21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último, la consecuencia. El párrafo final del artículo 20 Ter remite: «La violencia política contra las mujeres en razón de género se sancionará en los términos establecidos en la legislación electoral, penal y de responsabilidades administrativas». Esa remisión no cierra el asunto: lo abre, porque avisa que hay varias vías.]]></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régimen de particulares, el artículo 61 dice lo mismo con otras palabras: «Las sanciones que se señalan en este Capítulo se impondrán sin perjuicio de la responsabilidad civil o penal que resulte». Una sanción administrativa no borra las demás.]]></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grafía e imagen: cuándo la foto de un acto es un dato personal · 13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21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forma correcta de resolver la duda no es bajar el pulgar a la foto: es documentar la base, y si la imagen involucra a una mujer candidata o a un menor, escalar la decisión por escrito antes de publicar.]]></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grafía e imagen: cuándo la foto de un acto es un dato person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21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construida con los anclajes leídos en esta lección: definición de dato personal y de sensible en el artículo 2 de la ley federal de datos personales; intimidad de niñas, niños y adolescentes en los artículos 76, 77 y 78 de su ley general; y divulgación de imágenes de mujeres candidatas en el artículo 20 Ter, fracción X, de la ley general de acceso de las mujeres a una vida libre de violencias. Revisada el 24-10-2026.]]></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cision-foto.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Fotografía e imagen: cuándo la foto de un acto es un dato persona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n la foto del mitin aparece un niño identificable, basta la autorización de la madre o del padre para subirla al perfil del comité sin decir nada má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Fotografía e imagen: cuándo la foto de un acto es un dato persona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n cinco mensajes del grupo del comité después del cierre de campaña. Marca las líneas que describen una práctica que la lección considera incorrecta, no sólo discutible.]]></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Ya subí la foto de la candidata con la niña en brazos; la madre es del equipo, ella me dijo que sí.»]]></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publicar, dejo anotado en la carpeta quién autorizó, para qué medio y hasta cuándo.»]]></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puse a la imagen la etiqueta de la asistente y su colonia, para que la reconozcan.»]]></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21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el aviso del evento dice que tomaremos fotos y las subiremos al perfil oficial del comité.»]]></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e mandó la coordinadora la planilla completa por mensajería; la reenvío al grupo para que la tengan todos.»]]></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Fotografía e imagen: cuándo la foto de un acto es un dato personal]]></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nota interna de 2021 cita «la fracción XXII del artículo 20 Ter» para describir la divulgación de imágenes de una candidata. ¿Qué haces con esa cita, según el método de esta escuel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onservas: fue verificada en su momento y el número de fracción no cambi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ambias por la fracción que citan las notas más recientes en redes, porque suelen estar al día.]]></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210]]></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bres la compilación vigente, cuentas las fracciones del artículo y corriges la cita con documento, fracción y fecha de la reforma; si la numeración cambió, lo dices.]]></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s de citar la fracción y citas sólo el nombre de la ley, para no arriesgarte a un número equivocado.]]></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sensibles: la lista de asistencia no es una lista de afiliac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21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finición oficial corta el asunto con dos criterios: afectan «a la esfera más íntima de la persona titular» o su uso indebido «puede dar origen a discriminación o conlleve un riesgo grave para esta». Y sigue una enumeración que a un equipo político debe ponerle alerta: se consideran sensibles los datos que puedan revelar «aspectos como origen racial o étnico, estado de salud presente o futuro, información genética, creencias religiosas, filosóficas y morales, opiniones políticas y preferencia sexual».]]></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sensibles: la lista de asistencia no es una lista de afiliac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21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 otra vez esa última parte: opiniones políticas. Un comité no maneja únicamente datos ordinarios; buena parte de lo que acumula —quién apoyó a quién en la interna, quién firmó por una planilla, a quién se le ocurrió una candidatura, en qué reunión vecinal se levantó la voz— es, precisamente, opinión política. La lista de asistentes a una reunión sobre bacheo no revela por sí una afiliación; la lista de asistentes a una reunión organizada «para ver quién está con la fórmula» puede revelarla, y ahí el mismo papel cambia de categoría. Lo que clasifica un dato no es el campo del formulario: es lo que permite concluir sobre la persona.]]></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sensibles: la lista de asistencia no es una lista de afiliac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21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os sensibles la ley sube dos barreras. Una de consentimiento: el primer párrafo del artículo 8 exige «obtener el consentimiento expreso y por escrito de la persona titular para su tratamiento, a través de su firma autógrafa, firma electrónica, o cualquier mecanismo de autenticación que al efecto se establezc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de existencia misma de la base: «No podrán crearse bases de datos que contengan datos personales sensibles, sin que se justifique la creación de las mismas para finalidades legítimas, concretas y acordes con las actividades o fines explícitos que persigue el sujeto regulado».]]></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sensibles: la lista de asistencia no es una lista de afiliac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21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artículo 12, en su segunda parte, aprieta el tiempo: tratándose de sensibles, «el responsable deberá realizar esfuerzos razonables para limitar el periodo de tratamiento de los mismos a efecto de que sea el mínimo indispensable».]]></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sensibles: la lista de asistencia no es una lista de afiliac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21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las dos listas del título de esta sección. Una lista de asistencia a un acto registra nombres y, si hace falta, un medio de contacto para avisar un cambio de sede. Una lista de afiliación por religión, por orientación sexual o por congregación es otra operación jurídica: requiere justificación de la base, consentimiento expreso y por escrito, y un plazo mínimo. Que en la práctica las dos terminen en la misma hoja de cálculo con la etiqueta «asistentes» es lo que produce el problema, y se resuelve cambiando lo que se pregunta y no la fuente donde se guarda.]]></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sensibles: la lista de asistencia no es una lista de afiliac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21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lado de la transparencia, el contraste también está escrito. El padrón que un partido debe publicar se limita a cuatro columnas, y ninguna de ellas es una opinión ni una creencia. La obligación de publicar no autoriza a publicar más; y la sensibilidad de un dato no se vuelve pública porque el conjunto lo sea.]]></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atos sensibles: la lista de asistencia no es una lista de afili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derecho ARCO con la tarea concreta que le toca hacer al equipo cuando llega la solicitud.]]></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cceso (artículo 22)]]></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ctificación (artículo 23)]]></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ncelación (artículo 24)]]></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Oposición (artículo 26)]]></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vocación del consentimiento (artículo 7)]]></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21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olicitud mal dirigida o incompleta (artículos 28 y 29)]]></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rregir lo inexacto o incompleto, con la documentación que la persona aporte]]></a:t>
            </a:r>
          </a:p>
        </p:txBody>
      </p:sp>
      <p:sp>
        <p:nvSpPr>
          <p:cNvPr id="10" name=""/>
          <p:cNvSpPr txBox="1"/>
          <p:nvPr/>
        </p:nvSpPr>
        <p:spPr>
          <a:xfrm>
            <a:off x="628650" y="2514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acar el dato del registro, abrir el periodo de bloqueo y avisar a quien ya lo recibió]]></a:t>
            </a:r>
          </a:p>
        </p:txBody>
      </p:sp>
      <p:sp>
        <p:nvSpPr>
          <p:cNvPr id="11" name=""/>
          <p:cNvSpPr txBox="1"/>
          <p:nvPr/>
        </p:nvSpPr>
        <p:spPr>
          <a:xfrm>
            <a:off x="628650" y="31813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esar un tratamiento cuando existe causa legítima, y dejar constancia de la decisión]]></a:t>
            </a:r>
          </a:p>
        </p:txBody>
      </p:sp>
      <p:sp>
        <p:nvSpPr>
          <p:cNvPr id="12" name=""/>
          <p:cNvSpPr txBox="1"/>
          <p:nvPr/>
        </p:nvSpPr>
        <p:spPr>
          <a:xfrm>
            <a:off x="628650" y="3848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sar el mecanismo previsto en el aviso, sin efectos retroactivos, y ajustar el uso futuro]]></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21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Tener designada la persona o el departamento que da trámite y pedir lo que falte en lugar de archivar la solicitud]]></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Mostrar qué datos hay sobre esa persona y cómo se tratan, poniendo a la vista el aviso]]></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atos sensibles: la lista de asistencia no es una lista de afili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os ocho materiales con los que trabaja un comité ficticio, según el criterio que primero te dice qué hacer con ello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 sensible: consentimiento expreso y por escrit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ista de un particular: régimen de responsable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ujeto obligado: obligación de publicar]]></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uente de acceso público: no es una base propia]]></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21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gistro de quienes firmaron apoyo a una precandidatura en la interna]]></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rupo de mensajería de voluntarias por día con nombres y teléfonos]]></a:t>
            </a:r>
          </a:p>
        </p:txBody>
      </p:sp>
      <p:sp>
        <p:nvSpPr>
          <p:cNvPr id="9" name=""/>
          <p:cNvSpPr txBox="1"/>
          <p:nvPr/>
        </p:nvSpPr>
        <p:spPr>
          <a:xfrm>
            <a:off x="514350" y="2571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adrón de afiliados que el partido publica con cuatro columnas]]></a:t>
            </a:r>
          </a:p>
        </p:txBody>
      </p:sp>
      <p:sp>
        <p:nvSpPr>
          <p:cNvPr id="10"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Boletín judicial consultado en el portal del tribunal, con los nombres de las partes]]></a:t>
            </a:r>
          </a:p>
        </p:txBody>
      </p:sp>
      <p:sp>
        <p:nvSpPr>
          <p:cNvPr id="11" name=""/>
          <p:cNvSpPr txBox="1"/>
          <p:nvPr/>
        </p:nvSpPr>
        <p:spPr>
          <a:xfrm>
            <a:off x="514350" y="3609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oja de asistentes a una plática de salud reproductiva con tema de salud visible]]></a:t>
            </a:r>
          </a:p>
        </p:txBody>
      </p:sp>
      <p:sp>
        <p:nvSpPr>
          <p:cNvPr id="12"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lanilla de asistencia al cierre de campaña con nombre y municipio]]></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21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Relación de aportantes y montos que la ley manda actualizar]]></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irectorio de servidores públicos que otro municipio ya publicó en su portal]]></a:t>
            </a:r>
          </a:p>
        </p:txBody>
      </p:sp>
      <p:sp>
        <p:nvSpPr>
          <p:cNvPr id="9" name=""/>
          <p:cNvSpPr txBox="1"/>
          <p:nvPr/>
        </p:nvSpPr>
        <p:spPr>
          <a:xfrm>
            <a:off x="514350" y="2257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sensibles: la lista de asistencia no es una lista de afili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210]]></a:t>
            </a:r>
          </a:p>
        </p:txBody>
      </p:sp>
      <p:sp>
        <p:nvSpPr>
          <p:cNvPr id="7" name="" descr=""/>
          <p:cNvSpPr/>
          <p:nvPr/>
        </p:nvSpPr>
        <p:spPr>
          <a:xfrm>
            <a:off x="514350" y="1219200"/>
            <a:ext cx="8115300" cy="27051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7051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nsecuencia existe, se impone por vía administrativa y se puede revisar]]></a:t>
            </a:r>
          </a:p>
        </p:txBody>
      </p:sp>
      <p:sp>
        <p:nvSpPr>
          <p:cNvPr id="10" name=""/>
          <p:cNvSpPr txBox="1"/>
          <p:nvPr/>
        </p:nvSpPr>
        <p:spPr>
          <a:xfrm>
            <a:off x="685800" y="1962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apítulo de infracciones de la ley de datos personales enumera conductas —entre otras, dar tratamiento a los datos en contravención de los principios (artículo 58, fracción IV)— y el artículo 59 describe sanciones que van del apercibimiento a multas contadas en veces la Unidad de Medida y Actualización, con rangos distintos según la fracción infringida.]]></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sensibles: la lista de asistencia no es una lista de afili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210]]></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tra las resoluciones de la autoridad se abre la vía judicial (artículo 51) y el artículo 53 permite a quien sufrió un daño o lesión en sus bienes o derechos ejercer los que estime pertinentes para obtener la indemnización que proceda. En transparencia, el incumplimiento de las obligaciones de publicar tiene su propio procedimiento de denuncia.]]></a:t>
            </a:r>
          </a:p>
        </p:txBody>
      </p:sp>
      <p:sp>
        <p:nvSpPr>
          <p:cNvPr id="10" name=""/>
          <p:cNvSpPr txBox="1"/>
          <p:nvPr/>
        </p:nvSpPr>
        <p:spPr>
          <a:xfrm>
            <a:off x="685800" y="3105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de esas vías se activa porque la lección prometa resultados: se activa porque alguien revisa el archivo. Y recuerda el acumulado: la sanción administrativa no borra la responsabilidad civil o penal que resulte, según el artículo 61.]]></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 el inventario de datos y el formulario mínim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21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esta lección salen dos hojas, y las dos se entregan escritas. La primera es un inventario: la lista de los archivos que tu equipo tiene, con cinco datos por archivo —qué contiene, para qué existe, a quién compete, quién puede verlo y cuánto dura—. La segunda es el diseño de un formulario mínimo: las columnas que quedan después de aplicar el test de necesidad, adecuación y relevancia, con la finalidad escrita al lado de cada una.]]></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 el inventario de datos y el formulario mínim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21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ventario no es un trámite de despacho: es la única forma de responder con verdad cuando alguien pregunta «¿ustedes tienen la lista de asistentes?». Un equipo que no sabe qué tiene no puede comunicar la determinación sobre una solicitud dentro de los veinte días del artículo 31, ni hacerla efectiva en los quince siguientes, ni avisar a quien ya recibió una copia, ni decir qué hizo con la lista al terminar la campaña. Las obligaciones de publicar de la ley de transparencia, además, se auditan leyendo lo que el archivo dice de sí mismo, no lo que el equipo recuerda.]]></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 el inventario de datos y el formulario mínim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21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el formato de entrega, hay que ser exacto con lo que la plataforma sirve hoy: estas dos hojas se producen como objeto de aprendizaje imprimible y se descargan en PDF o en PowerPoint desde el propio OA.]]></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ometas aquí un archivo de hoja de cálculo ni un documento de texto editable: ese canal todavía no está decidido y un texto que promete un formato que no llega enseña la peor lección de todas, que las obligaciones se enuncian sin comprobación.]]></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 el inventario de datos y el formulario mínim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21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u equipo necesita trabajar las celdas, imprime el PDF y copia la estructura a tu herramienta; lo que hay que conservar es el contenido de la columna, no el formato.]]></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tablas que siguen están pensadas para llenarse a mano. La primera incluye una fila resuelta con datos ficticios, para que se vea el nivel de detalle que se espera; las demás filas traen la pregunta que hay que contestar, no un espacio en blanco.]]></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 el inventario de datos y el formulario míni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21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 1: inventario de datos del equipo. Primera fila resuelta con un caso ficticio; las demás son para tus archivos reales. Cinco preguntas por archivo: qué contiene, para qué existe, a quién compete, quién puede verlo y cuánto dura.]]></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rchivo o list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drón de asistentes, acto del 3 de noviembre (fictici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contiene exactamente]]></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mbre y apellidos, municipio, correo para avisos]]></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ra qué existe (finalidad escrita)]]></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visar un cambio de sede o de hora del acto]]></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 quién compete: ¿qué régimen me aplica?]]></a:t>
            </a:r>
          </a:p>
        </p:txBody>
      </p:sp>
      <p:sp>
        <p:nvSpPr>
          <p:cNvPr id="14" name=""/>
          <p:cNvSpPr txBox="1"/>
          <p:nvPr/>
        </p:nvSpPr>
        <p:spPr>
          <a:xfrm>
            <a:off x="514350" y="36195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ticular: responsable, ley federal de datos personales en posesión de los particulares]]></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ién puede verlo y dónde vive]]></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ordinadora y dos personas más, archivo con acceso restringid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uánto dura y cómo cierr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conserva mientras dure la campaña; al cumplir la finalidad, bloqueo y luego supresión]]></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rchivo o list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u archivo 1: el padrón de afiliados o militante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contiene exactamente]]></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columnas guarda hoy, sin adornos? ¿Alguna excede las cuatro de la ley?]]></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ra qué existe (finalidad escrita)]]></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la militancia o es la publicación que manda el artículo 75?]]></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 quién compete: ¿qué régimen me aplica?]]></a:t>
            </a:r>
          </a:p>
        </p:txBody>
      </p:sp>
      <p:sp>
        <p:nvSpPr>
          <p:cNvPr id="14"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u partido o asociación es sujeto obligado? ¿Recibes y ejerces recursos públicos?]]></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ién puede verlo y dónde vive]]></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tiene el archivo abierto ahora mism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uánto dura y cómo cierr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asa el día que termina el proceso?]]></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rchivo o list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u archivo 2: la hoja de donantes y aportante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contiene exactamente]]></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onto, fecha, medio de pago, datos de contacto?]]></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ra qué existe (finalidad escrita)]]></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istro interno o obligación de publicar la relación de aportantes?]]></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 quién compete: ¿qué régimen me aplica?]]></a:t>
            </a:r>
          </a:p>
        </p:txBody>
      </p:sp>
      <p:sp>
        <p:nvSpPr>
          <p:cNvPr id="14"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nsparencia y rendición de cuentas, además de datos personales?]]></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ién puede verlo y dónde vive]]></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más la vio este me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uánto dura y cómo cierr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lazo de guarda exige la materia electoral o fiscal?]]></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rchivo o list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u archivo 3: la lista de voluntariado por dí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contiene exactamente]]></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léfono personal o de contacto de emergencia? ¿Fotografía?]]></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ra qué existe (finalidad escrita)]]></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ordinar una tarea o perfilar cuadros?]]></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 quién compete: ¿qué régimen me aplica?]]></a:t>
            </a:r>
          </a:p>
        </p:txBody>
      </p:sp>
      <p:sp>
        <p:nvSpPr>
          <p:cNvPr id="14"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es el responsable y quién la persona encargada?]]></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ién puede verlo y dónde vive]]></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grupo de mensajería cuenta como acces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uánto dura y cómo cierr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borra al terminar la jornada?]]></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rchivo o list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u archivo 4: la galería de fotos del act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contiene exactamente]]></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as imágenes con rostros identificables? ¿Metadatos de ubicación?]]></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ra qué existe (finalidad escrita)]]></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fusión del acto, memoria o propaganda?]]></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 quién compete: ¿qué régimen me aplica?]]></a:t>
            </a:r>
          </a:p>
        </p:txBody>
      </p:sp>
      <p:sp>
        <p:nvSpPr>
          <p:cNvPr id="14"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én se le pidió autorización y cómo quedó documentada?]]></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ién puede verlo y dónde vive]]></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puede descargar la carpeta complet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uánto dura y cómo cierr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e retira si alguien lo pide?]]></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6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rchivo o list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u archivo 5: el grupo de mensajería con listas dentr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contiene exactamente]]></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hojas se reenviaron y a cuántas personas?]]></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ra qué existe (finalidad escrita)]]></a:t>
            </a:r>
          </a:p>
        </p:txBody>
      </p:sp>
      <p:sp>
        <p:nvSpPr>
          <p:cNvPr id="12" name=""/>
          <p:cNvSpPr txBox="1"/>
          <p:nvPr/>
        </p:nvSpPr>
        <p:spPr>
          <a:xfrm>
            <a:off x="514350" y="2914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ra la finalidad o fue comodidad?]]></a:t>
            </a:r>
          </a:p>
        </p:txBody>
      </p:sp>
      <p:sp>
        <p:nvSpPr>
          <p:cNvPr id="13"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 quién compete: ¿qué régimen me aplica?]]></a:t>
            </a:r>
          </a:p>
        </p:txBody>
      </p:sp>
      <p:sp>
        <p:nvSpPr>
          <p:cNvPr id="14"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reenvío es un tratamiento distinto?]]></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6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ién puede verlo y dónde vive]]></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alguien fuera del equipo en el grup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uánto dura y cómo cierra]]></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e hace con los mensajes antiguos?]]></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 el inventario de datos y el formulario míni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8 / 21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 2: diseño del formulario mínimo. Escribe la finalidad antes de escribir la pregunta; si la casilla no cabe en una finalidad, va fuera. Ejemplo de la columna dos tomado del caso ficticio de esta lección.]]></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9 / 210]]></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704975"/>
                <a:gridCol w="1704975"/>
                <a:gridCol w="1704975"/>
                <a:gridCol w="1295400"/>
                <a:gridCol w="1704975"/>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 del formula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nalidad a la que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st: necesario, adecuado, relev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ambia en el avi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y apell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r a quien asiste para el registro del 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ario y adecu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 como dato re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0 / 210]]></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704975"/>
                <a:gridCol w="1704975"/>
                <a:gridCol w="1704975"/>
                <a:gridCol w="1295400"/>
                <a:gridCol w="1704975"/>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 del formula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nalidad a la que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st: necesario, adecuado, relev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ambia en el avi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nicipio o loc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ganizar el aviso territorial y la cuadrícula de voluntar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ario para una finalidad, no para to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 con finalidad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istingue la finalidad que lo 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1 / 210]]></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704975"/>
                <a:gridCol w="1704975"/>
                <a:gridCol w="1704975"/>
                <a:gridCol w="1295400"/>
                <a:gridCol w="1704975"/>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 del formula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nalidad a la que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st: necesario, adecuado, relev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ambia en el avi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o electró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dar el aviso de cambio de se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ario, adecuado, relev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frece medio para dejar de recibir mensaj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2 / 210]]></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704975"/>
                <a:gridCol w="1704975"/>
                <a:gridCol w="1704975"/>
                <a:gridCol w="1295400"/>
                <a:gridCol w="1704975"/>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 del formula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nalidad a la que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st: necesario, adecuado, relev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ambia en el avi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a decisión del acto depende de e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la los tres crite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menciona porque no se reca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3 / 210]]></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704975"/>
                <a:gridCol w="1704975"/>
                <a:gridCol w="1704975"/>
                <a:gridCol w="1295400"/>
                <a:gridCol w="1704975"/>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 del formula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nalidad a la que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st: necesario, adecuado, relev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ambia en el avi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dencial de elector en copia o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 un requisito que se puede anotar como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ecuado mal: conserva el documento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ra; se anota el resultado, no la ima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tira de la enumeración de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4 / 210]]></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704975"/>
                <a:gridCol w="1704975"/>
                <a:gridCol w="1704975"/>
                <a:gridCol w="1295400"/>
                <a:gridCol w="1704975"/>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 del formula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nalidad a la que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st: necesario, adecuado, relev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ambia en el avi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igión, congregación u opinión polí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a lícita en un registro de as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la el test y activa la barrera del sen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 siquiera se listan como sensibles: no exist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5 / 210]]></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1704975"/>
                <a:gridCol w="1704975"/>
                <a:gridCol w="1704975"/>
                <a:gridCol w="1295400"/>
                <a:gridCol w="1704975"/>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 del formula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nalidad a la que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st: necesario, adecuado, relev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ambia en el avi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nte menor de edad: sí o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ivar el cuidado de la imagen de la niñez en el 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evante y menos invasivo que la fecha de na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 en esa 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xplica para qué sirve la cas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6 / 210]]></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704975"/>
                <a:gridCol w="1704975"/>
                <a:gridCol w="1704975"/>
                <a:gridCol w="1295400"/>
                <a:gridCol w="1704975"/>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 del formula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nalidad a la que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st: necesario, adecuado, relev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ambia en el avi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zación de imagen: sí o no, y hasta qué 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entar una publicación fu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aria si el comité va a fotograf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 con firma o cons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scribe el uso de la imagen en el a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7 / 210]]></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704975"/>
                <a:gridCol w="1704975"/>
                <a:gridCol w="1704975"/>
                <a:gridCol w="1295400"/>
                <a:gridCol w="1704975"/>
              </a:tblGrid>
              <a:tr h="12287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 del formula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nalidad a la que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st: necesario, adecuado, releva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ambia en el avi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designada para recibir solicitu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mplir el trámite de derechos 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gida por el artículo 2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 en el aviso, no en la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blica nombre o puesto y medio de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8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Ejemplo resuelto (equipo y municipio ficticios): levantar el inventario en una tarde · Paso 1 de 6]]></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9 / 21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Abrir la carpeta, no la discusió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se lista lo que existe: en el caso inventado, seis materiales: el padrón de afiliados, la hoja de quienes aportaron, la lista de voluntariado por día, la planilla de asistentes, la carpeta de fotos del acto y el grupo de mensajería donde ya se reenvió una lista; la carpeta está compartida con ocho personas y la planilla del archivo común, con treinta. Nada se borra todavía. Un inventario hecho sobre recuerdos produce un inventario falso, y el falso es peor que ninguno porque da seguridad injustificada.]]></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0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Ejemplo resuelto (equipo y municipio ficticios): levantar el inventario en una tarde · Paso 2 de 6]]></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1 / 21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scribir qué contiene cada uno, sin eufemismo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cada archivo y se copian los nombres de las columnas tal cual están. En la hoja de asistentes del caso hay siete columnas abiertas: nombre, teléfono, correo, CURP, empresa donde trabaja, «¿a quién va a votar hoy?» y notas. El hallazgo del ejercicio es ese: cuatro de las siete —CURP, empresa, la pregunta por el voto y las notas— nunca se escribieron en el aviso.]]></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2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Ejemplo resuelto (equipo y municipio ficticios): levantar el inventario en una tarde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reguntar la finalidad y anotar la respuesta real]]></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archivo, la pregunta es «¿qué decisión tomamos con esto?». Para la lista de asistentes, la respuesta honesta del equipo fue «avisar si cambia la sede». Con esa frase escrita, la CURP, la empresa y la pregunta por el voto quedan sin sostén, y la conversación deja de ser de opiniones.]]></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3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Ejemplo resuelto (equipo y municipio ficticios): levantar el inventario en una tarde · Paso 4 de 6]]></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4 / 21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lasificar el régimen, que es donde se decide la ley]]></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drón de afiliados: si el partido o la asociación recibe y ejerce recursos públicos, entra el capítulo de sujetos obligados, con la enumeración de cuatro columnas del artículo 75 y con la prohibición de difundir datos personales del artículo 64.]]></a:t>
            </a:r>
          </a:p>
        </p:txBody>
      </p:sp>
      <p:sp>
        <p:nvSpPr>
          <p:cNvPr id="9" name=""/>
          <p:cNvSpPr txBox="1"/>
          <p:nvPr/>
        </p:nvSpPr>
        <p:spPr>
          <a:xfrm>
            <a:off x="514350" y="29622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ontactos del comité vecinal sin recurso público: régimen de responsable.]]></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5 / 21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os materiales quedaron del primer lado —el padrón y la hoja de aportantes— y cuatro del segundo —asistentes, voluntariado, fotos y el grupo de mensajería—; ahí se entendió por qué la misma laptop tenía dos reglas.]]></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6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Ejemplo resuelto (equipo y municipio ficticios): levantar el inventario en una tarde · Paso 5 de 6]]></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7 / 21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Fijar accesos y plazos, con nombre propi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ribe quién puede ver cada archivo y por qué; se designa a la persona que da trámite a las solicitudes, conforme al artículo 29; y se pone un plazo por archivo, pensando en la finalidad. Para los datos sensibles, el plazo se acota al mínimo indispensable, como pide el cierre del artículo 12. Ninguna casilla queda en «según se necesite».]]></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8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Ejemplo resuelto (equipo y municipio ficticios): levantar el inventario en una tarde · Paso 6 de 6]]></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9 / 21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errar el círculo con el formulario y el avi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inventario en la mano, el formulario se recorta y el aviso se reescribe: los datos que se enumeran son ahora los que existen, las finalidades son las que se escribieron, y el mecanismo para revocar y para ejercer derechos ARCO tiene nombre y correo. El cierre de campaña queda previsto desde hoy: qué se conserva en bloqueo, qué se suprime y quién lo hace. Las dos hojas salen en PDF o PowerPoint del propio OA.]]></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0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oducto: el inventario de datos y el formulario mínimo]]></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Abre la carpeta donde vive la información de tu equipo y llena las dos herramientas: el inventario de datos, con sus cinco preguntas por archivo (qué contiene, para qué existe, a quién compete, quién lo ve y cuánto dura), y el diseño del formulario mínimo, con la finalidad escrita al lado de cada casilla que entra y la razón de cada una que sale. Cierra con dos líneas: qué archivo te sorprendió y qué decisión vas a escalar por escrito antes de tocarlo.]]></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1 / 210]]></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Descarga el OA en PDF o en PowerPoint y trabaja las tablas ahí; el archivo editable de hoja de cálculo todavía no se sirve. Si una celda te pide un dato jurídico que no sabes —si tu estructura recibe recurso público, qué autoridad te vigila—, déjala escrita como pregunta, no como suposición.]]></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 el inventario de datos y el formulario mínimo · Memoria: archivo, regla y artícu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2 / 21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3857625"/>
                <a:gridCol w="4257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teléfono y un retrato del asist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ación concerniente a persona identificada: dato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inión política o preferencia sexual en la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sensible: consentimiento expreso y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umna que nadie supo para qué ser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la necesidad, adecuación o relevancia: fuera del formul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pel de inscripción y aviso repartidos en días disti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 impreso: el aviso se da a conocer en ese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 el inventario de datos y el formulario mínimo · Memoria: archivo, regla y artícu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3 / 21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3857625"/>
                <a:gridCol w="4257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minó la finalidad y el dato sigue ah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resión previo bloqueo, al concluir el plazo de conser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icitud para salir de la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celación, con aviso a quien ya recibió el 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columnas y la palabra «exclusivam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drón que un partido debe publicar en transpa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 de una candidata con una niña en braz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imidad de la niñez y divulgación de imagen de mujer candi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4 / 21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Memoria: archivo, regla y artícul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j12-r01-oa01"/>
              </a:rPr>
              <a:t><![CDATA[Abrir el juego en el OA]]></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5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Tarjetas de repaso: dos regímenes, un archivo · Tarjeta 1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 se hace primero, antes de decidir qué hacer con una lista?]]></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6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Tarjetas de repaso: dos regímenes, un archivo · Tarjeta 1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calidad tengo yo frente a este archivo: ¿trato datos por cuenta propia como particular, o soy sujeto obligado porque recibo y ejerzo recursos públicos o realizo actos de autoridad? La ley cambia con esa respuesta.]]></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7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Tarjetas de repaso: dos regímenes, un archivo · Tarjeta 2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rueba que una columna de un formulario está de más?]]></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8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Tarjetas de repaso: dos regímenes, un archivo · Tarjeta 2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test del artículo 12: necesario, adecuado y relevante en relación con las finalidades del aviso. Si no hay finalidad escrita que la sostenga, la columna no entra; y una finalidad distinta exige nuevo consentimiento.]]></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9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Tarjetas de repaso: dos regímenes, un archivo · Tarjeta 3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contener, como mínimo, un aviso de privacidad?]]></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0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Tarjetas de repaso: dos regímenes, un archivo · Tarjeta 3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is cosas del artículo 15: identidad y domicilio del responsable; los datos que se tratan, marcando los sensibles; las finalidades, distinguiendo las que requieren consentimiento; opciones para limitar uso y divulgación; mecanismos ARCO; y cómo se avisarán los cambios.]]></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1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Tarjetas de repaso: dos regímenes, un archivo · Tarjeta 4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Ya se acabó la campaña»: ¿se borra todo de inmediato?]]></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2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Tarjetas de repaso: dos regímenes, un archivo · Tarjeta 4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n automático. Cumplida la finalidad, el dato se suprime previo bloqueo y una vez que concluya el plazo de conservación; el bloqueo sirve para determinar responsabilidades. Y hay supuestos en los que no procede cancelar, como cuando una disposición legal manda tratar el dato.]]></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3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Tarjetas de repaso: dos regímenes, un archivo · Tarjeta 5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a foto de un acto deja de ser «propaganda» y pasa a ser un dato?]]></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4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Tarjetas de repaso: dos regímenes, un archivo · Tarjeta 5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muestra a una persona identificada o identificable: entonces su publicación es un tratamiento. Y si revela creencias, origen, salud u opinión política, entra en datos sensibles, con consentimiento expreso y por escrito.]]></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5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Tarjetas de repaso: dos regímenes, un archivo · Tarjeta 6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bia si en la foto aparece un niño o una niña?]]></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6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Tarjetas de repaso: dos regímenes, un archivo · Tarjeta 6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l criterio deja de ser tuyo: se requiere la voluntad de quien ejerza la patria potestad o la tutela y la opinión de la niña o el niño, y la imagen se mide contra el interés superior de la niñez y contra su honra, imagen o reputación.]]></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7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Tarjetas de repaso: dos regímenes, un archivo · Tarjeta 7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a sanción administrativa cierra el asunto?]]></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8 / 21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el inventario de datos y el formulario mínimo · Tarjetas de repaso: dos regímenes, un archivo · Tarjeta 7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artículo 61 de la ley de datos personales impone sus sanciones sin perjuicio de la responsabilidad civil o penal que resulte, y el artículo 20 Ter de la ley general de violencias remite la sanción de la violencia política a la legislación electoral, penal y de responsabilidades administrativas.]]></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9 / 21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finalidad]]></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cicl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cancelacion]]></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ccesos]]></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ciclo]]></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0 / 21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meno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fot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ita-renum]]></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rco]]></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listas]]></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1 / 210]]></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nombrar tu calidad frente a cada archivo, recortar un formulario con el test de tres adjetivos, ordenar el ciclo del dato con el bloqueo en medio y explicar qué cambia cuando aparece una menor o un menor o una mujer candidata. Siguiente paso de la ruta: la política interna de protección de datos y la entrega del archivo al terminar la campaña o el encargo.]]></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2 / 210]]></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 los dos regímenes y a la del ciclo: casi todo el fallo está en mezclar obligaciones de publicar con permisos de difundir, o en saltar el bloqueo entre la cancelación y la supresión. Relee también la sección de imagen, donde la fracción citada de memoria cambia de número.]]></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3 / 21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s cualquier archivo de tu equipo en uno de los dos regímenes —sujeto obligado en transparencia o responsable de datos en posesión de particulares— y nombras la ley, el artículo y el órgano que te vigila en cada cas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s el test de necesidad, adecuación y relevancia a cada columna de un formulario, y sabes que una finalidad distinta a la avisada exige volver a pedir consentimiento.]]></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4 / 21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s el contenido mínimo de un aviso de privacidad para un acto de campaña y dices en qué momento se entrega cuando el dato se recoge en papel.]]></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el ciclo completo del dato, incluyendo el bloqueo entre la cancelación y la supresión, y los supuestos legales en los que no procede cancela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dato sensible de dato ordinario, justificas por qué la opinión política es sensible y describes la barrera reforzada de consentimiento y de plazo.]]></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5 / 21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s sobre la publicación de una fotografía con una menor o un menor visible o con una mujer candidata, documentando la base y sabiendo cuándo escalar la decisión por escrit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s una cita normativa en la compilación vigente antes de repetirla, y detectas cuando una fracción cambió de númer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8.]]></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 llenos los dos productos: el inventario de datos de tu equipo y el diseño de un formulario mínimo, con las preguntas sin respuesta señaladas como preguntas.]]></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6 / 21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firma esta lección, dónde se puede verificar y hasta dónde llega. Ámbito: Estados Unidos Mexicanos, orden federal. Revisión editorial de los textos citados: 24 de octubre de 2026. El material no fue revisado ni dictaminado por un abogado: no sustituye un dictamen profesional ni habilita para ejercer la profesión.]]></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7 / 210]]></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2085975"/>
                <a:gridCol w="3429000"/>
                <a:gridCol w="2600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dato personal y qué es dato sensible, con las opiniones políticas inclu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Federal de Protección de Datos Personales en Posesión de los Particulares, artículo 2, fracciones V y VI; nueva ley publicada en el Diario Oficial de la Federación el 20-03-2025, última reforma publicada el 14-11-20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niciones federales para particulares; no sustituyen la norma local ni la secto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8 / 210]]></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85975"/>
                <a:gridCol w="3429000"/>
                <a:gridCol w="2600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ncipios, finalidad y minimización columna por colum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a ley, artículos 5, 11 y 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st de lectura sobre formularios; no decide casos concre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9 / 210]]></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85975"/>
                <a:gridCol w="3429000"/>
                <a:gridCol w="2600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ido y momento de entrega del aviso de priv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a ley, artículos 2, fracción I, 14, 15 y 16; definición de Secretaría en el artículo 2, fracción X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umera el mínimo legal; no aprueba redacciones específ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ción, bloqueo, cancelación y sus excep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a ley, artículos 2, fracción III, 10, 21, 24, 25, 26, 28 y 2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ina de trámite; los plazos concretos dependen de la relación jurídica apl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0 / 210]]></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85975"/>
                <a:gridCol w="3429000"/>
                <a:gridCol w="2600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nciones y acumulación de vías de respons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a ley, artículos 58, 59, 61, 51 y 5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bir la vía no es prometer resultado ni prevenir mul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1 / 210]]></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85975"/>
                <a:gridCol w="3429000"/>
                <a:gridCol w="2600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es sujeto obligado y qué se publica con é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General de Transparencia y Acceso a la Información Pública, artículos 3, fracción XIX, 65, 63, 75, fracción I, 64 y 115; nueva ley publicada el 20-03-202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ligaciones comunes y específicas del orden federal; las leyes locales reparten otros detal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2 / 210]]></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85975"/>
                <a:gridCol w="3429000"/>
                <a:gridCol w="2600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s obligaciones de transparencia ya no están en el artículo 7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mpilación vigente ubica el capítulo común en el artículo 65 y el artículo 70 regula a los órganos autóno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mplo de renumeración: se cita la pieza verificada, no la recor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3 / 210]]></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85975"/>
                <a:gridCol w="3429000"/>
                <a:gridCol w="2600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imidad e imagen de niñas, niños y adolesc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General de los Derechos de Niñas, Niños y Adolescentes, artículos 76, 77 y 78, fracción I; última reforma publicada el 15-01-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general de protección de imagen; no autoriza ni prohíbe una publicación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4 / 210]]></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2085975"/>
                <a:gridCol w="3429000"/>
                <a:gridCol w="2600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vulgación de imágenes de mujeres candidatas o en fun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General de Acceso de las Mujeres a una Vida Libre de Violencias, artículos 20 Bis y 20 Ter, fracción X (adicionados el 13-04-2020; última reforma publicada el 15-01-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pción de la conducta; su sanción se remite a la legislación electoral, penal y de responsabil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9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5 / 210]]></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85975"/>
                <a:gridCol w="3429000"/>
                <a:gridCol w="2600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dato constitucional de regular la materia y fijar excep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Política de los Estados Unidos Mexicanos, artículo 16, párrafo añadido el 01-06-2009; última reforma publicada el 07-10-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árrafo encarga el desarrollo a la ley ordinaria; no resuelve ca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0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6 / 210]]></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85975"/>
                <a:gridCol w="3429000"/>
                <a:gridCol w="2600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s, municipios, cifras internas y lista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están inventados para el ejercicio y así están marc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didáctico, sin valor norm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ga de las herrami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productos de esta lección se sirven como OA imprimible: PDF y PowerPoint del propio obj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de cálculo o documento editable sin canal decidido a la fecha de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7 / 21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of.gob.mx/"/>
              </a:rPr>
              <a:t><![CDATA[Diario Oficial de la Federación: donde se publican las leyes citadas y sus reformas]]></a:t>
            </a:r>
          </a:p>
        </p:txBody>
      </p:sp>
      <p:sp>
        <p:nvSpPr>
          <p:cNvPr id="8" name=""/>
          <p:cNvSpPr txBox="1"/>
          <p:nvPr/>
        </p:nvSpPr>
        <p:spPr>
          <a:xfrm>
            <a:off x="514350" y="1905000"/>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n el DOF el decreto del 20 de marzo de 2025 que expidió las tres leyes de transparencia y de datos personales, y luego la reforma del 14 de noviembre de 2025 a la ley federal de particulares: compara la versión que citas con la que estaba vigente cuando ocurrió tu hecho.]]></a:t>
            </a:r>
          </a:p>
        </p:txBody>
      </p:sp>
      <p:sp>
        <p:nvSpPr>
          <p:cNvPr id="9" name=""/>
          <p:cNvSpPr txBox="1"/>
          <p:nvPr/>
        </p:nvSpPr>
        <p:spPr>
          <a:xfrm>
            <a:off x="514350" y="3067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
              </a:rPr>
              <a:t><![CDATA[Portal nacional de dependencias: identifica quién custodia la materia y dónde está su marco jurídico]]></a:t>
            </a:r>
          </a:p>
        </p:txBody>
      </p:sp>
      <p:sp>
        <p:nvSpPr>
          <p:cNvPr id="10" name=""/>
          <p:cNvSpPr txBox="1"/>
          <p:nvPr/>
        </p:nvSpPr>
        <p:spPr>
          <a:xfrm>
            <a:off x="514350" y="375285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ntes de asumir que una regla es federal, verifica qué dependencia y qué autoridad garante la aplica a tu tipo de organización, y si tu entidad tiene su propia ley de datos personales para sujetos obligados.]]></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8 / 21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gi.org.mx/programas/intercensal/2023/"/>
              </a:rPr>
              <a:t><![CDATA[Operación estadística del INEGI: un ejemplo público de recabar mucho y difundir agregado]]></a:t>
            </a:r>
          </a:p>
        </p:txBody>
      </p:sp>
      <p:sp>
        <p:nvSpPr>
          <p:cNvPr id="8" name=""/>
          <p:cNvSpPr txBox="1"/>
          <p:nvPr/>
        </p:nvSpPr>
        <p:spPr>
          <a:xfrm>
            <a:off x="514350" y="19050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ira qué variables se levantan en el cuestionario y qué se difunde por persona: son dos hojas distintas del mismo trabajo. Esa distancia entre recabar y publicar es la que la lección pide para tus listas.]]></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9 / 21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convertir este inventario en política interna y en entrega de archivo. Hoy decidiste qué ley te aplica, qué columna sobra, qué dice el aviso y qué pasa con la foto; después viene lo que la ley pide escribir y designar dentro de la organización —quién da trámite a las solicitudes, cómo se resguarda la información cuando el comité se cierra, qué se entrega y a quién cuando termina un encargo— y el cruce con las obligaciones de publicar, que siguen vivas durante el proceso electoral y siguen sin autorizar la divulgación de datos personales.]]></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12-r01-oa01"/>
              </a:rPr>
              <a:t><![CDATA[Listas, fotos y archivos de campaña: qué ley le manda a tu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0 / 21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osas llevas puestas para esa siguiente lección: el cuadro de los dos regímenes, que evita discutir con una ley equivocada, y el hábito de verificar la pieza antes de citarla, que es el mismo que aprendiste en J02 y que aquí te ahorró repetir una fracción que ya no es. Con eso, la pregunta que le escalas a un especialista deja de ser «¿puedo tener esta lista?» y pasa a ser concreta: este archivo, esta finalidad, este plazo, esta public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2026-10-25T08:53:06Z</dcterms:created>
  <dcterms:modified xsi:type="dcterms:W3CDTF">2026-10-25T08:53:06Z</dcterms:modified>
  <dc:title>Listas, fotos y archivos de campaña: qué ley le manda a tu equipo</dc:title>
  <dc:description>Presentación editable del OA «Listas, fotos y archivos de campaña: qué ley le manda a tu equipo». Enlace: https://politica.lumbre.lat/object/pol-j12-r01-oa01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