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122.xml" ContentType="application/vnd.openxmlformats-officedocument.presentationml.slide+xml"/>
  <Override PartName="/ppt/notesSlides/notesSlide122.xml" ContentType="application/vnd.openxmlformats-officedocument.presentationml.notesSlide+xml"/>
  <Override PartName="/ppt/slides/slide123.xml" ContentType="application/vnd.openxmlformats-officedocument.presentationml.slide+xml"/>
  <Override PartName="/ppt/notesSlides/notesSlide123.xml" ContentType="application/vnd.openxmlformats-officedocument.presentationml.notesSlide+xml"/>
  <Override PartName="/ppt/slides/slide124.xml" ContentType="application/vnd.openxmlformats-officedocument.presentationml.slide+xml"/>
  <Override PartName="/ppt/notesSlides/notesSlide124.xml" ContentType="application/vnd.openxmlformats-officedocument.presentationml.notesSlide+xml"/>
  <Override PartName="/ppt/slides/slide125.xml" ContentType="application/vnd.openxmlformats-officedocument.presentationml.slide+xml"/>
  <Override PartName="/ppt/notesSlides/notesSlide125.xml" ContentType="application/vnd.openxmlformats-officedocument.presentationml.notesSlide+xml"/>
  <Override PartName="/ppt/slides/slide126.xml" ContentType="application/vnd.openxmlformats-officedocument.presentationml.slide+xml"/>
  <Override PartName="/ppt/notesSlides/notesSlide126.xml" ContentType="application/vnd.openxmlformats-officedocument.presentationml.notesSlide+xml"/>
  <Override PartName="/ppt/slides/slide127.xml" ContentType="application/vnd.openxmlformats-officedocument.presentationml.slide+xml"/>
  <Override PartName="/ppt/notesSlides/notesSlide127.xml" ContentType="application/vnd.openxmlformats-officedocument.presentationml.notesSlide+xml"/>
  <Override PartName="/ppt/slides/slide128.xml" ContentType="application/vnd.openxmlformats-officedocument.presentationml.slide+xml"/>
  <Override PartName="/ppt/notesSlides/notesSlide128.xml" ContentType="application/vnd.openxmlformats-officedocument.presentationml.notesSlide+xml"/>
  <Override PartName="/ppt/slides/slide129.xml" ContentType="application/vnd.openxmlformats-officedocument.presentationml.slide+xml"/>
  <Override PartName="/ppt/notesSlides/notesSlide129.xml" ContentType="application/vnd.openxmlformats-officedocument.presentationml.notesSlide+xml"/>
  <Override PartName="/ppt/slides/slide130.xml" ContentType="application/vnd.openxmlformats-officedocument.presentationml.slide+xml"/>
  <Override PartName="/ppt/notesSlides/notesSlide130.xml" ContentType="application/vnd.openxmlformats-officedocument.presentationml.notesSlide+xml"/>
  <Override PartName="/ppt/slides/slide131.xml" ContentType="application/vnd.openxmlformats-officedocument.presentationml.slide+xml"/>
  <Override PartName="/ppt/notesSlides/notesSlide131.xml" ContentType="application/vnd.openxmlformats-officedocument.presentationml.notesSlide+xml"/>
  <Override PartName="/ppt/slides/slide132.xml" ContentType="application/vnd.openxmlformats-officedocument.presentationml.slide+xml"/>
  <Override PartName="/ppt/notesSlides/notesSlide132.xml" ContentType="application/vnd.openxmlformats-officedocument.presentationml.notesSlide+xml"/>
  <Override PartName="/ppt/slides/slide133.xml" ContentType="application/vnd.openxmlformats-officedocument.presentationml.slide+xml"/>
  <Override PartName="/ppt/notesSlides/notesSlide133.xml" ContentType="application/vnd.openxmlformats-officedocument.presentationml.notesSlide+xml"/>
  <Override PartName="/ppt/slides/slide134.xml" ContentType="application/vnd.openxmlformats-officedocument.presentationml.slide+xml"/>
  <Override PartName="/ppt/notesSlides/notesSlide134.xml" ContentType="application/vnd.openxmlformats-officedocument.presentationml.notesSlide+xml"/>
  <Override PartName="/ppt/slides/slide135.xml" ContentType="application/vnd.openxmlformats-officedocument.presentationml.slide+xml"/>
  <Override PartName="/ppt/notesSlides/notesSlide135.xml" ContentType="application/vnd.openxmlformats-officedocument.presentationml.notesSlide+xml"/>
  <Override PartName="/ppt/slides/slide136.xml" ContentType="application/vnd.openxmlformats-officedocument.presentationml.slide+xml"/>
  <Override PartName="/ppt/notesSlides/notesSlide136.xml" ContentType="application/vnd.openxmlformats-officedocument.presentationml.notesSlide+xml"/>
  <Override PartName="/ppt/slides/slide137.xml" ContentType="application/vnd.openxmlformats-officedocument.presentationml.slide+xml"/>
  <Override PartName="/ppt/notesSlides/notesSlide137.xml" ContentType="application/vnd.openxmlformats-officedocument.presentationml.notesSlide+xml"/>
  <Override PartName="/ppt/slides/slide138.xml" ContentType="application/vnd.openxmlformats-officedocument.presentationml.slide+xml"/>
  <Override PartName="/ppt/slides/slide139.xml" ContentType="application/vnd.openxmlformats-officedocument.presentationml.slide+xml"/>
  <Override PartName="/ppt/notesSlides/notesSlide139.xml" ContentType="application/vnd.openxmlformats-officedocument.presentationml.notesSlide+xml"/>
  <Override PartName="/ppt/slides/slide140.xml" ContentType="application/vnd.openxmlformats-officedocument.presentationml.slide+xml"/>
  <Override PartName="/ppt/notesSlides/notesSlide140.xml" ContentType="application/vnd.openxmlformats-officedocument.presentationml.notesSlide+xml"/>
  <Override PartName="/ppt/slides/slide141.xml" ContentType="application/vnd.openxmlformats-officedocument.presentationml.slide+xml"/>
  <Override PartName="/ppt/notesSlides/notesSlide141.xml" ContentType="application/vnd.openxmlformats-officedocument.presentationml.notesSlide+xml"/>
  <Override PartName="/ppt/slides/slide142.xml" ContentType="application/vnd.openxmlformats-officedocument.presentationml.slide+xml"/>
  <Override PartName="/ppt/notesSlides/notesSlide142.xml" ContentType="application/vnd.openxmlformats-officedocument.presentationml.notesSlide+xml"/>
  <Override PartName="/ppt/slides/slide143.xml" ContentType="application/vnd.openxmlformats-officedocument.presentationml.slide+xml"/>
  <Override PartName="/ppt/notesSlides/notesSlide143.xml" ContentType="application/vnd.openxmlformats-officedocument.presentationml.notesSlide+xml"/>
  <Override PartName="/ppt/slides/slide144.xml" ContentType="application/vnd.openxmlformats-officedocument.presentationml.slide+xml"/>
  <Override PartName="/ppt/notesSlides/notesSlide144.xml" ContentType="application/vnd.openxmlformats-officedocument.presentationml.notesSlide+xml"/>
  <Override PartName="/ppt/slides/slide145.xml" ContentType="application/vnd.openxmlformats-officedocument.presentationml.slide+xml"/>
  <Override PartName="/ppt/notesSlides/notesSlide145.xml" ContentType="application/vnd.openxmlformats-officedocument.presentationml.notesSlide+xml"/>
  <Override PartName="/ppt/slides/slide146.xml" ContentType="application/vnd.openxmlformats-officedocument.presentationml.slide+xml"/>
  <Override PartName="/ppt/notesSlides/notesSlide146.xml" ContentType="application/vnd.openxmlformats-officedocument.presentationml.notesSlide+xml"/>
  <Override PartName="/ppt/slides/slide147.xml" ContentType="application/vnd.openxmlformats-officedocument.presentationml.slide+xml"/>
  <Override PartName="/ppt/notesSlides/notesSlide147.xml" ContentType="application/vnd.openxmlformats-officedocument.presentationml.notesSlide+xml"/>
  <Override PartName="/ppt/slides/slide148.xml" ContentType="application/vnd.openxmlformats-officedocument.presentationml.slide+xml"/>
  <Override PartName="/ppt/notesSlides/notesSlide148.xml" ContentType="application/vnd.openxmlformats-officedocument.presentationml.notesSlide+xml"/>
  <Override PartName="/ppt/slides/slide149.xml" ContentType="application/vnd.openxmlformats-officedocument.presentationml.slide+xml"/>
  <Override PartName="/ppt/notesSlides/notesSlide149.xml" ContentType="application/vnd.openxmlformats-officedocument.presentationml.notesSlide+xml"/>
  <Override PartName="/ppt/slides/slide150.xml" ContentType="application/vnd.openxmlformats-officedocument.presentationml.slide+xml"/>
  <Override PartName="/ppt/notesSlides/notesSlide150.xml" ContentType="application/vnd.openxmlformats-officedocument.presentationml.notesSlide+xml"/>
  <Override PartName="/ppt/slides/slide151.xml" ContentType="application/vnd.openxmlformats-officedocument.presentationml.slide+xml"/>
  <Override PartName="/ppt/notesSlides/notesSlide151.xml" ContentType="application/vnd.openxmlformats-officedocument.presentationml.notesSlide+xml"/>
  <Override PartName="/ppt/slides/slide152.xml" ContentType="application/vnd.openxmlformats-officedocument.presentationml.slide+xml"/>
  <Override PartName="/ppt/notesSlides/notesSlide152.xml" ContentType="application/vnd.openxmlformats-officedocument.presentationml.notesSlide+xml"/>
  <Override PartName="/ppt/slides/slide153.xml" ContentType="application/vnd.openxmlformats-officedocument.presentationml.slide+xml"/>
  <Override PartName="/ppt/notesSlides/notesSlide153.xml" ContentType="application/vnd.openxmlformats-officedocument.presentationml.notesSlide+xml"/>
  <Override PartName="/ppt/slides/slide154.xml" ContentType="application/vnd.openxmlformats-officedocument.presentationml.slide+xml"/>
  <Override PartName="/ppt/notesSlides/notesSlide154.xml" ContentType="application/vnd.openxmlformats-officedocument.presentationml.notesSlide+xml"/>
  <Override PartName="/ppt/slides/slide155.xml" ContentType="application/vnd.openxmlformats-officedocument.presentationml.slide+xml"/>
  <Override PartName="/ppt/notesSlides/notesSlide155.xml" ContentType="application/vnd.openxmlformats-officedocument.presentationml.notesSlide+xml"/>
  <Override PartName="/ppt/slides/slide156.xml" ContentType="application/vnd.openxmlformats-officedocument.presentationml.slide+xml"/>
  <Override PartName="/ppt/slides/slide157.xml" ContentType="application/vnd.openxmlformats-officedocument.presentationml.slide+xml"/>
  <Override PartName="/ppt/notesSlides/notesSlide157.xml" ContentType="application/vnd.openxmlformats-officedocument.presentationml.notesSlide+xml"/>
  <Override PartName="/ppt/slides/slide158.xml" ContentType="application/vnd.openxmlformats-officedocument.presentationml.slide+xml"/>
  <Override PartName="/ppt/notesSlides/notesSlide15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 id="382" r:id="rId129"/>
    <p:sldId id="383" r:id="rId130"/>
    <p:sldId id="384" r:id="rId131"/>
    <p:sldId id="385" r:id="rId132"/>
    <p:sldId id="386" r:id="rId133"/>
    <p:sldId id="387" r:id="rId134"/>
    <p:sldId id="388" r:id="rId135"/>
    <p:sldId id="389" r:id="rId136"/>
    <p:sldId id="390" r:id="rId137"/>
    <p:sldId id="391" r:id="rId138"/>
    <p:sldId id="392" r:id="rId139"/>
    <p:sldId id="393" r:id="rId140"/>
    <p:sldId id="394" r:id="rId141"/>
    <p:sldId id="395" r:id="rId142"/>
    <p:sldId id="396" r:id="rId143"/>
    <p:sldId id="397" r:id="rId144"/>
    <p:sldId id="398" r:id="rId145"/>
    <p:sldId id="399" r:id="rId146"/>
    <p:sldId id="400" r:id="rId147"/>
    <p:sldId id="401" r:id="rId148"/>
    <p:sldId id="402" r:id="rId149"/>
    <p:sldId id="403" r:id="rId150"/>
    <p:sldId id="404" r:id="rId151"/>
    <p:sldId id="405" r:id="rId152"/>
    <p:sldId id="406" r:id="rId153"/>
    <p:sldId id="407" r:id="rId154"/>
    <p:sldId id="408" r:id="rId155"/>
    <p:sldId id="409" r:id="rId156"/>
    <p:sldId id="410" r:id="rId157"/>
    <p:sldId id="411" r:id="rId158"/>
    <p:sldId id="412" r:id="rId159"/>
    <p:sldId id="413" r:id="rId1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slide" Target="slides/slide122.xml"/>
  <Relationship Id="rId125" Type="http://schemas.openxmlformats.org/officeDocument/2006/relationships/slide" Target="slides/slide123.xml"/>
  <Relationship Id="rId126" Type="http://schemas.openxmlformats.org/officeDocument/2006/relationships/slide" Target="slides/slide124.xml"/>
  <Relationship Id="rId127" Type="http://schemas.openxmlformats.org/officeDocument/2006/relationships/slide" Target="slides/slide125.xml"/>
  <Relationship Id="rId128" Type="http://schemas.openxmlformats.org/officeDocument/2006/relationships/slide" Target="slides/slide126.xml"/>
  <Relationship Id="rId129" Type="http://schemas.openxmlformats.org/officeDocument/2006/relationships/slide" Target="slides/slide127.xml"/>
  <Relationship Id="rId130" Type="http://schemas.openxmlformats.org/officeDocument/2006/relationships/slide" Target="slides/slide128.xml"/>
  <Relationship Id="rId131" Type="http://schemas.openxmlformats.org/officeDocument/2006/relationships/slide" Target="slides/slide129.xml"/>
  <Relationship Id="rId132" Type="http://schemas.openxmlformats.org/officeDocument/2006/relationships/slide" Target="slides/slide130.xml"/>
  <Relationship Id="rId133" Type="http://schemas.openxmlformats.org/officeDocument/2006/relationships/slide" Target="slides/slide131.xml"/>
  <Relationship Id="rId134" Type="http://schemas.openxmlformats.org/officeDocument/2006/relationships/slide" Target="slides/slide132.xml"/>
  <Relationship Id="rId135" Type="http://schemas.openxmlformats.org/officeDocument/2006/relationships/slide" Target="slides/slide133.xml"/>
  <Relationship Id="rId136" Type="http://schemas.openxmlformats.org/officeDocument/2006/relationships/slide" Target="slides/slide134.xml"/>
  <Relationship Id="rId137" Type="http://schemas.openxmlformats.org/officeDocument/2006/relationships/slide" Target="slides/slide135.xml"/>
  <Relationship Id="rId138" Type="http://schemas.openxmlformats.org/officeDocument/2006/relationships/slide" Target="slides/slide136.xml"/>
  <Relationship Id="rId139" Type="http://schemas.openxmlformats.org/officeDocument/2006/relationships/slide" Target="slides/slide137.xml"/>
  <Relationship Id="rId140" Type="http://schemas.openxmlformats.org/officeDocument/2006/relationships/slide" Target="slides/slide138.xml"/>
  <Relationship Id="rId141" Type="http://schemas.openxmlformats.org/officeDocument/2006/relationships/slide" Target="slides/slide139.xml"/>
  <Relationship Id="rId142" Type="http://schemas.openxmlformats.org/officeDocument/2006/relationships/slide" Target="slides/slide140.xml"/>
  <Relationship Id="rId143" Type="http://schemas.openxmlformats.org/officeDocument/2006/relationships/slide" Target="slides/slide141.xml"/>
  <Relationship Id="rId144" Type="http://schemas.openxmlformats.org/officeDocument/2006/relationships/slide" Target="slides/slide142.xml"/>
  <Relationship Id="rId145" Type="http://schemas.openxmlformats.org/officeDocument/2006/relationships/slide" Target="slides/slide143.xml"/>
  <Relationship Id="rId146" Type="http://schemas.openxmlformats.org/officeDocument/2006/relationships/slide" Target="slides/slide144.xml"/>
  <Relationship Id="rId147" Type="http://schemas.openxmlformats.org/officeDocument/2006/relationships/slide" Target="slides/slide145.xml"/>
  <Relationship Id="rId148" Type="http://schemas.openxmlformats.org/officeDocument/2006/relationships/slide" Target="slides/slide146.xml"/>
  <Relationship Id="rId149" Type="http://schemas.openxmlformats.org/officeDocument/2006/relationships/slide" Target="slides/slide147.xml"/>
  <Relationship Id="rId150" Type="http://schemas.openxmlformats.org/officeDocument/2006/relationships/slide" Target="slides/slide148.xml"/>
  <Relationship Id="rId151" Type="http://schemas.openxmlformats.org/officeDocument/2006/relationships/slide" Target="slides/slide149.xml"/>
  <Relationship Id="rId152" Type="http://schemas.openxmlformats.org/officeDocument/2006/relationships/slide" Target="slides/slide150.xml"/>
  <Relationship Id="rId153" Type="http://schemas.openxmlformats.org/officeDocument/2006/relationships/slide" Target="slides/slide151.xml"/>
  <Relationship Id="rId154" Type="http://schemas.openxmlformats.org/officeDocument/2006/relationships/slide" Target="slides/slide152.xml"/>
  <Relationship Id="rId155" Type="http://schemas.openxmlformats.org/officeDocument/2006/relationships/slide" Target="slides/slide153.xml"/>
  <Relationship Id="rId156" Type="http://schemas.openxmlformats.org/officeDocument/2006/relationships/slide" Target="slides/slide154.xml"/>
  <Relationship Id="rId157" Type="http://schemas.openxmlformats.org/officeDocument/2006/relationships/slide" Target="slides/slide155.xml"/>
  <Relationship Id="rId158" Type="http://schemas.openxmlformats.org/officeDocument/2006/relationships/slide" Target="slides/slide156.xml"/>
  <Relationship Id="rId159" Type="http://schemas.openxmlformats.org/officeDocument/2006/relationships/slide" Target="slides/slide157.xml"/>
  <Relationship Id="rId160" Type="http://schemas.openxmlformats.org/officeDocument/2006/relationships/slide" Target="slides/slide158.xml"/>
  <Relationship Id="rId161" Type="http://schemas.openxmlformats.org/officeDocument/2006/relationships/presProps" Target="presProps.xml"/>
  <Relationship Id="rId162" Type="http://schemas.openxmlformats.org/officeDocument/2006/relationships/viewProps" Target="viewProps.xml"/>
  <Relationship Id="rId16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Polí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20-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lee una resolución: qué te obliga y qué no» (2 de 9).]]></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lee una resolución: qué te obliga y qué no» (3 de 9).]]></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lee una resolución: qué te obliga y qué no» (4 de 9).]]></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lee una resolución: qué te obliga y qué no» (5 de 9).]]></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lee una resolución: qué te obliga y qué no» (6 de 9).]]></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lee una resolución: qué te obliga y qué no» (7 de 9).]]></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lee una resolución: qué te obliga y qué no» (8 de 9).]]></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e lee una resolución: qué te obliga y qué no» (9 de 9).]]></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qué controla un tribunal y qué no controla» (2 de 5).]]></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qué controla un tribunal y qué no controla» (3 de 5).]]></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qué controla un tribunal y qué no controla» (4 de 5).]]></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qué controla un tribunal y qué no controla» (5 de 5).]]></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j20-r01-oa01]]></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partes de una resolución: ir al resolutivo, volver al considerando» (2 de 6).]]></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partes de una resolución: ir al resolutivo, volver al considerando» (3 de 6).]]></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partes de una resolución: ir al resolutivo, volver al considerando» (4 de 6).]]></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partes de una resolución: ir al resolutivo, volver al considerando» (5 de 6).]]></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partes de una resolución: ir al resolutivo, volver al considerando» (6 de 6).]]></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resolución ficticia): leer una sentencia en seis mov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Lo que llega al equ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mensaje interno dice: «el juzgado ya falló contra el municipio de San Rafael de la Sierra (ficticio) y ordenó que se quite la clausura». El PDF tiene 84 páginas y un número de expediente inventado para el ejercicio: 0000/2026. Nadie lo abrió. Toda la situación de este ejemplo es ficticia: ni el municipio, ni la parte, ni la sentencia exist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resolución ficticia): leer una sentencia en seis mov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Primer movimiento: ubicar el acto reclam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e a los antecedentes y busca el verbo de la demanda: qué acto se reclamó. En el ejemplo, el acto reclamado es la clausura dictada por la Dirección de Obras Públicas del municipio ficticio, no «la política de inspección» ni «el reglamento completo». Esa delimitación es la que después vas a citar; si el acto reclamado es otro, la sentencia que lees no es sobre tu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resolución ficticia): leer una sentencia en seis mov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Segundo movimiento: leer los puntos resolutiv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alta al final y transcribe el resolutivo en una línea, con sus palabras. Resultado del ejercicio: se concede el amparo «para el efecto de que la autoridad responsable deje sin efecto la clausura y dicte nueva resolución», con motivación de la norma que aplicó. No hay condena de cantidad, no hay orden de reinstalar nada, no hay declaración de invalidez de una no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resolución ficticia): leer una sentencia en seis mov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Tercer movimiento: volver al considerando que sostiene el ef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usca en los considerandos el porqué del efecto. En el ejemplo, el tribunal no examinó si clausurar era conveniente o no: revisó que la autoridad no dejó constancia de la causa legal que invocó y de las constancias con las que contaba al decidir. Ese es el hallazgo que debes reportar: la sentencia corrigió la forma de decidir, no sustituyó la decisión de fo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resolución ficticia): leer una sentencia en seis mov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Cuarto movimiento: medir el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res preguntas y una respuesta escrita. ¿A quién obliga? A la autoridad responsable señalada en el resolutivo y a quien hoy ocupe ese cargo, no a toda la administración. ¿Sobre qué acto? Sobre la clausura reclamada, no sobre las siguientes. ¿Con qué efecto? Restablecer la situación previa mediante una nueva resolución motivada. La Constitución es explícita en el amparo: las sentencias «sólo se ocuparán de personas quejosas que lo hubieren solicitado, limitándose a ampararlas y protegerlas, si procediere, en el caso especial sobre el que verse la demanda» (artículo 107, fracción I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resolución ficticia): leer una sentencia en seis mov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Lo que sale: la ficha y la pregunta que se esc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icha con las cinco casillas esenciales: acto impugnado, qué resolvió, qué obliga, a quién alcanza, qué queda abierto; la pregunta para el especialista se anota en la última fila. En el ejemplo queda abierto el contenido de la nueva resolución —que la autoridad aún debe dictar— y la duda sobre si el vicio era de forma o también de fondo. Esa es la pregunta que se lleva a un especialista, con la ficha en la mano y la cita del resolutivo, no con el resumen del cha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comunicado exagera: el resolutivo manda reponer, es decir, que la autoridad decida otra vez con la motivación que el tribunal señaló; el sentido de esa nueva decisión no está resuelto en la sen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Reponer es devolver la decisión a la autoridad con las correcciones que el tribunal indicó. En el ejemplo citado, la Ley de Amparo lo escribe así: cuando la resolución implica la reposición del procedimiento, queda sin efecto la recurrida y se ordena dictar otra «debiendo precisar los efectos concretos a que deba sujetarse su cumplimiento» (artículo 103). La opción primera confunde control de legalidad con decisión de mérito. La tercera confunde extensión con alcance: un considerando largo no amplía un resolutivo. Y la cuarta invierte la rutina: los resolutivos sí describen el mandato y su efecto; el resumen de prensa no es la fu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artes de la resolución trabajadas en la figura de anatomía: acto reclamado, considerandos, puntos resolutivos y su congruencia (Ley de Amparo, artículo 74); reposición (artículo 1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20-r01-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cance de la sentencia: a quién obliga, sobre qué acto, con qué efectos» (2 de 6).]]></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cance de la sentencia: a quién obliga, sobre qué acto, con qué efectos» (3 de 6).]]></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cance de la sentencia: a quién obliga, sobre qué acto, con qué efectos» (4 de 6).]]></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cance de la sentencia: a quién obliga, sobre qué acto, con qué efectos» (5 de 6).]]></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lcance de la sentencia: a quién obliga, sobre qué acto, con qué efectos» (6 de 6).]]></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j20-r01-oa0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puede: en el sobreseimiento no hubo examen de fondo, así que no hay hallazgo de legalidad que anunciar. La ley lo escribe de forma expresa —el sobreseimiento «no prejuzga sobre la constitucionalidad o legalidad del acto reclamado, ni sobre la responsabilidad de la autoridad responsable al ordenarlo o ejecutarlo» (Ley de Amparo, artículo 65)— y sólo procede cuando no exista duda de su actualización. Anunciar «la autoridad ganó en el fondo» a partir de un sobreseimiento es el error simétrico al de anunciar «la ley cayó» a partir de un considerando: ambos atribuyen al tribunal una decisión que no tom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atro familias de efecto trabajadas en la sección de alcance: restitución, reposición, negación del amparo y sobreseimiento (Ley de Amparo, artículos 65, 74 y 1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20-r01-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invalidez de la ley exige mayoría calificada y no tiene efectos retroactivos, salvo en materia penal; los amparos, por su parte, protegen a quienes los solicitaron en su caso espe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on dos lógicas distintas y están escritas en la Constitución. Para las resoluciones de controversias y acciones: la invalidez requiere cuando menos seis votos y «no tendrá efectos retroactivos, salvo en materia penal» (artículo 105). Para el amparo: las sentencias «sólo se ocuparán de personas quejosas que lo hubieren solicitado» y, si resuelven la inconstitucionalidad de normas generales, «en ningún caso las sentencias que se dicten fijarán efectos generales» (artículo 107, fracción II). La tercera opción convierte un número de demandas en un efecto que la Constitución niega. La cuarta ignora que la protección del amparo se pide, se litiga y se cumple caso por caso: el considerando no es una licencia colec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Variables de alcance: sujeto obligado, acto, efectos y tiempo; contraste entre la vía concentrada (artículo 105) y el amparo (artículo 107, fracción I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20-r01-oa0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pción múltiple» (2 de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j20-r01-oa0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apa de los medios de control: qué se impugna, ante quién, con qué lógica» (2 de 11).]]></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apa de los medios de control: qué se impugna, ante quién, con qué lógica» (3 de 1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apa de los medios de control: qué se impugna, ante quién, con qué lógica» (4 de 11).]]></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apa de los medios de control: qué se impugna, ante quién, con qué lógica» (5 de 1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apa de los medios de control: qué se impugna, ante quién, con qué lógica» (6 de 11).]]></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apa de los medios de control: qué se impugna, ante quién, con qué lógica» (7 de 11).]]></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apa de los medios de control: qué se impugna, ante quién, con qué lógica» (8 de 11).]]></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apa de los medios de control: qué se impugna, ante quién, con qué lógica» (9 de 11).]]></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apa de los medios de control: qué se impugna, ante quién, con qué lógica» (10 de 11).]]></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apa de los medios de control: qué se impugna, ante quién, con qué lógica» (11 de 11).]]></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Una clausura dictada por una dirección municipal sin dejar constancia de la norma que aplicó → Amparo indirecto contra el acto de autoridad: se revisa la legalidad del mandamiento y sus efectos se miden en el resolu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na sentencia de un tribunal administrativo que ya puso fin al juicio y se decidió con una norma inaplicable → Amparo directo: se controvierte la resolución que terminó el juicio, con base en lo que ahí se hizo va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na ley local que contradice la Constitución y afecta a muchas personas por su solo texto → Acción de inconstitucionalidad ante la Suprema Corte, sólo por los sujetos legitimados del artículo 105, fracción I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os municipios de entidades distintas discuten quién tiene la competencia sobre un servicio → Controversia constitucional ante la Suprema Corte (artículo 105, fracción I), con excepción de la materia electo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n partido niega el registro de una candidatura interna a su militante → Vía jurisdiccional electoral para el derecho de votar, ser votado y afiliarse (artículo 99, fracción V), previa exigencia de agotar instancias inter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na servidora pública autorizó un gasto sin el procedimiento de la ley de responsabilidades → Procedimiento de responsabilidades administrativas; el expediente se investiga y resuelve en sede administrativa, no repara tu cont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res preguntas del mapa: qué se impugna, ante quién se acude y qué se obtiene por esa vía. Frases verificadas de los artículos 1o., 2o., 170 de la Ley de Amparo y 99, 104, 105, 109 de la Constit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20-r01-oa01]]></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4).]]></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3 de 4).]]></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4 de 4).]]></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solutivo que concede amparo para que la autoridad deje sin efecto la clausura y dicte otra resolución → Deja sin efecto un acto concreto, para quien lo pi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Invalidez de una norma general declarada por mayoría de cuando menos seis votos → Invalida una norma general con efectos para t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solución de una controversia constitucional entre dos niveles de gobierno sobre una norma general → Invalida una norma general con efectos para t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Sanción de inhabilitación impuesta por el tribunal de justicia administrativa competente → Sanciona a una persona sin reparar el 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Declaración de existencia de una falta administrativa grave contra quien autorizó un pago → Sanciona a una persona sin reparar el 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Sobreseimiento porque el acto reclamado dejó de existir y no puede surtir efecto → Cierra el juicio sin estudiar el fo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Desechamiento de una demanda por no haber agotado la vía ordinaria exigible → Cierra el juicio sin estudiar el fo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Sentencia que protege al quejoso en el caso especial de su demanda, sin efectos para terceros → Deja sin efecto un acto concreto, para quien lo pi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Variables de alcance delimitadas por vía: acto concreto (artículo 107, fracción II), invalidez de norma (artículo 105), responsabilidad administrativa (artículo 109, fracción III) y sobreseimiento o improcedencia (Ley de Amparo, artículos 61, 63 y 6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20-r01-oa01]]></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3).]]></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3 de 3).]]></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nsiderandos · resolutivos · considerando · sobrese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on las cuatro palabras que sostienen la ficha de lectura. Nombrarlas bien evita el error más caro en público: anunciar que un fallo cambió una regla cuando el resolutivo sólo mandó reponer, o dar por buena una decisión de fondo cuando el juicio terminó en sobreseimiento. La Ley de Amparo describe las partes de la sentencia en su artículo 74; la Constitución y la ley usan «sobreseimiento» para el cierre sin examen de fo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igura de anatomía de la resolución y sección de alcance: considerandos (artículos 73 y 74, fracciones I a IV), puntos resolutivos (fracción VI) y sobreseimiento (artículos 63 y 6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20-r01-oa01]]></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mplimiento: cómo se ve que una sentencia ya se ejecutó» (2 de 6).]]></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mplimiento: cómo se ve que una sentencia ya se ejecutó» (3 de 6).]]></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mplimiento: cómo se ve que una sentencia ya se ejecutó» (4 de 6).]]></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mplimiento: cómo se ve que una sentencia ya se ejecutó» (5 de 6).]]></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mplimiento: cómo se ve que una sentencia ya se ejecutó» (6 de 6).]]></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politica.lumbre.lat/object/pol-j20-r01-oa01]]></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ranscribir el punto resolutivo: destinatario, acto ordenado y efectos, con sus palabras → Confirmar que la sentencia causó ejecutoria y que la notificación a las partes ya se hizo → Identificar la autoridad que tiene facultades para ejecutar, revisando su marco jurídico de actuación → Comparar el acto de cumplimiento contra el resolutivo: mismo destinatario, mismo acto, mismos efectos → Documentar la diferencia y por qué cauce se discute, sin prometer el resultado del incid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importa porque cada movimiento acota el siguiente. Sin el resolutivo transcrito, no sabes qué se cumplió: un oficio de contestación puede ser cumplimiento o puede ser ruido. Sin ejecutoria, el plazo de requerimiento no arrancó. Sin revisar el marco jurídico de la autoridad —párrafo añadido por la reforma publicada DOF 16-10-2025— puedes estar exigiendo a quien no puede ejecutar. La comparación es el corazón del asunto: ahí aparece si hay reposición real, retraso por evasivas o cumplimiento sustituto. Y sólo entonces se documenta y se discute por el cauce procesal, sabiendo que ese cauce decide sobre constancias y no sobre el relato públ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uta del cumplimiento: ejecutoria y requerimiento (Ley de Amparo, artículo 192), análisis del marco jurídico de actuación, incumplimiento por evasivas (artículo 193), inconformidad (artículo 80) y cierre constitucional del artículo 107, fracción XV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20-r01-oa01]]></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Ordenar la secuencia» (2 de 2).]]></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autoridad «cumple» sin cump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1. El punto de par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tinuamos con el caso inventado de San Rafael de la Sierra (ficticio). El resolutivo, transcrito en la ficha del ejercicio, mandaba dejar sin efecto la clausura y dictar nueva resolución con la motivación faltante. Dos semanas después, la autoridad publica: «ya dimos cumplimiento al mandato judicial, se emitió el oficio 0000-AAAA (inve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autoridad «cumple» sin cump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2. Primer movimiento: transcribir el resolutivo, no el comun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en una línea qué se ordenó, a quién y con qué efecto. La línea del ejemplo: la Dirección de Obras Públicas, responsable señalada, debe dejar sin efecto la clausura y dictar nueva resolución motivada. Con esa línea en la mano, el comunicado deja de ser la fuente: es apenas la versión de la auto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autoridad «cumple» sin cump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3. Segundo movimiento: leer el acto de cumplimiento con la misma v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bre el oficio que se presenta como cumplimiento y busca tres cosas: si la clausura quedó sin efecto en los hechos, si la nueva resolución motiva la norma que aplica y si el destinatario es el mismo. En el ejemplo, el oficio informa que «se da por cumplida la sentencia» y que el local sigue cerrado por un acto nuevo dictado el mismo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autoridad «cumple» sin cump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4. Tercer movimiento: clasificar lo que se 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quí hay dos lecturas legítimas y hay que decirlo. Un cambio de circunstancias puede justificar un acto nuevo distinto: la sentencia no prohíbe decidir otra vez, manda decidir con lo que faltaba. Pero si el acto nuevo repite el mismo contenido sin la motivación exigida, la ley describe un retraso por evasivas como incumplimiento (artículo 193), y el expediente se discute en incidente, no en la rueda de pren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autoridad «cumple» sin cump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5. Cuarto movimiento: verificar quién podía cump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a si la autoridad requerida tenía facultades para el acto ordenado o si hacía falta otro órgano. El párrafo añadido por la reforma publicada DOF 16-10-2025 obliga a quien juzga a analizar ese marco jurídico antes de requerir; para ti, es la pregunta que evita exigir un papel a quien no puede firmarlo. En el ejemplo: la clausura la dictó una dirección municipal y la levantó en el mismo oficio; no se necesitaba acuerdo de cabil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caso ficticio): la autoridad «cumple» sin cumpl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6. Salida del ejercicio: qué se reporta y qué no se prom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porte de cuatro renglones: qué mandaba el resolutivo, qué dice el acto de cumplimiento, cuál es la diferencia concreta y qué cauce la discute. No se promete reinstalación, ni multa, ni separación del cargo: se describe con papeles lo que se puede exigir. Esa hoja es la que un especialista usa; con el comunicado de la autoridad, nadie puede trabaj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resolutivo manda dictar nueva resolución; la autoridad decide otra vez, con la motivación que se señal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atribuye efectos generales a una resolución cuya naturaleza no se verificó: en el amparo, una sentencia que resuelve la inconstitucionalidad de normas generales no fija efectos generales, y la invalidez de una ley por las vías concentradas exige cuando menos seis votos y no es retroactiva salvo materia penal. La tercera confunde cierre procesal con examen de fondo: el sobreseimiento no prejuzga sobre la constitucionalidad o legalidad del acto (Ley de Amparo, artículo 65). Las otras tres reproducen la rutina correcta: el resolutivo manda reponer (no decide por la autoridad), la protección del amparo se mide en el caso de quien la pidió y el cumplimiento se comprueba comparando pape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lcance y efectos por vía (Constitución, artículos 105 y 107, fracción II), sobreseimiento (Ley de Amparo, artículo 65), reposición (artículo 103) y contraste resolutivo contra acto de cumplimiento (artículos 192 y 19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pol-j20-r01-oa01]]></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ficha de lectura: el producto de esta lección, listo para imprimir» (2 de 3).]]></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ficha de lectura: el producto de esta lección, listo para imprimir» (3 de 3).]]></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Busca una resolución pública de un tribunal mexicano —puede ser de un caso electoral, administrativo o de amparo publicado— y llena la ficha de lectura de nueve casillas con el documento abierto. Transcribe el punto resolutivo que te interesa, con su número. Cierra con dos renglones: qué no verificaste todavía y cuál es la pregunta concreta que le llevarías a un especialista, con la cita del resolutivo y la fecha en que consultaste el 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a ficha de lectura: el producto de esta lección, listo para imprimir · Memoria: frase de la ley y lo que significa en tu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a ficha de lectura: el producto de esta lección, listo para imprimir · Memoria: frase de la ley y lo que significa en tu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a ficha de lectura: el producto de esta lección, listo para imprimir · Memoria: frase de la ley y lo que significa en tu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La ficha de lectura: el producto de esta lección, listo para imprimir · Memoria: frase de la ley y lo que significa en tu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A qué parte de la resolución va una persona primero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 los puntos resolutivos: es lo que se manda y lo que se ejecuta. Inmediatamente después se vuelve al considerando que los sostiene, porque ahí se ve sobre qué acto recae el mandato y hasta dónde alcanza. La ley exige esa congruencia (artículo 74, fracción V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una sentencia que concede el amparo no «reescribe la política púb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tribunal controla la legalidad del acto, no su conveniencia: revisa competencia, causa legal y motivación. Si el resolutivo manda reponer, la autoridad decide otra vez dentro de lo que la ley permite; si manda dejar sin efecto, no sustituye el contenido discrecional. Y la calificación del acto se hace con lo que aparecía probado ante la autoridad (artículo 7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que una sentencia «no fije efectos gener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protege a quien la pidió, en el caso especial de su demanda. Para que una ley pierda validez frente a todos hacen falta otras vías y requisitos —en la invalidez ante la Suprema Corte, una mayoría de cuando menos seis votos—, y aun así la invalidez no es retroactiva salvo materia pe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1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1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reconoce que una autoridad cumplió de ver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mparando el resolutivo con el acto de cumplimiento: mismo destinatario, mismo acto, mismos efectos. Un oficio que declara haber cumplido no es cumplimiento; la ley trata como incumplimiento el retraso por evasivas o procedimientos ilegales (artículo 19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1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1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la definitividad y por qué entierra tantos c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 la regla que manda agotar antes el medio ordinario capaz de modificar, revocar o nulificar el acto (artículo 61, fracción XX). Por eso un escrito puede morir en la puerta sin examen de fondo. Hay excepciones escritas: falta de fundamentación del acto, violaciones directas a la Constitución o recurso previsto sólo en un regla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1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1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lazos conviene recordar del amparo y con qué adver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ince días como regla para presentar la demanda y treinta para la norma general autoaplicativa; el cómputo corre desde el día siguiente a que surta efectos la notificación conforme a la ley del acto, y los días son hábiles. La advertencia: son plazos de esta ley, no de las vías administrativas ni locales, que tienen textos propios que aquí no se fij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1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1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el cumplimiento sustituto y qué no 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s una salida excepcional, pedida por la parte o decretada de oficio, que da por cumplida la ejecutoria mediante el pago de daños y perjuicios cuando restituir afecta más a la sociedad o resulta imposible o desproporcionadamente gravoso. No es la restitución del acto ni una victoria: es una reparación dineraria con incidente pro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1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1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1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1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1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notesSlides/notesSlide1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3).]]></a:t>
            </a:r>
          </a:p>
        </p:txBody>
      </p:sp>
    </p:spTree>
  </p:cSld>
</p:notes>
</file>

<file path=ppt/notesSlides/notesSlide1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3).]]></a:t>
            </a:r>
          </a:p>
        </p:txBody>
      </p:sp>
    </p:spTree>
  </p:cSld>
</p:notes>
</file>

<file path=ppt/notesSlides/notesSlide1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1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1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1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1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1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1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1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1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1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1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1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1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1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pol-j20-r01-oa01]]></a:t>
            </a:r>
          </a:p>
        </p:txBody>
      </p:sp>
    </p:spTree>
  </p:cSld>
</p:notes>
</file>

<file path=ppt/notesSlides/notesSlide1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2 de 3).]]></a:t>
            </a:r>
          </a:p>
        </p:txBody>
      </p:sp>
    </p:spTree>
  </p:cSld>
</p:notes>
</file>

<file path=ppt/notesSlides/notesSlide1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ámbito y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42077" r:id="rId1"/>
    <p:sldLayoutId id="2481942078" r:id="rId2"/>
    <p:sldLayoutId id="2481942079" r:id="rId3"/>
    <p:sldLayoutId id="248194208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5f876f4ba6445731a7d08c7ccadc530d4bee40bb97107861.jpg"/>
  <Relationship Id="rId3" Type="http://schemas.openxmlformats.org/officeDocument/2006/relationships/hyperlink" Target="https://politica.lumbre.lat/object/pol-j20-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hyperlink" Target="https://politica.lumbre.lat/object/pol-j20-r01-oa01" TargetMode="External"/>
  <Relationship Id="rId4" Type="http://schemas.openxmlformats.org/officeDocument/2006/relationships/hyperlink" Target="https://politica.lumbre.lat/object/pol-j20-r01-oa01" TargetMode="External"/>
  <Relationship Id="rId5"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hyperlink" Target="https://politica.lumbre.lat/object/pol-j20-r01-oa01" TargetMode="External"/>
  <Relationship Id="rId4" Type="http://schemas.openxmlformats.org/officeDocument/2006/relationships/hyperlink" Target="https://politica.lumbre.lat/object/pol-j20-r01-oa01" TargetMode="External"/>
  <Relationship Id="rId5"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hyperlink" Target="https://politica.lumbre.lat/object/pol-j20-r01-oa01" TargetMode="External"/>
  <Relationship Id="rId4" Type="http://schemas.openxmlformats.org/officeDocument/2006/relationships/hyperlink" Target="https://politica.lumbre.lat/object/pol-j20-r01-oa01" TargetMode="External"/>
  <Relationship Id="rId5"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hyperlink" Target="https://politica.lumbre.lat/object/pol-j20-r01-oa01" TargetMode="External"/>
  <Relationship Id="rId4" Type="http://schemas.openxmlformats.org/officeDocument/2006/relationships/hyperlink" Target="https://politica.lumbre.lat/object/pol-j20-r01-oa01" TargetMode="External"/>
  <Relationship Id="rId5"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hyperlink" Target="https://politica.lumbre.lat/object/pol-j20-r01-oa01" TargetMode="External"/>
  <Relationship Id="rId4"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18.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19.xm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20.xml"/>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21.xml"/>
</Relationships>

</file>

<file path=ppt/slides/_rels/slide1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22.xml"/>
</Relationships>

</file>

<file path=ppt/slides/_rels/slide1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23.xml"/>
</Relationships>

</file>

<file path=ppt/slides/_rels/slide1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24.xml"/>
</Relationships>

</file>

<file path=ppt/slides/_rels/slide1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25.xml"/>
</Relationships>

</file>

<file path=ppt/slides/_rels/slide1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26.xml"/>
</Relationships>

</file>

<file path=ppt/slides/_rels/slide1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27.xml"/>
</Relationships>

</file>

<file path=ppt/slides/_rels/slide1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28.xml"/>
</Relationships>

</file>

<file path=ppt/slides/_rels/slide1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29.xml"/>
</Relationships>

</file>

<file path=ppt/slides/_rels/slide1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30.xml"/>
</Relationships>

</file>

<file path=ppt/slides/_rels/slide1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31.xml"/>
</Relationships>

</file>

<file path=ppt/slides/_rels/slide1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32.xml"/>
</Relationships>

</file>

<file path=ppt/slides/_rels/slide1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33.xml"/>
</Relationships>

</file>

<file path=ppt/slides/_rels/slide1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34.xml"/>
</Relationships>

</file>

<file path=ppt/slides/_rels/slide1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35.xml"/>
</Relationships>

</file>

<file path=ppt/slides/_rels/slide1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36.xml"/>
</Relationships>

</file>

<file path=ppt/slides/_rels/slide1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37.xml"/>
</Relationships>

</file>

<file path=ppt/slides/_rels/slide1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s>

</file>

<file path=ppt/slides/_rels/slide1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39.xml"/>
</Relationships>

</file>

<file path=ppt/slides/_rels/slide1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40.xml"/>
</Relationships>

</file>

<file path=ppt/slides/_rels/slide1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41.xml"/>
</Relationships>

</file>

<file path=ppt/slides/_rels/slide1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42.xml"/>
</Relationships>

</file>

<file path=ppt/slides/_rels/slide1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43.xml"/>
</Relationships>

</file>

<file path=ppt/slides/_rels/slide1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44.xml"/>
</Relationships>

</file>

<file path=ppt/slides/_rels/slide1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45.xml"/>
</Relationships>

</file>

<file path=ppt/slides/_rels/slide1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46.xml"/>
</Relationships>

</file>

<file path=ppt/slides/_rels/slide1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47.xml"/>
</Relationships>

</file>

<file path=ppt/slides/_rels/slide1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48.xml"/>
</Relationships>

</file>

<file path=ppt/slides/_rels/slide1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49.xml"/>
</Relationships>

</file>

<file path=ppt/slides/_rels/slide1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50.xml"/>
</Relationships>

</file>

<file path=ppt/slides/_rels/slide1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51.xml"/>
</Relationships>

</file>

<file path=ppt/slides/_rels/slide1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52.xml"/>
</Relationships>

</file>

<file path=ppt/slides/_rels/slide1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53.xml"/>
</Relationships>

</file>

<file path=ppt/slides/_rels/slide1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54.xml"/>
</Relationships>

</file>

<file path=ppt/slides/_rels/slide1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55.xml"/>
</Relationships>

</file>

<file path=ppt/slides/_rels/slide1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hyperlink" Target="https://www.diputados.gob.mx/LeyesBiblio/" TargetMode="External"/>
  <Relationship Id="rId4" Type="http://schemas.openxmlformats.org/officeDocument/2006/relationships/hyperlink" Target="https://www.dof.gob.mx/" TargetMode="External"/>
</Relationships>

</file>

<file path=ppt/slides/_rels/slide1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hyperlink" Target="https://www.gob.mx/" TargetMode="External"/>
  <Relationship Id="rId4" Type="http://schemas.openxmlformats.org/officeDocument/2006/relationships/notesSlide" Target="../notesSlides/notesSlide157.xml"/>
</Relationships>

</file>

<file path=ppt/slides/_rels/slide1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pol-j20-r01-oa01" TargetMode="External"/>
  <Relationship Id="rId3" Type="http://schemas.openxmlformats.org/officeDocument/2006/relationships/notesSlide" Target="../notesSlides/notesSlide15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e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solu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oblig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Polí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pol-j20-r01-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r una resolución pública y decir qué acto impugnó, qué resolvió, a quién obliga y qué deja abierto: distinguir el control de legalidad del mérito de la decisión, ir a los puntos resolutivos y volver al considerando que los sostiene, ubicar los medios de control con su lógica de plazos y definitividad, y reconocer cuándo una sentencia se cumplió de verd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la unidad J20 (Control judicial y lectura de sentencias). No memoriza resoluciones: enseña a leerlas. Cuatro figuras con texto verificado en la compilación oficial de la Constitución y de la Ley de Amparo, dos ejemplos resueltos con datos ficticios identificados, una ficha de lectura imprimible, ocho actividades evaluadas, dos juegos de repaso y una tabla de fuentes con ámbito y fecha de revisión editorial. Incluye el descargo de que leer sentencias no habilita para litigar.]]></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Polític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58]]></a:t>
            </a:r>
          </a:p>
        </p:txBody>
      </p:sp>
      <p:sp>
        <p:nvSpPr>
          <p:cNvPr id="7" name=""/>
          <p:cNvSpPr txBox="1"/>
          <p:nvPr/>
        </p:nvSpPr>
        <p:spPr>
          <a:xfrm>
            <a:off x="514350" y="12192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ntrol judicial · lectura de sentencias · puntos resolutivos · considerandos · alcance de la sentencia · medios de control · definitividad · cumplimiento de sentencia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lee una resolución: qué te obliga y qué no · 1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 llega un archivo de ochenta y cuatro páginas. Es la resolución con la que un tribunal revisó la clausura de un local, la designación de una función o una multa ambiental —tú escoges el caso— y en el equipo de comunicación ya salió el mensaje: «la autoridad perdió, ya ordenaron cambiar la política». Nadie abrió el archiv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lee una resolución: qué te obliga y qué no · 2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horas después, la conversación es otra. Una parte del equipo dice que la sentencia obliga a reinstalar a la persona removida; otra dice que sólo obliga a dictar una nueva resolución con los requisitos que faltaban; la autoridad emisora del acto publica que «ya se cumplió» porque emitió un oficio nuevo. Los tres citan el mismo documento. Ninguno está citando el mismo párraf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lee una resolución: qué te obliga y qué no · 3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enseña a litigar ni decide quién tiene razón en el caso. Enseña a leer. Qué resuelve un tribunal y qué no resuelve; en qué parte de la resolución está lo que manda y en cuál está el razonamiento que lo sostiene; a quién obliga una sentencia y sobre qué acto; por qué existen varios medios de control y con qué lógica de plazos y de definitividad funciona cada uno; y cómo se reconoce, sin buena voluntad de por medio, que una autoridad «cumplió» sin cumpli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lee una resolución: qué te obliga y qué no · 4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es una ficha de lectura de una resolución pública, imprimible, con cinco casillas esenciales: qué acto se impugnó, qué resolvió, qué obliga, a quién alcanza y qué queda abierto. Cuatro casillas más cierran el control: identificación, estado del cumplimiento, qué no verifiqué y la pregunta que hay que llevar a un especialista. Sirve para dejar de pelear contra un PDF y empezar a usarl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lee una resolución: qué te obliga y qué no · 5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58]]></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serás capaz d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mbrar las tres partes de una resolución y decir qué pregunta responde cada una; encontrar los puntos resolutivos y volver al considerando que los sostiene; explicar por qué una sentencia anula un acto pero no reescribe una política pública; medir el alcance de un fallo —a quién obliga, sobre qué acto, con qué]]></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lee una resolución: qué te obliga y qué no · 6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58]]></a:t>
            </a:r>
          </a:p>
        </p:txBody>
      </p:sp>
      <p:sp>
        <p:nvSpPr>
          <p:cNvPr id="7" name="" descr=""/>
          <p:cNvSpPr/>
          <p:nvPr/>
        </p:nvSpPr>
        <p:spPr>
          <a:xfrm>
            <a:off x="514350" y="1219200"/>
            <a:ext cx="8115300" cy="16478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fectos—; ubicar en un mapa los medios de control según lo que se impugna, con su lógica de plazos y de definitividad; distinguir cumplimiento real de cumplimiento aparente y saber qué se puede exigir en cada caso; y llenar una ficha de lectura sobre una resolución pública real.]]></a:t>
            </a:r>
          </a:p>
        </p:txBody>
      </p:sp>
      <p:sp>
        <p:nvSpPr>
          <p:cNvPr id="10" name=""/>
          <p:cNvSpPr txBox="1"/>
          <p:nvPr/>
        </p:nvSpPr>
        <p:spPr>
          <a:xfrm>
            <a:off x="514350" y="28670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28670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ustituye el dictamen de un abogado ni te habilita para ejercer la profesión: leer sentencias no es litigar. Enseña a llegar a un especialista con una pregunta concreta y verificab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lee una resolución: qué te obliga y qué no · 7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5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promete resultados procesales. Ninguna lectura de esta lección hace que ganes, que anules un acto o que evites una sanción: da criterio para decidir con qué se acude a quien sí puede representarte.]]></a:t>
            </a:r>
          </a:p>
        </p:txBody>
      </p:sp>
      <p:sp>
        <p:nvSpPr>
          <p:cNvPr id="9" name=""/>
          <p:cNvSpPr txBox="1"/>
          <p:nvPr/>
        </p:nvSpPr>
        <p:spPr>
          <a:xfrm>
            <a:off x="514350" y="26003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un catálogo de plazos de todas las materias. Los plazos y requisitos que se citan son los que están escritos en la Constitución y en la Ley de Amparo que se verificó; las vías locales, administrativas y electorales tienen sus propios textos, que aquí no se fij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lee una resolución: qué te obliga y qué no · 8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5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resoluciones de los ejemplos son inventadas para el ejercicio: nombres de personas, municipios, números de expediente y fechas son ficticios y así están etiquetados en cada cas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citan números de artículo que no pudieron verificarse en la compilación oficial vigente: cuando la lección describe una institución sin señalar artículo es porque quedó fuera de la verificación, no por descui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e lee una resolución: qué te obliga y qué no · 9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5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citas entre comillas angulares son copia literal de la compilación oficial vigente revisada en esta lección; antes de usarlas en un escrito, compáralas con el texto que rige en tu cas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qué controla un tribunal y qué no control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15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tribunal que ejerce control judicial no sustituye a la autoridad: revisa si el acto se sostuvo en lo que la ley le permitía hacer. Esa distinción —legalidad frente a mérito— es la que decide qué puedes esperar de una sentenci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qué controla un tribunal y qué no control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15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erreno más conocido es el del acto de molestia: la Constitución, en su artículo 16, abre diciendo «Nadie puede ser molestado en su persona, familia, domicilio, papeles o posesiones, sino en virtud de mandamiento escrito de la autoridad competente». La revisión se hace sobre ese mandamiento: si la autoridad era competente, si el acto tuvo causa legal, si lo que dijo estar haciendo era lo que la norma le autorizaba. Si la respuesta falla, el acto puede caer. Si la autoridad tenía margen para elegir entre opciones legítimas y eligió una de ellas, esa elección —buena o mala— no es del tribuna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qué controla un tribunal y qué no control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1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una sentencia no reescribe la política pública y sí puede anular un acto. Anula, deja sin efecto, manda reponer, manda dictar la resolución que se omitió. No diseña el programa, no fija la tarifa, no pone al titular de la dependencia. Cuando alguien promete que un fallo «ya cambió la regla para todos», hay que pedir la pieza: si el resolutivo dice que se deje sin efecto este oficio, eso es lo que se obtuvo, aunque los considerandos sean brillantísimo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qué controla un tribunal y qué no control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1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 detalle que remata la distinción. En el amparo, el acto reclamado «se apreciará tal y como aparezca probado ante la autoridad responsable» (Ley de Amparo, artículo 75): el tribunal mira el expediente con el que la autoridad decidió, no uno nuevo que tú armes después. El control es de legalidad sobre lo actuado, y por eso la calidad de lo que la autoridad escribió en su momento pesa tanto como el fondo del asunt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qué controla un tribunal y qué no control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1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pregunta previa, incómoda pero barata: ¿quién puede pedir qué? No todo el que se queja tiene vía abierta. El control de constitucionalidad de una ley, por ejemplo, no lo promueve un particular: lo promueven los sujetos que la Constitución lista. Confundir «me afecta» con «puedo pedirlo» es la primera causa de lecturas entusiastas de una resolución que no era ese cas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qué controla un tribunal y qué no contro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15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ez palabras que aparecen en cualquier resolución. Ámbito: Estados Unidos Mexicanos. Las que traen número de artículo están copiadas de la compilación oficial verificada el 28-10-202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158]]></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2686050"/>
                <a:gridCol w="34290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 en la resolución que tienes enfr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de lectu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to reclam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decisión, norma u omisión que se puso a revisión. Es el objeto del ju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be estar fijado con claridad y precisión (Ley de Amparo, artículo 74, fracción I). Si no lo localizas, no estás leyendo la resolu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158]]></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2000250"/>
                <a:gridCol w="2686050"/>
                <a:gridCol w="34290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 en la resolución que tienes enfr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de lectu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ndos y anteced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loque inicial: quién promueve, qué autoridad dictó el acto y qué se discut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quí se identifica la fecha del acto y su autoridad emisora; no decide 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158]]></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2686050"/>
                <a:gridCol w="34290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 en la resolución que tienes enfr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de lectu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ideran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razonamiento: normas aplicadas, pruebas valoradas, por qué se concede, niega o se sobrese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donde vive el argumento. En amparo directo, la inconstitucionalidad de una norma se califica sólo aquí (artículo 7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158]]></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2000250"/>
                <a:gridCol w="2686050"/>
                <a:gridCol w="34290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 en la resolución que tienes enfr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de lectu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ntos resolutiv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manda, en números. Lo que un actuario ejec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 aquí primero y vuelve al considerando: la congruencia se mide entre las dos partes (artículo 74, fracción VI).]]></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mparo concedido / ne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tribunal estudió el fondo y dio o no dio prot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dido no significa «gané todo»: los efectos están en el resolu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158]]></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000250"/>
                <a:gridCol w="2686050"/>
                <a:gridCol w="34290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 en la resolución que tienes enfr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de lectu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brese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juicio termina sin estudiar el fondo por una causa proces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prejuzga sobre la legalidad del acto (artículo 65). El acto sigue en pi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roced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azón por la que la vía no acepta el caso (artículo 61: «El juicio de amparo es improced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naliza de oficio (artículo 62): puede declararse aunque nadie la alegu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158]]></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000250"/>
                <a:gridCol w="2686050"/>
                <a:gridCol w="34290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 en la resolución que tienes enfr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de lectu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ntencia ejecutori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que ya no admite medio de impugnación ordinario: es la que se cump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ella arranca el cumplimiento, no con el boletín de pren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os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jar sin efecto lo resuelto y mandar dictar otra resolución precisando los efec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te da la decisión: te da que la autoridad decida otra vez (artículo 10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158]]></a:t>
            </a:r>
          </a:p>
        </p:txBody>
      </p:sp>
      <p:graphicFrame>
        <p:nvGraphicFramePr>
          <p:cNvPr id="7" name="" descr=""/>
          <p:cNvGraphicFramePr>
            <a:graphicFrameLocks noGrp="1"/>
          </p:cNvGraphicFramePr>
          <p:nvPr/>
        </p:nvGraphicFramePr>
        <p:xfrm>
          <a:off x="514350" y="1257300"/>
          <a:ext cx="8115300" cy="2190750"/>
        </p:xfrm>
        <a:graphic>
          <a:graphicData uri="http://schemas.openxmlformats.org/drawingml/2006/table">
            <a:tbl>
              <a:tblPr firstRow="1" bandRow="1"/>
              <a:tblGrid>
                <a:gridCol w="2000250"/>
                <a:gridCol w="2686050"/>
                <a:gridCol w="342900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 en la resolución que tienes enfren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ñal de lectu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finitiv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la que manda agotar antes el medio ordinario que puede modificar, revocar o nulificar el 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plica por qué un amparo puede morir en la puerta (artículo 61, fracción XX).]]></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qué controla un tribunal y qué no contro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1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2257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elaborada para esta lección. Los números de artículo corresponden a la Ley de Amparo reglamentaria de los artículos 103 y 107 constitucionales, compilación oficial con última reforma publicada en el Diario Oficial de la Federación el 16-10-2025. La frase de la flecha es la rutina de lectura que se practica en el primer ejemplo resuelto. Revisión editorial 28-10-2026.]]></a:t>
            </a:r>
          </a:p>
        </p:txBody>
      </p:sp>
      <p:sp>
        <p:nvSpPr>
          <p:cNvPr id="9" name=""/>
          <p:cNvSpPr txBox="1"/>
          <p:nvPr/>
        </p:nvSpPr>
        <p:spPr>
          <a:xfrm>
            <a:off x="514350" y="43243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natomia-resolucion.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qué controla un tribunal y qué no contro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158]]></a:t>
            </a:r>
          </a:p>
        </p:txBody>
      </p:sp>
      <p:sp>
        <p:nvSpPr>
          <p:cNvPr id="7" name="" descr=""/>
          <p:cNvSpPr/>
          <p:nvPr/>
        </p:nvSpPr>
        <p:spPr>
          <a:xfrm>
            <a:off x="514350" y="1219200"/>
            <a:ext cx="8115300" cy="33051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resolutivo obliga; el considerando explica cuánto obliga]]></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os errores opuestos y muy caros. El primero: quedarse con la frase elegante de un considerando y anunciar que la política pública ya cambió. Lo que se ejecuta es el punto resolutivo; un razonamiento extenso sobre un problema que el resolutivo no resolvió no obliga a la autoridad a hacer lo que el razonamiento sugiere. El segundo: leer sólo el resolutivo y creer que alcanza. Sin el considerando no sabes sobre qué acto recae el mandato, qué efecto se ordenó ni dónde quedó el margen de la autoridad. La lectura completa es ida y vuelta, no id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partes de una resolución: ir al resolutivo, volver al considerando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15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esolución está escrita en partes con funciones distintas, y la ley dice qué debe contener una sentencia.]]></a:t>
            </a:r>
          </a:p>
        </p:txBody>
      </p:sp>
      <p:sp>
        <p:nvSpPr>
          <p:cNvPr id="8" name=""/>
          <p:cNvSpPr txBox="1"/>
          <p:nvPr/>
        </p:nvSpPr>
        <p:spPr>
          <a:xfrm>
            <a:off x="514350" y="18764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juicio de amparo, la sentencia debe contener «La fijación clara y precisa del acto reclamado», el análisis sistemático de los conceptos de violación, la valoración de las pruebas, las consideraciones y fundamentos «en que se apoye para conceder, negar o sobreseer», los efectos o medidas de la concesión y, a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partes de una resolución: ir al resolutivo, volver al considerando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15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nal, «Los puntos resolutivos en los que se exprese el acto, norma u omisión por el que se conceda, niegue o sobresea el amparo y, cuando sea el caso, los efectos de la concesión en congruencia con la parte considerativa» (Ley de Amparo, artículo 7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partes de una resolución: ir al resolutivo, volver al considerando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15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listado es una rutina de lectura. Primero ubica el acto reclamado: si no sabes qué acto se puso a revisión, todo lo demás flota. Segundo, lee los resolutivos y anota el verbo: se concede, se niega, se sobresee, se deja sin efecto, se ordena dictar. Tercero, vuelve al considerando que sostiene cada resolutivo y mira su alcance: qué norma se aplicó, a quién se le ordenó actuar, con qué contenido. Cuarto, revisa si hay algo que el tribunal expresó sólo en considerandos y no en el resolutivo: ahí suele estar la diferencia entre lo que se puede exigir y lo que sólo se leyó.]]></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partes de una resolución: ir al resolutivo, volver al considerando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15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jemplo vale más que la definición. En amparo directo, la calificación de la inconstitucionalidad de una norma general «se hará únicamente en la parte considerativa de la sentencia» (Ley de Amparo, artículo 73).]]></a:t>
            </a:r>
          </a:p>
        </p:txBody>
      </p:sp>
      <p:sp>
        <p:nvSpPr>
          <p:cNvPr id="8" name=""/>
          <p:cNvSpPr txBox="1"/>
          <p:nvPr/>
        </p:nvSpPr>
        <p:spPr>
          <a:xfrm>
            <a:off x="514350" y="2533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decir: el tribunal puede razonar que una ley es inconstitucional y, sin embargo, el resolutivo conceder amparo sólo para dejar inaplicada esa ley en tu ca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partes de una resolución: ir al resolutivo, volver al considerando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1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en lea el considerando y anuncie que la ley «ya cayó» está describiendo otro sistema: en el mexicano, la sentencia que resuelve la inconstitucionalidad de normas generales, «en ningún caso las sentencias que se dicten fijarán efectos generales» (Constitución, artículo 107, fracción I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partes de una resolución: ir al resolutivo, volver al considerando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1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advertencia de lectura fina: las sentencias se aclaran, no se reforman. La aclaración sirve «solamente para corregir los posibles errores del documento a fin de que concuerde con la sentencia, acto jurídico decisorio, sin alterar las consideraciones esenciales de la misma» (Ley de Amparo, artículo 74). Si alguien te presenta una aclaración como un cambio de fondo, está leyendo otra cos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1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partes de una resolución: ir al resolutivo, volver al considerando · Ejemplo resuelto (resolución ficticia): leer una sentencia en seis movimientos · Paso 1 de 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1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Lo que llega al equip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ensaje interno dice: «el juzgado ya falló contra el municipio de San Rafael de la Sierra (ficticio) y ordenó que se quite la clausura». El PDF tiene 84 páginas y un número de expediente inventado para el ejercicio: 0000/2026. Nadie lo abrió. Toda la situación de este ejemplo es ficticia: ni el municipio, ni la parte, ni la sentencia existe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1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partes de una resolución: ir al resolutivo, volver al considerando · Ejemplo resuelto (resolución ficticia): leer una sentencia en seis movimientos · Paso 2 de 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1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Primer movimiento: ubicar el acto reclamad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 a los antecedentes y busca el verbo de la demanda: qué acto se reclamó. En el ejemplo, el acto reclamado es la clausura dictada por la Dirección de Obras Públicas del municipio ficticio, no «la política de inspección» ni «el reglamento completo». Esa delimitación es la que después vas a citar; si el acto reclamado es otro, la sentencia que lees no es sobre tu cas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1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partes de una resolución: ir al resolutivo, volver al considerando · Ejemplo resuelto (resolución ficticia): leer una sentencia en seis movimientos · Paso 3 de 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1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Segundo movimiento: leer los puntos resolutivos]]></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lta al final y transcribe el resolutivo en una línea, con sus palabras. Resultado del ejercicio: se concede el amparo «para el efecto de que la autoridad responsable deje sin efecto la clausura y dicte nueva resolución», con motivación de la norma que aplicó. No hay condena de cantidad, no hay orden de reinstalar nada, no hay declaración de invalidez de una norm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1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partes de una resolución: ir al resolutivo, volver al considerando · Ejemplo resuelto (resolución ficticia): leer una sentencia en seis movimientos · Paso 4 de 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1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Tercer movimiento: volver al considerando que sostiene el efecto]]></a:t>
            </a:r>
          </a:p>
        </p:txBody>
      </p:sp>
      <p:sp>
        <p:nvSpPr>
          <p:cNvPr id="8" name=""/>
          <p:cNvSpPr txBox="1"/>
          <p:nvPr/>
        </p:nvSpPr>
        <p:spPr>
          <a:xfrm>
            <a:off x="514350" y="1981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 en los considerandos el porqué del efecto. En el ejemplo, el tribunal no examinó si clausurar era conveniente o no: revisó que la autoridad no dejó constancia de la causa legal que invocó y de las constancias con las que contaba al decidir. Ese es el hallazgo que debes reportar: la sentencia corrigió la forma de decidir, no sustituyó la decisión de fond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1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partes de una resolución: ir al resolutivo, volver al considerando · Ejemplo resuelto (resolución ficticia): leer una sentencia en seis movimientos · Paso 5 de 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1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Cuarto movimiento: medir el alcance]]></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preguntas y una respuesta escrita. ¿A quién obliga? A la autoridad responsable señalada en el resolutivo y a quien hoy ocupe ese cargo, no a toda la administración. ¿Sobre qué acto? Sobre la clausura reclamada, no sobre las siguientes. ¿Con qué efecto?]]></a:t>
            </a:r>
          </a:p>
        </p:txBody>
      </p:sp>
      <p:sp>
        <p:nvSpPr>
          <p:cNvPr id="9" name=""/>
          <p:cNvSpPr txBox="1"/>
          <p:nvPr/>
        </p:nvSpPr>
        <p:spPr>
          <a:xfrm>
            <a:off x="514350" y="32861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stablecer la situación previa mediante una nueva resolución motivad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1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stitución es explícita en el amparo: las sentencias «sólo se ocuparán de personas quejosas que lo hubieren solicitado, limitándose a ampararlas y protegerlas, si procediere, en el caso especial sobre el que verse la demanda» (artículo 107, fracción II).]]></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1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partes de una resolución: ir al resolutivo, volver al considerando · Ejemplo resuelto (resolución ficticia): leer una sentencia en seis movimientos · Paso 6 de 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1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Lo que sale: la ficha y la pregunta que se escala]]></a:t>
            </a:r>
          </a:p>
        </p:txBody>
      </p:sp>
      <p:sp>
        <p:nvSpPr>
          <p:cNvPr id="8" name=""/>
          <p:cNvSpPr txBox="1"/>
          <p:nvPr/>
        </p:nvSpPr>
        <p:spPr>
          <a:xfrm>
            <a:off x="514350" y="16383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 con las cinco casillas esenciales: acto impugnado, qué resolvió, qué obliga, a quién alcanza, qué queda abierto; la pregunta para el especialista se anota en la última fila. En el ejemplo queda abierto el contenido de la nueva resolución —que la autoridad aún debe dictar— y la duda sobre si el vicio era de forma o también de fondo. Esa es la pregunta que se lleva a un especialista, con la ficha en la mano y la cita del resolutivo, no con el resumen del cha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1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s partes de una resolución: ir al resolutivo, volver al considerando]]></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la resolución ficticia del ejercicio de arriba, el resolutivo concede el amparo «para el efecto de que la autoridad dicte nueva resolución motivando la norma que aplica». El comunicado del equipo dice: «el tribunal ya decidió que el permiso es procedente». ¿Qué evaluación es correcta?]]></a:t>
            </a:r>
          </a:p>
        </p:txBody>
      </p:sp>
      <p:sp>
        <p:nvSpPr>
          <p:cNvPr id="9" name=""/>
          <p:cNvSpPr txBox="1"/>
          <p:nvPr/>
        </p:nvSpPr>
        <p:spPr>
          <a:xfrm>
            <a:off x="666750" y="3305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comunicado es correcto: cuando el tribunal concede el amparo, la decisión de fondo ya está sustituid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158]]></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comunicado exagera: el resolutivo manda reponer, es decir, que la autoridad decida otra vez con la motivación que el tribunal señaló; el sentido de esa nueva decisión no está resuelto en la sentencia.]]></a:t>
            </a:r>
          </a:p>
        </p:txBody>
      </p:sp>
      <p:sp>
        <p:nvSpPr>
          <p:cNvPr id="8" name=""/>
          <p:cNvSpPr txBox="1"/>
          <p:nvPr/>
        </p:nvSpPr>
        <p:spPr>
          <a:xfrm>
            <a:off x="666750" y="2543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comunicado es correcto sólo si el considerando dedica más páginas a la licencia que la autoridad negó.]]></a:t>
            </a:r>
          </a:p>
        </p:txBody>
      </p:sp>
      <p:sp>
        <p:nvSpPr>
          <p:cNvPr id="9" name=""/>
          <p:cNvSpPr txBox="1"/>
          <p:nvPr/>
        </p:nvSpPr>
        <p:spPr>
          <a:xfrm>
            <a:off x="666750" y="32385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comunicado debe revisarse: los resolutivos nunca describen efectos, así que hay que guiarse por el resumen de prensa del tribunal.]]></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de la sentencia: a quién obliga, sobre qué acto, con qué efectos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15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lcance de una sentencia se mide en cuatro variables: sujeto obligado, acto sobre el que recae, efecto ordenado y tiempo. Cada una se lee en una parte distinta del documento, y ninguna se puede resumir de memori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de la sentencia: a quién obliga, sobre qué acto, con qué efectos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15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jeto y acto: en el amparo mexicano rige lo que la propia Constitución escribe: «Las sentencias que se pronuncien en los juicios de amparo sólo se ocuparán de personas quejosas que lo hubieren solicitado, limitándose a ampararlas y protegerlas, si procediere, en el caso especial sobre el que verse la demanda» (artículo 107, fracción II). La frase es la que desinfla el «ya es ley para todos»: protege a quien pidió, en ese caso. Por eso la pregunta correcta no es «¿qué dijo la sentencia?» sino «¿a quién obliga y sobre qué acto?».]]></a:t>
            </a:r>
          </a:p>
        </p:txBody>
      </p:sp>
      <p:sp>
        <p:nvSpPr>
          <p:cNvPr id="8" name=""/>
          <p:cNvSpPr txBox="1"/>
          <p:nvPr/>
        </p:nvSpPr>
        <p:spPr>
          <a:xfrm>
            <a:off x="514350" y="42576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fecto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de la sentencia: a quién obliga, sobre qué acto, con qué efectos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1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tro familias de efecto, todas visibles en el resolutivo: dejar sin efecto el acto y restituir la situación anterior; mandar reponer el procedimiento para que la autoridad decida otra vez con la motivación faltante; negar la protección tras estudiar el fondo; o cerrar el juicio sin estudiarlo, que es el sobreseimiento y que la]]></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y describe con una frase que conviene leer dos veces: «El sobreseimiento no prejuzga sobre la constitucionalidad o legalidad del acto reclamado, ni sobre la responsabilidad de la autoridad responsable al ordenarlo o ejecutarlo» (Ley de Amparo, artículo 6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de la sentencia: a quién obliga, sobre qué acto, con qué efectos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15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obreseimiento no es una victoria de nadie: es un examen que no se presentó.]]></a:t>
            </a:r>
          </a:p>
        </p:txBody>
      </p:sp>
      <p:sp>
        <p:nvSpPr>
          <p:cNvPr id="8" name=""/>
          <p:cNvSpPr txBox="1"/>
          <p:nvPr/>
        </p:nvSpPr>
        <p:spPr>
          <a:xfrm>
            <a:off x="514350" y="19526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fectos generales. Cuando el sistema sí produce alcance general, lo hace por vías y con requisitos propios. En el amparo, la regla constitucional es contraria: «Tratándose de juicios de amparo que resuelvan la inconstitucionalidad de normas generales, en ningún caso las sentencias que se dicten fijarán efectos generales» (artículo 107, fracción II).]]></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de la sentencia: a quién obliga, sobre qué acto, con qué efectos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1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s vías concentradas ante la Suprema Corte, en cambio, las resoluciones «sólo podrán declarar la invalidez de las normas impugnadas, siempre que fueren aprobadas por una mayoría de cuando menos seis votos» (artículo 105), y esa invalidez «no tendrá efectos retroactivos, salvo en materia penal».]]></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frases, dos lógicas: la primera explica por qué una sentencia individual no borra una ley; la segunda, por qué una resolución con efectos generales exige mayoría calificada y no borra lo ya hech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de la sentencia: a quién obliga, sobre qué acto, con qué efectos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1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empo. Aquí se cruzan dos ideas que la ciudadanía confunde: una sentencia puede anular un acto y, aun así, no reabrir situaciones cerradas. La Constitución lo dice en materia de invalidación de normas —sin retroactividad, salvo materia penal— y el principio general de irretroactividad está en su artículo 14. Si tu pregunta es «¿esto alcanza lo que ya pasó?», la respuesta está en el resolutivo y en los efectos, no en el entusiasmo del comunicad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lcance de la sentencia: a quién obliga, sobre qué acto, con qué efec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1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2257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Los fundamentos citados en la tercera columna están copiados de la compilación oficial de la Ley de Amparo (última reforma publicada DOF 16-10-2025) y de la Constitución Política de los Estados Unidos Mexicanos (última reforma publicada DOF 07-10-2026). Las filas no son sinónimos: describen desenlaces distintos y exigibles de manera distinta. Revisión editorial 28-10-2026.]]></a:t>
            </a:r>
          </a:p>
        </p:txBody>
      </p:sp>
      <p:sp>
        <p:nvSpPr>
          <p:cNvPr id="9" name=""/>
          <p:cNvSpPr txBox="1"/>
          <p:nvPr/>
        </p:nvSpPr>
        <p:spPr>
          <a:xfrm>
            <a:off x="514350" y="43243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efectos-sentencia.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1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lcance de la sentencia: a quién obliga, sobre qué acto, con qué efect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a resolución declara el sobreseimiento, puede anunciarse públicamente que el tribunal encontró legal el acto reclama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1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lcance de la sentencia: a quién obliga, sobre qué acto, con qué efecto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fallo declara la invalidez de una ley local y, en la misma resolución, se conceden amparos a tres personas. ¿Qué lectura del alcance es correcta?]]></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Todas las situaciones cerradas antes del fallo quedan sin efecto, porque la invalidez de una ley siempre es retroactiva.]]></a:t>
            </a:r>
          </a:p>
        </p:txBody>
      </p:sp>
      <p:sp>
        <p:nvSpPr>
          <p:cNvPr id="10" name=""/>
          <p:cNvSpPr txBox="1"/>
          <p:nvPr/>
        </p:nvSpPr>
        <p:spPr>
          <a:xfrm>
            <a:off x="666750" y="3343275"/>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invalidez de la ley exige mayoría calificada y no tiene efectos retroactivos, salvo en materia penal; los amparos, por su parte, protegen a quienes los solicitaron en su caso especial.]]></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158]]></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os amparos y la invalidez se suman: como hubo tres quejosos, la ley queda sin efectos para todos desde su publicación.]]></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Basta con citar el considerando de la invalidez para exigir la misma protección a cualquier otra persona en idéntica situació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pa de los medios de control: qué se impugna, ante quién, con qué lóg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1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943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Los números y frases citados corresponden a la Constitución (última reforma publicada DOF 07-10-2026) y a la Ley de Amparo (última reforma publicada DOF 16-10-2025), en su compilación oficial. El mapa es de orientación: las vías administrativas y locales tienen textos propios que esta lección no fija. Revisión editorial 28-10-2026.]]></a:t>
            </a:r>
          </a:p>
        </p:txBody>
      </p:sp>
      <p:sp>
        <p:nvSpPr>
          <p:cNvPr id="9" name=""/>
          <p:cNvSpPr txBox="1"/>
          <p:nvPr/>
        </p:nvSpPr>
        <p:spPr>
          <a:xfrm>
            <a:off x="514350" y="40100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medios-control.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pa de los medios de control: qué se impugna, ante quién, con qué lógica · 1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1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pa no se memoriza: se consulta con una sola pregunta. ¿Qué es lo que quiero controvertir: un acto concreto, una norma general, una elección, la conducta de una funcionaria o la competencia entre dos niveles de gobierno? La respuesta decide la vía, y la vía decide el plazo, la autoridad y si el resultado te alcanza sólo a ti.]]></a:t>
            </a:r>
          </a:p>
        </p:txBody>
      </p:sp>
      <p:sp>
        <p:nvSpPr>
          <p:cNvPr id="8" name=""/>
          <p:cNvSpPr txBox="1"/>
          <p:nvPr/>
        </p:nvSpPr>
        <p:spPr>
          <a:xfrm>
            <a:off x="514350" y="29432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tos y normas frente a ti.]]></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pa de los medios de control: qué se impugna, ante quién, con qué lógica · 2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1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juicio de amparo abre su objeto con la frase «El juicio de amparo tiene por objeto resolver toda controversia que se suscite:» (Ley de Amparo, artículo 1o.), reproduciendo las tres fracciones del artículo 103 constitucional: normas generales, actos u omisiones de autoridad que violen derechos humanos y garantías; los de autoridad federal que vulneren la soberanía de los estados o la autonomía de la Ciudad de México; y los de]]></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utoridades locales que invadan la esfera federal.]]></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pa de los medios de control: qué se impugna, ante quién, con qué lógica · 3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1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tramita en dos formatos: «El juicio de amparo se tramitará en vía directa o indirecta» (artículo 2o.). El amparo directo va «Contra sentencias definitivas, laudos y resoluciones que pongan fin al juicio, dictadas por tribunales judiciales, administrativos, agrarios o del trabajo» (artículo 170, fracción I): ahí se ataca la resolución, no el acto original, y por eso los conceptos de violación se construyen con lo que ya está probad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pa de los medios de control: qué se impugna, ante quién, con qué lógica · 4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1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lazos y definitividad: la lógica que más lecturas mata. El plazo general es claro —«El plazo para presentar la demanda de amparo es de quince días» (artículo 17), con treinta para la norma general autoaplicativa— y el cómputo también tiene su regla: corre «a partir del día siguiente a aquél en que surta efectos, conforme a la ley del acto, la notificación» (artículo 18). Pero el plazo no es el filtro más común: lo es la definitividad.]]></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pa de los medios de control: qué se impugna, ante quién, con qué lógica · 5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15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regla, si existe un juicio, recurso o medio de defensa ordinario por virtud del cual los actos puedan ser «modificados, revocados o nulificados», hay que agotarlo antes (artículo 61, fracción XX). La ley consigna excepciones verificables: «No existe obligación de agotar tales recursos o medios de defensa, si el acto reclamado carece de fundamentación, cuando sólo se aleguen violaciones directas a la Constitución o cuando el recurso o medio de defensa se encuentre previsto en un reglamento sin que la ley aplicable contemple su existencia» (artículo 61).]]></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pa de los medios de control: qué se impugna, ante quién, con qué lógica · 6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15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en llega tarde a la vía ordinaria no pierde en el fondo: pierde en la puerta, y eso se ve en el resolutivo como improcedencia o sobreseimiento.]]></a:t>
            </a:r>
          </a:p>
        </p:txBody>
      </p:sp>
      <p:sp>
        <p:nvSpPr>
          <p:cNvPr id="8" name=""/>
          <p:cNvSpPr txBox="1"/>
          <p:nvPr/>
        </p:nvSpPr>
        <p:spPr>
          <a:xfrm>
            <a:off x="514350" y="22860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rmas con efectos para todo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pa de los medios de control: qué se impugna, ante quién, con qué lógica · 7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1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stitución abre este apartado «De las acciones de inconstitucionalidad que tengan por objeto plantear la posible contradicción entre una norma de carácter general y esta Constitución» (artículo 105, fracción II): se ejercitan «dentro de los treinta días naturales siguientes a la fecha de publicación de la norma» y sólo por quienes ahí se listan: minorías del Congreso y de las Legislaturas, el Ejecutivo federal, partidos políticos en materia electoral, la Comisión Nacional de los Derechos Humanos]]></a:t>
            </a:r>
          </a:p>
        </p:txBody>
      </p:sp>
      <p:sp>
        <p:nvSpPr>
          <p:cNvPr id="8" name=""/>
          <p:cNvSpPr txBox="1"/>
          <p:nvPr/>
        </p:nvSpPr>
        <p:spPr>
          <a:xfrm>
            <a:off x="514350" y="3857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sus equivalentes locales, y la Fiscalía General en su materi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pa de los medios de control: qué se impugna, ante quién, con qué lógica · 8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1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mismo artículo está la regla de las leyes electorales —«La única vía para plantear la no conformidad de las leyes electorales a la Constitución es la prevista en este artículo»— y la advertencia procesal de que la admisión de estas demandas no suspende la norma cuestionada. Las controversias constitucionales, por su parte, resuelven choques de competencia entre niveles y poderes, con una excepción expresa: quedan fuera la materia electoral (artículo 105, fracción I).]]></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pa de los medios de control: qué se impugna, ante quién, con qué lógica · 9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1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electoral y lo disciplinario. La jurisdicción electoral es la vía para impugnar actos y resoluciones de autoridad electoral y para defender los derechos «político electorales de los ciudadanos de votar, ser votado y de afiliación libre y pacífica» (Constitución, artículo 99, fracción V), con plazos propios de cada elección y una decisión que la Constitución califica de definitiva e inatacable.]]></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pa de los medios de control: qué se impugna, ante quién, con qué lógica · 10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15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otro extremo, las conductas de las servidoras y los servidores públicos se investigan y sancionan en procedimientos de responsabilidades: las faltas graves las investiga la Auditoría Superior u órganos internos de control y las resuelve «el Tribunal de Justicia Administrativa que resulte competente» (artículo 109, fracción III). Ese expediente puede ser tu mejor prueba política y no por eso reabre tu contrato: sanciona a una persona, no repara un acto. Y la conducta de quien juzga va al Tribunal de Disciplina Judicial (artículo 100), que no anula sentencias ajena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pa de los medios de control: qué se impugna, ante quién, con qué lógica · 11 de 11]]></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15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medio queda la revisión de las resoluciones definitivas de los tribunales de justicia administrativa, que la Constitución admite «sólo en los casos que señalen las leyes» (artículo 104, fracción III).]]></a:t>
            </a:r>
          </a:p>
        </p:txBody>
      </p:sp>
      <p:sp>
        <p:nvSpPr>
          <p:cNvPr id="8" name=""/>
          <p:cNvSpPr txBox="1"/>
          <p:nvPr/>
        </p:nvSpPr>
        <p:spPr>
          <a:xfrm>
            <a:off x="514350" y="26098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utilidad del mapa está en la última columna, no en la primera: para cada vía hay un quién puede pedirlo, un cuánto tiempo hay y un qué se obtiene. Si una de las tres no la sabes, todavía no estás citando una vía: estás recordando una vaga promes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1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apa de los medios de control: qué se impugna, ante quién, con qué lógic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situación con la vía que, por su objeto, le corresponde en el mapa de la lección.]]></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Una clausura dictada por una dirección municipal sin dejar constancia de la norma que aplicó]]></a:t>
            </a:r>
          </a:p>
        </p:txBody>
      </p:sp>
      <p:sp>
        <p:nvSpPr>
          <p:cNvPr id="11" name=""/>
          <p:cNvSpPr txBox="1"/>
          <p:nvPr/>
        </p:nvSpPr>
        <p:spPr>
          <a:xfrm>
            <a:off x="514350" y="32670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na sentencia de un tribunal administrativo que ya puso fin al juicio y se decidió con una norma inaplicable]]></a:t>
            </a:r>
          </a:p>
        </p:txBody>
      </p:sp>
      <p:sp>
        <p:nvSpPr>
          <p:cNvPr id="12" name=""/>
          <p:cNvSpPr txBox="1"/>
          <p:nvPr/>
        </p:nvSpPr>
        <p:spPr>
          <a:xfrm>
            <a:off x="514350" y="39338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Una ley local que contradice la Constitución y afecta a muchas personas por su solo texto]]></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15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os municipios de entidades distintas discuten quién tiene la competencia sobre un servicio]]></a:t>
            </a:r>
          </a:p>
        </p:txBody>
      </p:sp>
      <p:sp>
        <p:nvSpPr>
          <p:cNvPr id="8" name=""/>
          <p:cNvSpPr txBox="1"/>
          <p:nvPr/>
        </p:nvSpPr>
        <p:spPr>
          <a:xfrm>
            <a:off x="514350" y="18859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Un partido niega el registro de una candidatura interna a su militante]]></a:t>
            </a:r>
          </a:p>
        </p:txBody>
      </p:sp>
      <p:sp>
        <p:nvSpPr>
          <p:cNvPr id="9" name=""/>
          <p:cNvSpPr txBox="1"/>
          <p:nvPr/>
        </p:nvSpPr>
        <p:spPr>
          <a:xfrm>
            <a:off x="514350" y="25527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Una servidora pública autorizó un gasto sin el procedimiento de la ley de responsabilidades]]></a:t>
            </a:r>
          </a:p>
        </p:txBody>
      </p:sp>
      <p:sp>
        <p:nvSpPr>
          <p:cNvPr id="10" name=""/>
          <p:cNvSpPr txBox="1"/>
          <p:nvPr/>
        </p:nvSpPr>
        <p:spPr>
          <a:xfrm>
            <a:off x="514350" y="32194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1" name=""/>
          <p:cNvSpPr txBox="1"/>
          <p:nvPr/>
        </p:nvSpPr>
        <p:spPr>
          <a:xfrm>
            <a:off x="628650" y="3495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mparo directo: se controvierte la resolución que terminó el juicio, con base en lo que ahí se hizo valer]]></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15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cción de inconstitucionalidad ante la Suprema Corte, sólo por los sujetos legitimados del artículo 105, fracción II]]></a:t>
            </a:r>
          </a:p>
        </p:txBody>
      </p:sp>
      <p:sp>
        <p:nvSpPr>
          <p:cNvPr id="8" name=""/>
          <p:cNvSpPr txBox="1"/>
          <p:nvPr/>
        </p:nvSpPr>
        <p:spPr>
          <a:xfrm>
            <a:off x="628650" y="1885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troversia constitucional ante la Suprema Corte (artículo 105, fracción I), con excepción de la materia electoral]]></a:t>
            </a:r>
          </a:p>
        </p:txBody>
      </p:sp>
      <p:sp>
        <p:nvSpPr>
          <p:cNvPr id="9" name=""/>
          <p:cNvSpPr txBox="1"/>
          <p:nvPr/>
        </p:nvSpPr>
        <p:spPr>
          <a:xfrm>
            <a:off x="628650" y="255270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Vía jurisdiccional electoral para el derecho de votar, ser votado y afiliarse (artículo 99, fracción V), previa exigencia de agotar instancias internas]]></a:t>
            </a:r>
          </a:p>
        </p:txBody>
      </p:sp>
      <p:sp>
        <p:nvSpPr>
          <p:cNvPr id="10" name=""/>
          <p:cNvSpPr txBox="1"/>
          <p:nvPr/>
        </p:nvSpPr>
        <p:spPr>
          <a:xfrm>
            <a:off x="628650" y="3533775"/>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rocedimiento de responsabilidades administrativas; el expediente se investiga y resuelve en sede administrativa, no repara tu contrato]]></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15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Amparo indirecto contra el acto de autoridad: se revisa la legalidad del mandamiento y sus efectos se miden en el resolutivo]]></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1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apa de los medios de control: qué se impugna, ante quién, con qué lógic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as ocho afirmaciones según lo que efectivamente puede obtener la vía que describen. Dos por categorí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ja sin efecto un acto concreto, para quien lo pidió]]></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valida una norma general con efectos para todos]]></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anciona a una persona sin reparar el acto]]></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ierra el juicio sin estudiar el fond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15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solutivo que concede amparo para que la autoridad deje sin efecto la clausura y dicte otra resolución]]></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Invalidez de una norma general declarada por mayoría de cuando menos seis votos]]></a:t>
            </a:r>
          </a:p>
        </p:txBody>
      </p:sp>
      <p:sp>
        <p:nvSpPr>
          <p:cNvPr id="9" name=""/>
          <p:cNvSpPr txBox="1"/>
          <p:nvPr/>
        </p:nvSpPr>
        <p:spPr>
          <a:xfrm>
            <a:off x="514350" y="25717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solución de una controversia constitucional entre dos niveles de gobierno sobre una norma general]]></a:t>
            </a:r>
          </a:p>
        </p:txBody>
      </p:sp>
      <p:sp>
        <p:nvSpPr>
          <p:cNvPr id="10" name=""/>
          <p:cNvSpPr txBox="1"/>
          <p:nvPr/>
        </p:nvSpPr>
        <p:spPr>
          <a:xfrm>
            <a:off x="514350" y="32480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anción de inhabilitación impuesta por el tribunal de justicia administrativa competente]]></a:t>
            </a:r>
          </a:p>
        </p:txBody>
      </p:sp>
      <p:sp>
        <p:nvSpPr>
          <p:cNvPr id="11" name=""/>
          <p:cNvSpPr txBox="1"/>
          <p:nvPr/>
        </p:nvSpPr>
        <p:spPr>
          <a:xfrm>
            <a:off x="514350" y="39147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Declaración de existencia de una falta administrativa grave contra quien autorizó un pago]]></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15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obreseimiento porque el acto reclamado dejó de existir y no puede surtir efecto]]></a:t>
            </a:r>
          </a:p>
        </p:txBody>
      </p:sp>
      <p:sp>
        <p:nvSpPr>
          <p:cNvPr id="8" name=""/>
          <p:cNvSpPr txBox="1"/>
          <p:nvPr/>
        </p:nvSpPr>
        <p:spPr>
          <a:xfrm>
            <a:off x="514350" y="1895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Desechamiento de una demanda por no haber agotado la vía ordinaria exigible]]></a:t>
            </a:r>
          </a:p>
        </p:txBody>
      </p:sp>
      <p:sp>
        <p:nvSpPr>
          <p:cNvPr id="9" name=""/>
          <p:cNvSpPr txBox="1"/>
          <p:nvPr/>
        </p:nvSpPr>
        <p:spPr>
          <a:xfrm>
            <a:off x="514350" y="25717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Sentencia que protege al quejoso en el caso especial de su demanda, sin efectos para terceros]]></a:t>
            </a:r>
          </a:p>
        </p:txBody>
      </p:sp>
      <p:sp>
        <p:nvSpPr>
          <p:cNvPr id="10" name=""/>
          <p:cNvSpPr txBox="1"/>
          <p:nvPr/>
        </p:nvSpPr>
        <p:spPr>
          <a:xfrm>
            <a:off x="514350" y="3248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1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apa de los medios de control: qué se impugna, ante quién, con qué lógica]]></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una resolución, el bloque donde está el razonamiento se llama ___; el bloque donde está lo que manda, en números, son los puntos ___. La lección recomienda ir primero a estos últimos y volver al ___, porque ahí se mide cuánto alcanza el mandato. Si el juicio termina sin estudiar el fondo, se trata de un ___.]]></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mplimiento: cómo se ve que una sentencia ya se ejecutó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15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mplir no es contestar. La regla está escrita en la ley con una frase corta: «Las ejecutorias de amparo deben ser puntualmente cumplidas» (Ley de Amparo, artículo 192). A partir de ahí, la mecánica es observable y por eso se puede exigir con documentos.]]></a:t>
            </a:r>
          </a:p>
        </p:txBody>
      </p:sp>
      <p:sp>
        <p:nvSpPr>
          <p:cNvPr id="8" name=""/>
          <p:cNvSpPr txBox="1"/>
          <p:nvPr/>
        </p:nvSpPr>
        <p:spPr>
          <a:xfrm>
            <a:off x="514350" y="25336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tificada la ejecutoria, se requiere a la autoridad para que cumpla «dentro del plazo de tres días, apercibida que de no hacerlo así sin causa justificada, se impondrá a su titular una multa» y el expediente se remite para el trámite de inejecución, «que puede culminar con la separación de su puesto y su consignación» (artículo 192).]]></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mplimiento: cómo se ve que una sentencia ya se ejecutó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15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stitución añade el cierre que cambia cualquier conversación con una autoridad lenta: «No podrá archivarse juicio de amparo alguno, sin que se haya cumplido la sentencia que concedió la protección constitucional» (artículo 107, fracción XVI).]]></a:t>
            </a:r>
          </a:p>
        </p:txBody>
      </p:sp>
      <p:sp>
        <p:nvSpPr>
          <p:cNvPr id="8" name=""/>
          <p:cNvSpPr txBox="1"/>
          <p:nvPr/>
        </p:nvSpPr>
        <p:spPr>
          <a:xfrm>
            <a:off x="514350" y="26098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unto útil para quien lee —y no litiga— es el criterio de contraste: comparar el resolutivo con el acto de cumplimiento. Mismo destinatario, mismo acto, mismos efectos.]]></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mplimiento: cómo se ve que una sentencia ya se ejecutó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1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resolutivo mandaba dictar nueva resolución motivada y la autoridad emitió un oficio que repite la misma decisión con dos líneas de motivación, el cumplimiento es discutible; si mandaba dejar sin efecto un acto y el acto sigue produciendo efectos, no hay cumplimiento, haya o no haya documento.]]></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ley lo dice con una franqueza inusual: «Se considerará incumplimiento el retraso por medio de evasivas o procedimientos ilegales de la autoridad responsable, o de cualquiera otra que intervenga en el trámite relativo» (artículo 193).]]></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mplimiento: cómo se ve que una sentencia ya se ejecutó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15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forma publicada en el Diario Oficial de la Federación el 16-10-2025 añadió un párrafo que sirve para anticipar el juego: antes de requerir, quien juzga debe analizar «el marco jurídico de actuación» de la autoridad para determinar si, conforme a sus facultades, le corresponde hacer los actos relacionados con el cumplimiento. Traducción práctica: hay sentencias que se cumplen con un oficio de la dependencia reclamada y hay sentencias que requieren un acuerdo de otro órgano; exigir el cumplimiento a quien no lo puede ejecutar produce un expediente con mucho ruido y ninguna reposición.]]></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mplimiento: cómo se ve que una sentencia ya se ejecutó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1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dos salidas que conviene conocer para no prometerlas como victorias. Una: el recurso de inconformidad, que la ley admite precisamente «tratándose del cumplimiento de sentencia» (artículo 80, con los artículos 201 y 202), es el cauce para discutir si se cumplió.]]></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tra: el cumplimiento sustituto, previsto en la Constitución, que «podrá ser solicitado por el quejoso o decretado de oficio» y que tiene por efecto que la ejecutoria «se dé por cumplida mediante el pago de daños y perjuicios al quejoso» (artículo 107, fracción XVI; incidente en los artículos 204 y siguientes de la ley).]]></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mplimiento: cómo se ve que una sentencia ya se ejecutó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15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 una reparación dineraria cuando restituir resulta imposible o desproporcionadamente gravoso: no es la restitución, y decirlo como si lo fuera es un mal servicio a la ciudadanía.]]></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mplimiento: cómo se ve que una sentencia ya se ejecutó]]></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1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2257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igura propia de Lumbre Política. Las citas de la ruta corresponden a la Ley de Amparo (artículos 74, 80, 192, 193, 201, 202 y 204, última reforma publicada DOF 16-10-2025) y a la Constitución (artículo 107, fracción XVI, última reforma publicada DOF 07-10-2026). La caja de en medio es la única que se comprueba comparando papeles: resolutivo contra acto de cumplimiento. Revisión editorial 28-10-2026.]]></a:t>
            </a:r>
          </a:p>
        </p:txBody>
      </p:sp>
      <p:sp>
        <p:nvSpPr>
          <p:cNvPr id="9" name=""/>
          <p:cNvSpPr txBox="1"/>
          <p:nvPr/>
        </p:nvSpPr>
        <p:spPr>
          <a:xfrm>
            <a:off x="514350" y="43243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ruta-cumplimiento.svg no se pudo convertir a un formato editable compatible.]]></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1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mplimiento: cómo se ve que una sentencia ya se ejecutó]]></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inco movimientos para verificar si una sentencia que concede amparo ya se cumplió.]]></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firmar que la sentencia causó ejecutoria y que la notificación a las partes ya se hiz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Identificar la autoridad que tiene facultades para ejecutar, revisando su marco jurídico de actuación]]></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parar el acto de cumplimiento contra el resolutivo: mismo destinatario, mismo acto, mismos efectos]]></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15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ocumentar la diferencia y por qué cauce se discute, sin prometer el resultado del incidente]]></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Transcribir el punto resolutivo: destinatario, acto ordenado y efectos, con sus palabras]]></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1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mplimiento: cómo se ve que una sentencia ya se ejecutó · Ejemplo resuelto (caso ficticio): la autoridad «cumple» sin cumplir · Paso 1 de 6]]></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1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El punto de partida]]></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inuamos con el caso inventado de San Rafael de la Sierra (ficticio). El resolutivo, transcrito en la ficha del ejercicio, mandaba dejar sin efecto la clausura y dictar nueva resolución con la motivación faltante. Dos semanas después, la autoridad publica: «ya dimos cumplimiento al mandato judicial, se emitió el oficio 0000-AAAA (inventado)».]]></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1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mplimiento: cómo se ve que una sentencia ya se ejecutó · Ejemplo resuelto (caso ficticio): la autoridad «cumple» sin cumplir · Paso 2 de 6]]></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1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Primer movimiento: transcribir el resolutivo, no el comunicado]]></a:t>
            </a:r>
          </a:p>
        </p:txBody>
      </p:sp>
      <p:sp>
        <p:nvSpPr>
          <p:cNvPr id="8" name=""/>
          <p:cNvSpPr txBox="1"/>
          <p:nvPr/>
        </p:nvSpPr>
        <p:spPr>
          <a:xfrm>
            <a:off x="514350" y="1981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en una línea qué se ordenó, a quién y con qué efecto. La línea del ejemplo: la Dirección de Obras Públicas, responsable señalada, debe dejar sin efecto la clausura y dictar nueva resolución motivada. Con esa línea en la mano, el comunicado deja de ser la fuente: es apenas la versión de la autoridad.]]></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1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mplimiento: cómo se ve que una sentencia ya se ejecutó · Ejemplo resuelto (caso ficticio): la autoridad «cumple» sin cumplir · Paso 3 de 6]]></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1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Segundo movimiento: leer el acto de cumplimiento con la misma vara]]></a:t>
            </a:r>
          </a:p>
        </p:txBody>
      </p:sp>
      <p:sp>
        <p:nvSpPr>
          <p:cNvPr id="8" name=""/>
          <p:cNvSpPr txBox="1"/>
          <p:nvPr/>
        </p:nvSpPr>
        <p:spPr>
          <a:xfrm>
            <a:off x="514350" y="1981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bre el oficio que se presenta como cumplimiento y busca tres cosas: si la clausura quedó sin efecto en los hechos, si la nueva resolución motiva la norma que aplica y si el destinatario es el mismo. En el ejemplo, el oficio informa que «se da por cumplida la sentencia» y que el local sigue cerrado por un acto nuevo dictado el mismo día.]]></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1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mplimiento: cómo se ve que una sentencia ya se ejecutó · Ejemplo resuelto (caso ficticio): la autoridad «cumple» sin cumplir · Paso 4 de 6]]></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1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Tercer movimiento: clasificar lo que se ve]]></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quí hay dos lecturas legítimas y hay que decirlo. Un cambio de circunstancias puede justificar un acto nuevo distinto: la sentencia no prohíbe decidir otra vez, manda decidir con lo que faltaba. Pero si el acto nuevo repite el mismo contenido sin la motivación exigida, la ley describe un retraso por evasivas como incumplimiento (artículo 193), y el expediente se discute en incidente, no en la rueda de prensa.]]></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1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mplimiento: cómo se ve que una sentencia ya se ejecutó · Ejemplo resuelto (caso ficticio): la autoridad «cumple» sin cumplir · Paso 5 de 6]]></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1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Cuarto movimiento: verificar quién podía cumplir]]></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si la autoridad requerida tenía facultades para el acto ordenado o si hacía falta otro órgano. El párrafo añadido por la reforma publicada DOF 16-10-2025 obliga a quien juzga a analizar ese marco jurídico antes de requerir; para ti, es la pregunta que evita exigir un papel a quien no puede firmarlo. En el ejemplo: la clausura la dictó una dirección municipal y la levantó en el mismo oficio; no se necesitaba acuerdo de cabildo.]]></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1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mplimiento: cómo se ve que una sentencia ya se ejecutó · Ejemplo resuelto (caso ficticio): la autoridad «cumple» sin cumplir · Paso 6 de 6]]></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0 / 1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Salida del ejercicio: qué se reporta y qué no se promete]]></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orte de cuatro renglones: qué mandaba el resolutivo, qué dice el acto de cumplimiento, cuál es la diferencia concreta y qué cauce la discute. No se promete reinstalación, ni multa, ni separación del cargo: se describe con papeles lo que se puede exigir. Esa hoja es la que un especialista usa; con el comunicado de la autoridad, nadie puede trabajar.]]></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1 / 1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mplimiento: cómo se ve que una sentencia ya se ejecutó]]></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tas cinco frases se escribieron sobre resoluciones en una reunión de equipo. Marca las que no se sostienen tal como están redactadas.]]></a:t>
            </a:r>
          </a:p>
        </p:txBody>
      </p:sp>
      <p:sp>
        <p:nvSpPr>
          <p:cNvPr id="9" name=""/>
          <p:cNvSpPr txBox="1"/>
          <p:nvPr/>
        </p:nvSpPr>
        <p:spPr>
          <a:xfrm>
            <a:off x="628650" y="2647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tribunal anuló la ley: ya no se puede aplicar a nadie en el municipio.»]]></a:t>
            </a:r>
          </a:p>
        </p:txBody>
      </p:sp>
      <p:sp>
        <p:nvSpPr>
          <p:cNvPr id="10" name=""/>
          <p:cNvSpPr txBox="1"/>
          <p:nvPr/>
        </p:nvSpPr>
        <p:spPr>
          <a:xfrm>
            <a:off x="628650" y="3324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resolutivo manda dictar nueva resolución; la autoridad decide otra vez, con la motivación que se señaló.»]]></a:t>
            </a:r>
          </a:p>
        </p:txBody>
      </p:sp>
      <p:sp>
        <p:nvSpPr>
          <p:cNvPr id="11" name=""/>
          <p:cNvSpPr txBox="1"/>
          <p:nvPr/>
        </p:nvSpPr>
        <p:spPr>
          <a:xfrm>
            <a:off x="628650" y="40005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Hubo sobreseimiento, así que el tribunal confirmó que el acto era legal.»]]></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2 / 15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sentencia protege a quien la pidió, en el caso de su demanda: eso dice el artículo 107, fracción II.»]]></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autoridad emitió un oficio; hay que comparar su contenido con el resolutivo antes de decir que cumplió.»]]></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cha de lectura: el producto de esta lección, listo para imprim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3 / 1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es la herramienta de esta lección y cabe en media cuartilla. Nueve casillas: cinco esenciales —acto impugnado, qué resolvió, qué obliga, a quién alcanza, qué queda abierto— y cuatro de control: identificación, estado del cumplimiento, lo que no verifiqué y la pregunta para el especialista. Se llena con el documento abierto, nunca de memoria, y se archiva junto con el número de resolución y la fecha en que se consultó el texto oficial.]]></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cha de lectura: el producto de esta lección, listo para imprim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4 / 1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entrega como OA imprimible: la descarga se obtiene en PDF y PowerPoint desde los canales de la escuela; el archivo editable en DOCX o XLSX sigue pendiente de canal, así que no se promete ese formato. Para usarla, copia las cinco primeras filas en una hoja nueva, cambia el encabezado con el nombre de la resolución y escribe sólo lo que puedas señalar con un número de punto resolutivo o de considerando. Lo que no esté escrito en el documento va a la última fila, no a la casilla.]]></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cha de lectura: el producto de esta lección, listo para imprim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5 / 1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advertencia de honestidad profesional que es parte del producto: la ficha no convierte a quien la llena en parte del juicio. Sirve para que la siguiente conversación —con asesoría jurídica, con contraloría, con prensa— empiece con datos verificables: acto impugnado, resolutivo transcrito, sujeto obligado, efecto ordenado, plazo de cumplimiento y lo que falta por consultar. Con eso, un especialista pierde media hora menos en averiguar qué creyó tu equipo que decía la sentencia.]]></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cha de lectura: el producto de esta lección, listo para imprimi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6 / 158]]></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 de lectura de una resolución pública (plantilla imprimible). Completa con el documento abierto; transcribe, no resumas. Revisión editorial 28-10-2026. Esta ficha no habilita para litigar ni sustituye una asesoría jurídica.]]></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7 / 158]]></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2000250"/>
                <a:gridCol w="3876675"/>
                <a:gridCol w="22383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sil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lo buscas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 Ident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Órgano que resuelve, tipo de resolución, número de expediente, fecha y versión del texto normativo apli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mera hoja y aparato de notas del propio docu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 Acto impugn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cto reclamado con autoridad emisora y fecha; copia la descripción lite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ultandos y anteced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8 / 158]]></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000250"/>
                <a:gridCol w="3876675"/>
                <a:gridCol w="22383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sil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lo buscas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Qué resolv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bo del resolutivo: concede, niega, sobresee, deja sin efecto, repone, inval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ntos resolutivos, con número de pu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 Qué obli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jeto obligado, contenido del mandato, plazo o efecto ordenado, si hay cantidad u orden concr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olutivo y el considerando que lo sostie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 A quién alcan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ólo al quejoso en su caso, o con efectos generales por la vía y mayoría que la Constitución exig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iderandos de efectos y vía eleg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9 / 158]]></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000250"/>
                <a:gridCol w="3876675"/>
                <a:gridCol w="22383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sil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lo buscas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 Estado del cumpl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tificación, requerimiento, acto de cumplimiento presentado y diferencia concreta con el resolu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tancias del expediente y oficio de respue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7. Qué queda abier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el resolutivo no resolvió, márgenes de la autoridad, eventual impugnación 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olutivo, considerandos y última fo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8. Qué no verifiqu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sión consultada, piezas no leídas, materia local o administrativa sin revis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u propio registro de lec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0 / 158]]></a:t>
            </a:r>
          </a:p>
        </p:txBody>
      </p:sp>
      <p:graphicFrame>
        <p:nvGraphicFramePr>
          <p:cNvPr id="7" name="" descr=""/>
          <p:cNvGraphicFramePr>
            <a:graphicFrameLocks noGrp="1"/>
          </p:cNvGraphicFramePr>
          <p:nvPr/>
        </p:nvGraphicFramePr>
        <p:xfrm>
          <a:off x="514350" y="1257300"/>
          <a:ext cx="8115300" cy="1400175"/>
        </p:xfrm>
        <a:graphic>
          <a:graphicData uri="http://schemas.openxmlformats.org/drawingml/2006/table">
            <a:tbl>
              <a:tblPr firstRow="1" bandRow="1"/>
              <a:tblGrid>
                <a:gridCol w="2000250"/>
                <a:gridCol w="3876675"/>
                <a:gridCol w="22383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sil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escrib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lo buscas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9. Pregunta para el especia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pregunta concreta y corta, con la cita del punto resolutivo y la fecha de consul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filas 4, 5, 7 y 8 de esta fi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1 / 1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ficha de lectura: el producto de esta lección, listo para imprimir]]></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Busca una resolución pública de un tribunal mexicano —puede ser de un caso electoral, administrativo o de amparo publicado— y llena la ficha de lectura de nueve casillas con el documento abierto. Transcribe el punto resolutivo que te interesa, con su número. Cierra con dos renglones: qué no verificaste todavía y cuál es la pregunta concreta que le llevarías a un especialista, con la cita del resolutivo y la fecha en que consultaste el texto.]]></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2 / 158]]></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una casilla queda vacía, ahí está exactamente el hueco de lectura. No copies resúmenes de prensa ni boletines: trabaja sobre el documento. La ficha se descarga con este OA en PDF y PowerPoint.]]></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cha de lectura: el producto de esta lección, listo para imprimir · Memoria: frase de la ley y lo que significa en tu lectur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3 / 158]]></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4562475"/>
                <a:gridCol w="35528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ólo se ocuparán de personas quejosas que lo hubieren solici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cance individual: no es una regla nueva para toda la pobl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ningún caso las sentencias que se dicten fijarán efectos gener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amparo, la inconstitucionalidad declarada no borra la norma para to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sobreseimiento no prejuzga sobre la constitucionalidad o lega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hubo examen de fondo: nadie ganó en el fo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cha de lectura: el producto de esta lección, listo para imprimir · Memoria: frase de la ley y lo que significa en tu lectur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4 / 158]]></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4562475"/>
                <a:gridCol w="35528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necesidad de reenvío, salvo que la resolución implique la repos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autoridad vuelve a decidir, ahora con la motivación que se señal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ejecutorias de amparo deben ser puntualmente cumpl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umplimiento se mide contra el resolutivo, no contra un of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raso por medio de evasivas o procedimientos ileg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mplir sin cumplir es incumplimiento, y se documenta en incid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cha de lectura: el producto de esta lección, listo para imprimir · Memoria: frase de la ley y lo que significa en tu lectur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5 / 158]]></a:t>
            </a:r>
          </a:p>
        </p:txBody>
      </p:sp>
      <p:graphicFrame>
        <p:nvGraphicFramePr>
          <p:cNvPr id="7" name="" descr=""/>
          <p:cNvGraphicFramePr>
            <a:graphicFrameLocks noGrp="1"/>
          </p:cNvGraphicFramePr>
          <p:nvPr/>
        </p:nvGraphicFramePr>
        <p:xfrm>
          <a:off x="514350" y="1257300"/>
          <a:ext cx="8115300" cy="2362200"/>
        </p:xfrm>
        <a:graphic>
          <a:graphicData uri="http://schemas.openxmlformats.org/drawingml/2006/table">
            <a:tbl>
              <a:tblPr firstRow="1" bandRow="1"/>
              <a:tblGrid>
                <a:gridCol w="4562475"/>
                <a:gridCol w="35528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gún juicio, recurso o medio de defensa legal por virtud del cual puedan ser modificados, revocados o nulific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finitividad: primero la vía ordinaria que puede modificar, revocar o nulificar el a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ntro de los treinta días naturales siguientes a la fecha de publicación de la no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 de la acción de inconstitucionalidad, contados por días natur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6 / 1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icha de lectura: el producto de esta lección, listo para imprimir · Memoria: frase de la ley y lo que significa en tu lectura · Cómo practicar]]></a:t>
            </a:r>
          </a:p>
        </p:txBody>
      </p:sp>
      <p:sp>
        <p:nvSpPr>
          <p:cNvPr id="8" name=""/>
          <p:cNvSpPr txBox="1"/>
          <p:nvPr/>
        </p:nvSpPr>
        <p:spPr>
          <a:xfrm>
            <a:off x="514350" y="23717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30765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olitica.lumbre.lat/object/pol-j20-r01-oa01"/>
              </a:rPr>
              <a:t><![CDATA[Abrir el juego en el OA]]></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7 / 1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icha de lectura: el producto de esta lección, listo para imprimir · Tarjetas de repaso: leer, medir y exigir · Tarjeta 1 de 7]]></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A qué parte de la resolución va una persona primero y por qué?]]></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8 / 1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icha de lectura: el producto de esta lección, listo para imprimir · Tarjetas de repaso: leer, medir y exigir · Tarjeta 1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 los puntos resolutivos: es lo que se manda y lo que se ejecuta. Inmediatamente después se vuelve al considerando que los sostiene, porque ahí se ve sobre qué acto recae el mandato y hasta dónde alcanza. La ley exige esa congruencia (artículo 74, fracción VI).]]></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9 / 1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icha de lectura: el producto de esta lección, listo para imprimir · Tarjetas de repaso: leer, medir y exigir · Tarjeta 2 de 7]]></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una sentencia que concede el amparo no «reescribe la política pública»?]]></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0 / 1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icha de lectura: el producto de esta lección, listo para imprimir · Tarjetas de repaso: leer, medir y exigir · Tarjeta 2 de 7 · Respuesta]]></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1 / 1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tribunal controla la legalidad del acto, no su conveniencia: revisa competencia, causa legal y motivación. Si el resolutivo manda reponer, la autoridad decide otra vez dentro de lo que la ley permite; si manda dejar sin efecto, no sustituye el contenido discrecional. Y la calificación del acto se hace con lo que aparecía probado ante la autoridad (artículo 75).]]></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2 / 1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icha de lectura: el producto de esta lección, listo para imprimir · Tarjetas de repaso: leer, medir y exigir · Tarjeta 3 de 7]]></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que una sentencia «no fije efectos generales»?]]></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3 / 1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icha de lectura: el producto de esta lección, listo para imprimir · Tarjetas de repaso: leer, medir y exigir · Tarjeta 3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protege a quien la pidió, en el caso especial de su demanda. Para que una ley pierda validez frente a todos hacen falta otras vías y requisitos —en la invalidez ante la Suprema Corte, una mayoría de cuando menos seis votos—, y aun así la invalidez no es retroactiva salvo materia penal.]]></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4 / 1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icha de lectura: el producto de esta lección, listo para imprimir · Tarjetas de repaso: leer, medir y exigir · Tarjeta 4 de 7]]></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reconoce que una autoridad cumplió de verdad?]]></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5 / 1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icha de lectura: el producto de esta lección, listo para imprimir · Tarjetas de repaso: leer, medir y exigir · Tarjeta 4 de 7 · Respuesta]]></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657475"/>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parando el resolutivo con el acto de cumplimiento: mismo destinatario, mismo acto, mismos efectos. Un oficio que declara haber cumplido no es cumplimiento; la ley trata como incumplimiento el retraso por evasivas o procedimientos ilegales (artículo 193).]]></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6 / 1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icha de lectura: el producto de esta lección, listo para imprimir · Tarjetas de repaso: leer, medir y exigir · Tarjeta 5 de 7]]></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la definitividad y por qué entierra tantos casos?]]></a:t>
            </a: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7 / 1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icha de lectura: el producto de esta lección, listo para imprimir · Tarjetas de repaso: leer, medir y exigir · Tarjeta 5 de 7 · Respuesta]]></a:t>
            </a:r>
          </a:p>
        </p:txBody>
      </p:sp>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8 / 1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 la regla que manda agotar antes el medio ordinario capaz de modificar, revocar o nulificar el acto (artículo 61, fracción XX). Por eso un escrito puede morir en la puerta sin examen de fondo. Hay excepciones escritas: falta de fundamentación del acto, violaciones directas a la Constitución o recurso previsto sólo en un reglamento.]]></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9 / 1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icha de lectura: el producto de esta lección, listo para imprimir · Tarjetas de repaso: leer, medir y exigir · Tarjeta 6 de 7]]></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lazos conviene recordar del amparo y con qué advertencia?]]></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0 / 1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icha de lectura: el producto de esta lección, listo para imprimir · Tarjetas de repaso: leer, medir y exigir · Tarjeta 6 de 7 · Respuesta]]></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1 / 1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ince días como regla para presentar la demanda y treinta para la norma general autoaplicativa; el cómputo corre desde el día siguiente a que surta efectos la notificación conforme a la ley del acto, y los días son hábiles. La advertencia: son plazos de esta ley, no de las vías administrativas ni locales, que tienen textos propios que aquí no se fijan.]]></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2 / 1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icha de lectura: el producto de esta lección, listo para imprimir · Tarjetas de repaso: leer, medir y exigir · Tarjeta 7 de 7]]></a:t>
            </a:r>
          </a:p>
        </p:txBody>
      </p:sp>
      <p:sp>
        <p:nvSpPr>
          <p:cNvPr id="8" name=""/>
          <p:cNvSpPr txBox="1"/>
          <p:nvPr/>
        </p:nvSpPr>
        <p:spPr>
          <a:xfrm>
            <a:off x="514350" y="2371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6574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el cumplimiento sustituto y qué no es?]]></a:t>
            </a:r>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3 / 158]]></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icha de lectura: el producto de esta lección, listo para imprimir · Tarjetas de repaso: leer, medir y exigir · Tarjeta 7 de 7 · Respuesta]]></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4 / 1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 una salida excepcional, pedida por la parte o decretada de oficio, que da por cumplida la ejecutoria mediante el pago de daños y perjuicios cuando restituir afecta más a la sociedad o resulta imposible o desproporcionadamente gravoso. No es la restitución del acto ni una victoria: es una reparación dineraria con incidente propio.]]></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5 / 1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resolutivo]]></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sobreseimiento]]></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efectos]]></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medios]]></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medios]]></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6 / 1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parte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cumplimient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lectura]]></a:t>
            </a:r>
          </a:p>
        </p:txBody>
      </p:sp>
      <p:sp>
        <p:nvSpPr>
          <p:cNvPr id="10" name=""/>
          <p:cNvSpPr txBox="1"/>
          <p:nvPr/>
        </p:nvSpPr>
        <p:spPr>
          <a:xfrm>
            <a:off x="514350" y="2276475"/>
            <a:ext cx="81153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Ubicas el resolutivo, mides el alcance por sujeto, acto, efecto y tiempo, distingues las vías del mapa y sabes qué es cumplimiento y qué es un oficio. Siguiente paso de la ruta: las sentencias con efectos generales y la ejecución de sentencias colectivas, donde se decide qué se puede exigir después de un fallo de invalidez.]]></a:t>
            </a:r>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7 / 158]]></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figura de anatomía y a los dos ejemplos resueltos. El fallo suele estar en tres puntos: atribuir a un considerando el mandato que sólo está en el resolutivo, anunciar efectos generales donde la Constitución los niega, y dar por cumplido un expediente porque la autoridad emitió un oficio.]]></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8 / 15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ñalas en cualquier resolución los tres bloques —resultandos y antecedentes, considerandos, puntos resolutivos— y dices qué pregunta responde cada un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nscribes un punto resolutivo con su número y lo contrastas con el considerando que lo sostiene: sabes cuánto manda y sobre qué acto.]]></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s por qué una sentencia anula un acto pero no diseña política pública, con el control de legalidad y la valoración del acto como apareció probado ante la autoridad.]]></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9 / 158]]></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des el alcance de un fallo en cuatro variables —sujeto obligado, acto, efectos y tiempo— y distingues la protección individual de la invalidez con efectos generale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bicas en el mapa los medios de control según lo que se impugna y explicas su lógica de plazos y de definitividad, con las excepciones que la ley consigna.]]></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s cumplimiento real de cumplimiento aparente, sabes qué se puede exigir y en qué cauce se discute, sin prometer el resultado.]]></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0 / 15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7.]]></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ienes una ficha de lectura llena sobre una resolución pública real y una pregunta concreta para un especialista.]]></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1 / 1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afirma esta lección, dónde se puede verificar y hasta dónde llega. Ámbito: Estados Unidos Mexicanos. Textos citados en la compilación oficial: Constitución, última reforma publicada DOF 07-10-2026; Ley de Amparo, última reforma publicada DOF 16-10-2025. Revisión editorial de las citas: 28 de octubre de 2026. El material no fue dictaminado por un abogado: no sustituye un dictamen profesional ni habilita para ejercer la profesión.]]></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1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2 / 158]]></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3209925"/>
                <a:gridCol w="2038350"/>
                <a:gridCol w="2867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a lección a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 y 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objeto del control de amparo y sus tres supuestos: normas generales, actos u omisiones de autor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titución, artículo 103, fracciones I a III; Ley de Amparo, artículo 1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ta literal del objeto; no decide si tu caso entra: eso depende del acto, del plazo y de la v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1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3 / 158]]></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3209925"/>
                <a:gridCol w="2038350"/>
                <a:gridCol w="2867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a lección a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 y 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mparo se tramita en vía directa o indirecta; el directo va contra sentencias definitivas y resoluciones que ponen fin al ju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y de Amparo, artículos 2o. y 170, fracción I]]></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ripción de la vía; esta lección no fija competencia de cada órgano ni requisitos loc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1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4 / 158]]></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3209925"/>
                <a:gridCol w="2038350"/>
                <a:gridCol w="2867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a lección a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 y 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 general de quince días y treinta para la norma general autoaplicativa; cómputo y días hábi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y de Amparo, artículos 17, 18 y 19]]></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s de esta ley; las vías administrativa, local y electoral tienen sus propios plazos, no citados aqu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1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5 / 158]]></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3209925"/>
                <a:gridCol w="2038350"/>
                <a:gridCol w="2867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a lección a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 y 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definitividad exige agotar el medio ordinario que puede modificar, revocar o nulificar el acto, con excepciones expres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y de Amparo, artículo 61, fracción XX y su párrafo de excep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la de procedibilidad; no sustituye el análisis del caso concreto ni la calificación de la v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1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6 / 158]]></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3209925"/>
                <a:gridCol w="2038350"/>
                <a:gridCol w="2867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a lección a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 y 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sentencia debe contener acto reclamado, conceptos, pruebas, consideraciones, efectos y puntos resolutivos congru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y de Amparo, artículo 74, fracciones I a VI]]></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se de la anatomía que se enseña; no es una regla de redacción para otros juici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6 de 1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7 / 158]]></a:t>
            </a:r>
          </a:p>
        </p:txBody>
      </p:sp>
      <p:graphicFrame>
        <p:nvGraphicFramePr>
          <p:cNvPr id="7" name="" descr=""/>
          <p:cNvGraphicFramePr>
            <a:graphicFrameLocks noGrp="1"/>
          </p:cNvGraphicFramePr>
          <p:nvPr/>
        </p:nvGraphicFramePr>
        <p:xfrm>
          <a:off x="514350" y="1257300"/>
          <a:ext cx="8115300" cy="2200275"/>
        </p:xfrm>
        <a:graphic>
          <a:graphicData uri="http://schemas.openxmlformats.org/drawingml/2006/table">
            <a:tbl>
              <a:tblPr firstRow="1" bandRow="1"/>
              <a:tblGrid>
                <a:gridCol w="3209925"/>
                <a:gridCol w="2038350"/>
                <a:gridCol w="2867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a lección a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 y 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sentencias de amparo sólo ocupan del caso de quien las pidió y no fijan efectos generales al resolver inconstitucionalidad de norm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titución, artículo 107, fracción II; Ley de Amparo, artículo 7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ta literal de la regla de alcance; la declaratoria con efectos generales vive en otra v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7 de 1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8 / 158]]></a:t>
            </a:r>
          </a:p>
        </p:txBody>
      </p:sp>
      <p:graphicFrame>
        <p:nvGraphicFramePr>
          <p:cNvPr id="7" name="" descr=""/>
          <p:cNvGraphicFramePr>
            <a:graphicFrameLocks noGrp="1"/>
          </p:cNvGraphicFramePr>
          <p:nvPr/>
        </p:nvGraphicFramePr>
        <p:xfrm>
          <a:off x="514350" y="1257300"/>
          <a:ext cx="8115300" cy="2200275"/>
        </p:xfrm>
        <a:graphic>
          <a:graphicData uri="http://schemas.openxmlformats.org/drawingml/2006/table">
            <a:tbl>
              <a:tblPr firstRow="1" bandRow="1"/>
              <a:tblGrid>
                <a:gridCol w="3209925"/>
                <a:gridCol w="2038350"/>
                <a:gridCol w="2867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a lección a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 y 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invalidez de normas por controversias y acciones requiere mayoría calificada, no suspende la norma al admitirse y no es retroactiva salvo materia pe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titución, artículo 105, fracciones I y II y sus párrafos fin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ripción de la vía concentrada y de los plazos naturales; no identifica legitimación de un caso concr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8 de 1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9 / 158]]></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3209925"/>
                <a:gridCol w="2038350"/>
                <a:gridCol w="2867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a lección a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 y 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jurisdicción electoral es la vía para los derechos de votar, ser votado y afiliarse; resuelve de forma definitiva e inatac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titución, artículo 99, fracciones III a V]]></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pa general; los plazos y requisitos electorales se fijan en la legislación electoral aplic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9 de 1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0 / 158]]></a:t>
            </a:r>
          </a:p>
        </p:txBody>
      </p:sp>
      <p:graphicFrame>
        <p:nvGraphicFramePr>
          <p:cNvPr id="7" name="" descr=""/>
          <p:cNvGraphicFramePr>
            <a:graphicFrameLocks noGrp="1"/>
          </p:cNvGraphicFramePr>
          <p:nvPr/>
        </p:nvGraphicFramePr>
        <p:xfrm>
          <a:off x="514350" y="1257300"/>
          <a:ext cx="8115300" cy="2200275"/>
        </p:xfrm>
        <a:graphic>
          <a:graphicData uri="http://schemas.openxmlformats.org/drawingml/2006/table">
            <a:tbl>
              <a:tblPr firstRow="1" bandRow="1"/>
              <a:tblGrid>
                <a:gridCol w="3209925"/>
                <a:gridCol w="2038350"/>
                <a:gridCol w="2867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a lección a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 y 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faltas administrativas graves se investigan por la Auditoría Superior u órganos internos y las resuelve el tribunal de justicia administrativa compet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titución, artículo 109, fracción III; también artículos 110 a 114 y 11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cedimientos de responsabilidades, no reparación del acto; no se citan artículos de la ley general por no verificarlos aqu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0 de 1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1 / 158]]></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3209925"/>
                <a:gridCol w="2038350"/>
                <a:gridCol w="2867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a lección a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 y 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evisión de resoluciones definitivas de tribunales administrativos procede sólo en los casos que señalen las ley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titución, artículo 104, fracción III]]></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dica que la vía existe y está acotada; no fija en qué supues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1 de 1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2 / 158]]></a:t>
            </a:r>
          </a:p>
        </p:txBody>
      </p:sp>
      <p:graphicFrame>
        <p:nvGraphicFramePr>
          <p:cNvPr id="7" name="" descr=""/>
          <p:cNvGraphicFramePr>
            <a:graphicFrameLocks noGrp="1"/>
          </p:cNvGraphicFramePr>
          <p:nvPr/>
        </p:nvGraphicFramePr>
        <p:xfrm>
          <a:off x="514350" y="1257300"/>
          <a:ext cx="8115300" cy="2200275"/>
        </p:xfrm>
        <a:graphic>
          <a:graphicData uri="http://schemas.openxmlformats.org/drawingml/2006/table">
            <a:tbl>
              <a:tblPr firstRow="1" bandRow="1"/>
              <a:tblGrid>
                <a:gridCol w="3209925"/>
                <a:gridCol w="2038350"/>
                <a:gridCol w="2867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a lección a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 y 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mplimiento: las ejecutorias se cumplen puntualmente, con requerimiento de tres días, multa y trámite de inejecución; las evasivas se consideran incumpl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y de Amparo, artículos 192 y 193; Constitución, artículo 107, fracción XVI]]></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cánica verificada en la ley; no garantiza que un caso concreto llegue a separación o consign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2 de 1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3 / 158]]></a:t>
            </a:r>
          </a:p>
        </p:txBody>
      </p:sp>
      <p:graphicFrame>
        <p:nvGraphicFramePr>
          <p:cNvPr id="7" name="" descr=""/>
          <p:cNvGraphicFramePr>
            <a:graphicFrameLocks noGrp="1"/>
          </p:cNvGraphicFramePr>
          <p:nvPr/>
        </p:nvGraphicFramePr>
        <p:xfrm>
          <a:off x="514350" y="1257300"/>
          <a:ext cx="8115300" cy="2200275"/>
        </p:xfrm>
        <a:graphic>
          <a:graphicData uri="http://schemas.openxmlformats.org/drawingml/2006/table">
            <a:tbl>
              <a:tblPr firstRow="1" bandRow="1"/>
              <a:tblGrid>
                <a:gridCol w="3209925"/>
                <a:gridCol w="2038350"/>
                <a:gridCol w="2867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a lección a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 y 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7621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umplimiento sustituto repara con daño y perjuicios cuando restituir es imposible o desproporcionadamente gravo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titución, artículo 107, fracción XVI; Ley de Amparo, artículos 201, 202, 204 y 205]]></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ribe una salida excepcional; no la recomienda ni la presenta como resultado dese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3 de 1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4 / 158]]></a:t>
            </a:r>
          </a:p>
        </p:txBody>
      </p:sp>
      <p:graphicFrame>
        <p:nvGraphicFramePr>
          <p:cNvPr id="7" name="" descr=""/>
          <p:cNvGraphicFramePr>
            <a:graphicFrameLocks noGrp="1"/>
          </p:cNvGraphicFramePr>
          <p:nvPr/>
        </p:nvGraphicFramePr>
        <p:xfrm>
          <a:off x="514350" y="1257300"/>
          <a:ext cx="8115300" cy="3162300"/>
        </p:xfrm>
        <a:graphic>
          <a:graphicData uri="http://schemas.openxmlformats.org/drawingml/2006/table">
            <a:tbl>
              <a:tblPr firstRow="1" bandRow="1"/>
              <a:tblGrid>
                <a:gridCol w="3209925"/>
                <a:gridCol w="2038350"/>
                <a:gridCol w="2867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a lección a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 y 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ursos admitidos en el amparo y el recurso de inconformidad en materia de cumpl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y de Amparo, artículo 8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a legal de medios de impugnación; no sustituye el cálculo de plazos de cada recur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s, municipios, expedientes, oficios y fechas de los dos ejemp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n: son datos inventados para el ejercicio y así están etiquet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sin valor norma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4 de 1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5 / 158]]></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3209925"/>
                <a:gridCol w="2038350"/>
                <a:gridCol w="28670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la lección afirm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 y lími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citan portales de tribunales ni se afirman reglas de competencia o plazos de materias no verifica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iterio del plan de la escuela: estándar antes que volum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ando el caso exija certeza, la verificación corresponde a un especialista con la ficha en la m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6 / 15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diputados.gob.mx/LeyesBiblio/"/>
              </a:rPr>
              <a:t><![CDATA[Compilaciones oficiales de la Cámara de Diputados: Constitución, Ley de Amparo y demás ordenamientos federales, con su aparato de notas]]></a:t>
            </a:r>
          </a:p>
        </p:txBody>
      </p:sp>
      <p:sp>
        <p:nvSpPr>
          <p:cNvPr id="8" name=""/>
          <p:cNvSpPr txBox="1"/>
          <p:nvPr/>
        </p:nvSpPr>
        <p:spPr>
          <a:xfrm>
            <a:off x="514350" y="19050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Aquí se descargan los textos con la nota de la última reforma publicada. Es la fuente con la que se verificaron las citas de esta lección; el aparato de notas de cada artículo dice qué decreto lo cambió y en qué fecha.]]></a:t>
            </a:r>
          </a:p>
        </p:txBody>
      </p:sp>
      <p:sp>
        <p:nvSpPr>
          <p:cNvPr id="9" name=""/>
          <p:cNvSpPr txBox="1"/>
          <p:nvPr/>
        </p:nvSpPr>
        <p:spPr>
          <a:xfrm>
            <a:off x="514350" y="28003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dof.gob.mx/"/>
              </a:rPr>
              <a:t><![CDATA[Diario Oficial de la Federación: publicación de leyes, decretos de reforma y acuerdos de suspensión de labores]]></a:t>
            </a:r>
          </a:p>
        </p:txBody>
      </p:sp>
      <p:sp>
        <p:nvSpPr>
          <p:cNvPr id="10" name=""/>
          <p:cNvSpPr txBox="1"/>
          <p:nvPr/>
        </p:nvSpPr>
        <p:spPr>
          <a:xfrm>
            <a:off x="514350" y="3486150"/>
            <a:ext cx="8115300" cy="1104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Dos cosas que sirven para practicar: busca el decreto de reforma de la Ley de Amparo y compara su fecha de publicación con la del último párrafo que se añadió; luego revisa los días en que se suspenden labores, porque afectan el cómputo de plazos.]]></a:t>
            </a:r>
          </a:p>
        </p:txBody>
      </p:sp>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7 / 15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
              </a:rPr>
              <a:t><![CDATA[Portal nacional de dependencias: marco jurídico oficial y sede electrónica por materia]]></a:t>
            </a:r>
          </a:p>
        </p:txBody>
      </p:sp>
      <p:sp>
        <p:nvSpPr>
          <p:cNvPr id="8" name=""/>
          <p:cNvSpPr txBox="1"/>
          <p:nvPr/>
        </p:nvSpPr>
        <p:spPr>
          <a:xfrm>
            <a:off x="514350" y="19050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Útil para identificar qué autoridad custodió la materia y qué órgano emitió el acto, antes de suponer quién está obligado a cumplir una sentencia.]]></a:t>
            </a:r>
          </a:p>
        </p:txBody>
      </p:sp>
      <p:sp>
        <p:nvSpPr>
          <p:cNvPr id="9" name=""/>
          <p:cNvSpPr txBox="1"/>
          <p:nvPr/>
        </p:nvSpPr>
        <p:spPr>
          <a:xfrm>
            <a:off x="514350" y="25336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las sentencias con efectos generales y su ejecución colectiva.]]></a:t>
            </a: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ámbito y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pol-j20-r01-oa01"/>
              </a:rPr>
              <a:t><![CDATA[Cómo se lee una resolución: qué te obliga y qué n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8 / 1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oy aprendiste a leer una resolución, a medir a quién obliga y a reconocer si se cumplió; ahí se responde qué pasa cuando la invalidez de una norma sí alcanza a todas las personas, quién emite esa declaratoria, con qué requisitos y cómo se exige un cumplimiento que involucra a más de un órgano y a una cantidad]]></a:t>
            </a:r>
          </a:p>
        </p:txBody>
      </p:sp>
      <p:sp>
        <p:nvSpPr>
          <p:cNvPr id="8" name=""/>
          <p:cNvSpPr txBox="1"/>
          <p:nvPr/>
        </p:nvSpPr>
        <p:spPr>
          <a:xfrm>
            <a:off x="514350" y="28670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gente que no firmó ninguna demanda.]]></a:t>
            </a:r>
          </a:p>
        </p:txBody>
      </p:sp>
      <p:sp>
        <p:nvSpPr>
          <p:cNvPr id="9"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as dos cosas armadas —ficha de lectura individual y mapa de efectos generales—, la conversación con un especialista deja de ser «¿qué dice esta sentencia?» y pasa a ser una pregunta con número de resolutivo y fecha de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2026-10-25T10:56:44Z</dcterms:created>
  <dcterms:modified xsi:type="dcterms:W3CDTF">2026-10-25T10:56:44Z</dcterms:modified>
  <dc:title>Cómo se lee una resolución: qué te obliga y qué no</dc:title>
  <dc:description>Presentación editable del OA «Cómo se lee una resolución: qué te obliga y qué no». Enlace: https://politica.lumbre.lat/object/pol-j20-r01-oa01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