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slides/slide117.xml" ContentType="application/vnd.openxmlformats-officedocument.presentationml.slide+xml"/>
  <Override PartName="/ppt/notesSlides/notesSlide1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presProps" Target="presProps.xml"/>
  <Relationship Id="rId121" Type="http://schemas.openxmlformats.org/officeDocument/2006/relationships/viewProps" Target="viewProps.xml"/>
  <Relationship Id="rId12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nsulta jurídic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nsulta jurídic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nsulta jurídic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nsulta jurídic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icha de consulta jurídica»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a consulta y qué no 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t03-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cinco campos, uno por uno»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9: 0. Advertencia: todo esto es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nicipio, partido, personas, fechas, folios y montos de este ejemplo no existen; son datos del ejercicio. Ninguna regla, autoridad ni plazo reales se afirman aquí. La ciudad se llama San Amaro de las Minas (ficticia) y el partido, Unión y Trabajo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9: 1. Lo que llega sin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nsaje de voz a las 21:40 del martes: «Oigan, ¿nos dejan poner la lona grande en el mercado el sábado? Es urgente, avísenme temprano». Nadie sabe qué lona, de quién es el mercado, quién lo pidió, para qué hora, ni a quién se le pregunta. La respuesta que llega al día siguiente es «yo creo que sí», y con eso se hace lo que se puede: nada, o lo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9: 2.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sta: el 12 de junio, a las 10:20, la coordinadora Regina Salas (persona ficticia) envió al comité municipal del partido inventado Unión y Trabajo una solicitud escrita de instalar una lona de 3 por 2 metros en el acceso norte del mercado de San Amaro de las Minas (municipio ficticio) el sábado 21 de junio entre las 9 y las 14 horas, durante el cierre de campaña municipal. Consta también: el mercado es un espacio cuya administración no está documentada en el expediente; la lona la cotizó un proveedor cuyo presupuesto está fechado el 10 de junio (dato del ejercicio); hay una fotografía del acceso norte tomada el 11 de junio con la fecha visible en la imagen. No consta: autorización alguna de uso del espacio; quién administra el mercado; si existe un acuerdo interno del comité sobre propaganda en la últi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9: 3.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sola, decidible: «¿Qué regla o acto —y ante quién— permite o limita instalar una lona de propaganda de un partido en el acceso norte del mercado municipal los días de operación regular, y por qué vía se confirma: permiso, acuerdo interno, aviso al administrador o cambio de sitio?» Se quiere validar tres cosas: si se puede, con qué requisito y quién lo autoriza. No se pregunta si es «legal», palabra que no admite una respuesta breve ni un arch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9: 4.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djuntan seis, cada uno con nombre, fecha y versión: (1) solicitud interna de Regina Salas del 12 de junio, PDF firmado; (2) presupuesto del proveedor del 10 de junio; (3) fotografía del acceso norte del 11 de junio con fecha visible; (4) copia del acuerdo interno del comité sobre materiales de propaganda, versión aprobada el 3 de mayo (texto inventado); (5) oficio dirigido al comité municipal con folio ficticio CAT-0145/2026 y fecha de entrada 13 de junio, sin acuse de respuesta; (6) recorte del calendario interno de campaña con la fecha del 21 de junio. No se adjuntan: fotografías de personas identificables, datos de vecinas ni listados de asist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9: 5.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azo externo: la lona se imprimió y el evento está convocado y difundido para el sábado 21 de junio; el proveedor de instalación requiere aviso 48 horas antes para mover la cuadrilla (condición inventada del ejercicio). Consecuencia si se vence: o se instala en otro sitio ya previsto en el calendario, o se suspende la instalación y queda la convocatoria sin lona. Se escribió una fecha y una consecuencia, no la palabr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9: 6. Respons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Regina Salas, coordinadora municipal (ficticia). Responde: Marco Ledesma, enlace jurídico del comité estatal (cargo y persona inventados). Decide: presidencia del comité municipal. Archiva: secretaría del comité, en la carpeta «Eventos 2026» de San Amaro de las Minas, con folio de entrada y salida. Cuatro casillas, cuatro nom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8 de 9: 7. Qué se contesta y cómo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spuesta recibida el 15 de junio (simulada): «no hay autorización documentada; se requiere la vía de uso de espacio y mientras no conste, el sitio alterno es la explanada del parque centro; confirma con el administrador y trae el acuerdo por escrito». Se registra en la ficha con fecha, hora, medio (correo) y archivo adjunto de la respuesta. Dos decisiones se toman con ella: se cambia el sitio y se documenta el porqué del cambio. Ninguna dice qué ley aplica: eso se canaliza, no se improv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a lona del mercado, campo por ca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9 de 9: 8. Comparación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ficha: nueve renglones, seis documentos, un plazo externo, cuatro dueños y una decisión con fecha. Sin la ficha: una conversación de WhatsApp, una lona colgada sin autorización ni registro y, dentro de unos meses, dos versiones distintas de quién mandó ponerla. Eso es todo lo que enseña este ejemplo, y es exactamente lo que se compra co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t03-r01-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rgencia real y urgencia sentida»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rgencia real y urgencia sentida»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 registro en línea que la convocatoria del ejercicio cierra pasado mañana. → Vence en menos de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proveedor de toldos cobra el cambio de sitio si avisa menos de 48 horas antes. → Vence en menos de 48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tificación recibida hoy lunes con una diligencia citada para el viernes. → Vence dentro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Hay que saber antes del viernes si un donativo en especie entra en la campaña. → Vence dentro de un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quiere firmar un contrato de arrendamiento del local por seis meses. → Sin plazo externo, pero es irrever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 mensaje de propaganda ya se imprimió en 500 tarjetas y quiere reeditarse. → Sin plazo externo, pero es irrever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over la reunión de vecinas del martes al jueves de la próxima semana. → Sin plazo externo y s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udar del formato interno de la minuta de coordinación del equipo. → Sin plazo externo y s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4 y 5 de la ficha: el plazo lo fija alguien distinto de ti, con fecha y consecuencia; y la irreversibilidad de la decisión ordena la cola aunque nadie esté apu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acto o documento necesitamos para usar el salón de la junta vecinal el 9 de agosto y ante quién se presenta: sí, no o qué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ija un acto concreto, una fecha del ejercicio y una consecuencia del uso de un espacio, y admite tres respuestas posibles: sí, no o por esta vía. La primera es amplia y sin fecha; la tercera pide una opinión y confunde urgencia sentida con plazo externo; la cuarta consulta después de actuar, así que ya no orienta una decisión: registra un hecho consumado, que se document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ueba de decidibilidad del campo pregunta: se responde sí, no o qué vía; depende de hechos escritos arriba; y se puede archivar junto con s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lo cumple. El campo espera una fecha puesta por alguien distinto de ti —una convocatoria, una notificación recibida, un cierre, una sesión anunciada— y qué pasa si esa fecha se vence. Si no existe plazo externo, la respuesta correcta es escribir que no existe, lo cual también ordena: baja la consulta al fondo de la cola en lugar de ponerla en todas partes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 4 de la ficha: plazo externo con fecha y consecuencia; «urgente» sin fecha vuelve sorda la próxima alarma verd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t03-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registro protege al equipo»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0. Ficción decl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ité, municipio, personas, folios, importes y fechas son inventados para el ejercicio. No se afirma ninguna regla sobre uso de recursos, topes ni requisitos: aquí se muestra la forma de la consulta y s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1.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2 de julio (dato ficticio), la tesorera del comité municipal inventado Unión y Trabajo, Irma Ceballos, reporta por correo que la camioneta usada para trasladar material es una unidad rentada cuyo contrato termina el 15 de julio, y que quedan cuatro comunidades por atender el 12 y el 13 de julio. Consta el correo con fecha y hora. No consta: quién autorizó los traslados adicionales, si el contrato permite uso distinto del pactado, ni qué comprobantes existen de los viajes ya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2.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documento del comité autoriza usar la unidad rentada para traslados fuera del itinerario del contrato, y qué vía sigue si ese documento no existe: ampliación del contrato, renta de otra unidad con factura o suspensión de los traslados?» Se busca un documento y una vía, no un permiso de con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3.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ete piezas listadas con nombre, fecha y versión: contrato de arrendamiento con anexos, versión firmada del 20 de junio; factura del primer pago, 22 de junio; bitácora de uso de la unidad del 24 de junio al 2 de julio; correo de la tesorera del 2 de julio; acuerdo interno de autorización de gastos, versión aprobada el 5 de mayo; presupuesto de la alternativa (otra unidad, mismo proveedor) fechado el 3 de julio; carpeta de comprobantes del mes, con faltantes marcados. Todos inventados; ninguno contiene datos de vecinas ni de volunt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4.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azo externo: el contrato termina el 15 de julio y los traslados pendientes son el 12 y el 13 de julio (ambas fechas del ejercicio). Consecuencia si se vence: sin documento que respalde el uso, la unidad queda en el taller y los materiales no llegan; con documento, la alternativa ya está presupuestada y se decide en la mism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5. Responsables y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Irma Ceballos, tesorera (ficticia). Responde: el enlace jurídico estatal, con copia a la presidencia del comité. Decide: presidencia del comité municipal. Archiva: tesorería, en la carpeta del trimestre con el folio interno. Respuesta registrada el 4 de julio (simulada): falta el acuerdo interno que ampare el uso fuera del itinerario; se levanta el acuerdo y se adjunta la ampliación o se cambia de unidad. Decisión tomada con fecha y guardada junto con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atos ficticios): logística con recursos del partido, y sus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6. Lo que enseña el segundo ejemp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una consulta de logística no es menos jurídica por ser logística: se decide con documentos, no con opiniones. Y que la calidad de la respuesta depende casi enteramente de la casilla de documentos: si la lista está, quien responde dice qué falta en un renglón; si no está, la primera semana entera se va en pedir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oficio CAT-0145/2026 (folio ficticio) entró a la presidencia el 13 de junio y no tiene acuse.» → Doc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onvocatoria del ejercicio cierra el viernes a las 18:00; si no se alcanza, se pierde el espacio en el listado.» →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rchiva la secretaría del comité, en la carpeta Eventos 2026, con folio de entrada y de salida.» →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vía confirma si el sitio es un espacio de uso público municipal o de una asociación de locatarios?» →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martes 10 de junio, a las 10:20, Regina Salas (ficticia) envió por escrito la solicitud de instalación.» →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director nos quiere bloquear y todos en el municipio ya lo saben.» → No va en ninguno de los cinc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nco campos obligatorios del inventario T03 (plan §8.2) y la regla de la ficha: los hechos van fechados, la pregunta es una, los documentos llevan versión, la urgencia es externa y el responsable tiene no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3).]]></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gunta · hechos · documentos · plazo ·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campo de la ficha existe porque, sin él, la consulta se pierde por un agujero distinto: el orden de la fila de arriba es pregunta, hechos, documentos, plazo (urgencia)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inco campos de la ficha (hechos, pregunta, documentos, urgencia, responsable) y qué agujero tapa cada uno, según la figura de los cinco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echos: desde el 12 de junio el comité municipal tiene pendiente definir si el vehículo del partido puede trasladar material a Tierra Alta y El Salitre (ambos lugares ficticios) el domingo 22, de 9 a 14 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0 ofrece urgencia sentida sin plazo externo ni consecuencia. La 3 adjunta un documento sin fecha, sin versión y sin decir qué acredita. La 4 repite «urgente» donde falta la fecha que fijó alguien distinto. La 5 deja el responsable difuso, así que nadie archiva ni persigue la respuesta. La 6 consulta después de actuar: ya no orienta una decisión. Las líneas 1 y 2 sí sostienen la forma: hechos con fecha, lugar y qué falta por definir, y una pregunta que admite un sí, un no o un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pos 2 a 5 de la ficha y la regla de «urgencia real y urgencia sentida»; los cinco errores están en la tabla de errores frec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t03-r01-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esta herramienta. Toma una situación real que tengas entre manos y escribe su ficha completa, pero con datos ficticios en lugar de nombres, lugares, montos o fechas reales: cambia el municipio por uno inventado, a las personas por nombres falsos y las cifras por cifras del ejercicio. Los cinco campos llenos, la prueba de decidibilidad aplicada a la pregunta y, al final, una línea que diga qué NO consta todavía y quién tiene que averiguarlo. Guárdala: es el borrador con el que se puede preguntar en s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2).]]></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registro protege al equipo · Memoria: la palabra que se confunde y su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registro protege al equipo · Memoria: la palabra que se confunde y su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abes que tu pregunta es deci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responde sí, no o qué vía; depende de hechos que ya están escritos en la ficha; y puede archivarse junto con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en urgencia si nadie puso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existe plazo externo. Eso la baja al fondo de la cola y conserva el significado de la palabra urgente para cuando sí haya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 documento sin fecha, ¿sir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uy poco: no permite saber qué versión estaba vigente cuando se preguntó, y la respuesta queda inaplicable con el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consulta deja de ser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o que necesitas es un análisis firmado con responsabilidad profesional o que una autoridad revise una conducta: eso es otra figura y otra 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uatro responsables y no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on cuatro funciones distintas: preguntar, responder, decidir y archivar. Mezclarlas es lo que hace que una respuesta nunca llegue o nunca se encuen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ficha por ti dentro de sei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sta qué preguntaste, con qué documentos, qué te contestaron y quién decidió. Sin eso, la versión de los hechos depende de quién la cuente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ficha» (2 de 2).]]></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usa, paso a paso»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t03-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rsión, ámbito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2580" r:id="rId1"/>
    <p:sldLayoutId id="2481932581" r:id="rId2"/>
    <p:sldLayoutId id="2481932582" r:id="rId3"/>
    <p:sldLayoutId id="24819325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d04028072926de874cb204325e214b56016b16a9c29283f1.jpg"/>
  <Relationship Id="rId3" Type="http://schemas.openxmlformats.org/officeDocument/2006/relationships/hyperlink" Target="https://politica.lumbre.lat/object/pol-t03-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hyperlink" Target="https://politica.lumbre.lat/object/pol-t03-r01-oa01" TargetMode="External"/>
  <Relationship Id="rId4" Type="http://schemas.openxmlformats.org/officeDocument/2006/relationships/hyperlink" Target="https://politica.lumbre.lat/object/pol-t03-r01-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hyperlink" Target="https://politica.lumbre.lat/object/pol-t03-r01-oa01" TargetMode="External"/>
  <Relationship Id="rId4" Type="http://schemas.openxmlformats.org/officeDocument/2006/relationships/hyperlink" Target="https://politica.lumbre.lat/object/pol-t03-r01-oa01"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hyperlink" Target="https://politica.lumbre.lat/object/pol-t03-r01-oa01" TargetMode="External"/>
  <Relationship Id="rId4" Type="http://schemas.openxmlformats.org/officeDocument/2006/relationships/hyperlink" Target="https://politica.lumbre.lat/object/pol-t03-r01-oa01"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hyperlink" Target="https://politica.lumbre.lat/object/pol-t03-r01-oa01" TargetMode="External"/>
  <Relationship Id="rId4"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hyperlink" Target="https://www.gob.mx/" TargetMode="External"/>
  <Relationship Id="rId4" Type="http://schemas.openxmlformats.org/officeDocument/2006/relationships/hyperlink" Target="https://www.dof.gob.mx/" TargetMode="Externa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t03-r01-oa01" TargetMode="External"/>
  <Relationship Id="rId3" Type="http://schemas.openxmlformats.org/officeDocument/2006/relationships/notesSlide" Target="../notesSlides/notesSlide11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juríd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crib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gu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í]]></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ie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spues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t03-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una consulta jurídica decidible en cinco campos (hechos, pregunta, documentos, urgencia, responsable), distinguir la consulta interna de un dictamen, de una denuncia, de una queja y de una solicitud de información, priorizar por plazo externo e irreversibilidad y registrar la pregunta y su respuesta con fecha y dueñ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de consulta rápida de la biblioteca (T03), no una lección de derecho. Incluye los cinco campos con qué va y qué no va, dos ejemplos completos resueltos con datos ficticios etiquetados, siete errores frecuentes con su consecuencia, el circuito de la consulta, un checklist antes de enviar, la ficha vacía lista para copiar, ocho actividades de práctica y el descargo de que no sustituye un dictamen profesional. Ámbito: México, uso interno de equip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17]]></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lta jurídica · job aid · expediente · campaña · plazo externo · responsable · registro documental · herramienta T0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1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s en una reunión de campaña y alguien suelta: «¿podemos hacer esto?». La sala mira a quien parece saber de derecho. Esa persona contesta: «yo creo que sí, pero míralo con cuidado». Nadie queda conforme y el asunto se decide igual esa misma tarde, sin que nadie lo haya respond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no falla por falta de conocimiento jurídico: falla por la forma de la pregunta. Una pregunta vaga recibe una respuesta vaga, o no recibe ninguna, porque quien la recibe no sabe qué hechos tiene delante, qué versión de una norma sirve, para cuándo debe contestar ni a quién se le devuelve el resultado. Una pregunta bien armada se puede responder incluso cuando la respuesta incomo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1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una herramienta de consulta rápida, no una lección de derecho. Su valor se mide en minutos: si alguien con un problema real la llena en cinco y obtiene con ella una respuesta útil, funciona. Aquí no se enseña qué dice la ley; se enseña a escribir la pregunta que tiene respues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17]]></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produce la fich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pregunta decidible —que se responde sí, no o qué vía— apoyada en hechos con fecha, una lista de documentos que ya están a la mano, un plazo externo real con su consecuencia y cuatro responsables nombrados: quién pregunta, quién responde, quién decide y quién archiva. Con eso, quien responde puede hacerlo sin llamar por teléfono para enterarse del asunto, y tú puedes demostrar después qué preguntaste y qué te contestaron.]]></a:t>
            </a:r>
          </a:p>
        </p:txBody>
      </p:sp>
      <p:sp>
        <p:nvSpPr>
          <p:cNvPr id="11" name=""/>
          <p:cNvSpPr txBox="1"/>
          <p:nvPr/>
        </p:nvSpPr>
        <p:spPr>
          <a:xfrm>
            <a:off x="514350" y="3895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895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í produce: una consulta que entra en una cola y sale con respuesta registra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1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duce una respuesta jurídica: la da quien tiene facultad para responder, y en muchos casos eso exige a una persona especialis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a persona abogada y no habilita para ejercer la profesión: ninguna herramienta de esta biblioteca lo hac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ión de este objeto: editorial y de forma. No se afirma que una persona abogada lo haya revisado y no se debe afirm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icha de consulta jurídic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1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nombre, municipio, partido, autoridad, persona, monto, folio o fecha de los ejemplos es inventado para el ejercicio y está marcado como fict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consulta y qué no 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1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cosas distintas se piden con palabras casi iguales: «consúltalo», «levanta una denuncia», «haz la queja», «pide la información», «que alguien lo dictamine», «coméntalo con el abogado». La forma más barata de perder semanas es pedirle a una figura lo que otra no puede dar, o exigirle un papel firmado a quien no tiene por qué firmar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consulta y qué no 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1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distinguen por la consecuencia, no por el nombre. La pregunta útil para cada caso es: ¿qué pasa si esto queda mal encaminado? Esa respuesta es la que separa las seis figuras de la tabla siguiente, y la que te dice qué campo de la ficha te va a dar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consult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1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figuras que se confunden entre sí. Nada de esta tabla afirma requisitos, autoridades ni plazos para tu caso: en México «queja» y «denuncia» no son términos excluyentes en todos los procedimientos y las reglas varían por materia y entidad. Verifica la norma vigente antes de presentar, prometer o amenazar con cualquiera de estas ví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1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últalo con jurídico» (est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riterio propio sobre hechos que ya tenemos, antes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del equipo con facultad de responder, o con el mandato de canalizar a quien la 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a como dictamen hace esperar un papel que nadie necesita; tratarla como charla hace que nadie archive y no quede def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1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me lo firmen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nálisis con responsabilidad profesional sobre una norm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puede firmar profesionalmente ese documento: depende de la materia, el ámbito y el acto de que se tr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lo a quien no lo puede firmar produce un documento inexistente y una decisión tomada con falsa segu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1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vea el abo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especialista revise el caso completo y diga la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o el equipo jurídico contratado para ello, con los hechos y documentos ya orden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atarlo para resolver lo que ya resolvías tú cuesta tiempo y dinero; no llamarlo cuando el caso lo pide suele costar más ca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1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ncia a quien s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a autoridad revise una conducta que podría ser sancion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utoridad que corresponde según la materia y el ámbito; no es la misma en todos los c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la como si fuera una consulta interna detiene una decisión operativa y expone a quien la firma por algo que no evalu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17]]></a:t>
            </a:r>
          </a:p>
        </p:txBody>
      </p:sp>
      <p:graphicFrame>
        <p:nvGraphicFramePr>
          <p:cNvPr id="7" name="" descr=""/>
          <p:cNvGraphicFramePr>
            <a:graphicFrameLocks noGrp="1"/>
          </p:cNvGraphicFramePr>
          <p:nvPr/>
        </p:nvGraphicFramePr>
        <p:xfrm>
          <a:off x="514350" y="1257300"/>
          <a:ext cx="8115300" cy="29908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2955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mos una qu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constar una falla de trato o de servicio ante quien la atie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l procedimiento interno de la institución de que se tr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la con denuncia o con solicitud de información manda el escrito a la ventanilla equivocada y suma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17]]></a:t>
            </a:r>
          </a:p>
        </p:txBody>
      </p:sp>
      <p:graphicFrame>
        <p:nvGraphicFramePr>
          <p:cNvPr id="7" name="" descr=""/>
          <p:cNvGraphicFramePr>
            <a:graphicFrameLocks noGrp="1"/>
          </p:cNvGraphicFramePr>
          <p:nvPr/>
        </p:nvGraphicFramePr>
        <p:xfrm>
          <a:off x="514350" y="1257300"/>
          <a:ext cx="8115300" cy="2724150"/>
        </p:xfrm>
        <a:graphic>
          <a:graphicData uri="http://schemas.openxmlformats.org/drawingml/2006/table">
            <a:tbl>
              <a:tblPr firstRow="1" bandRow="1"/>
              <a:tblGrid>
                <a:gridCol w="2000250"/>
                <a:gridCol w="2000250"/>
                <a:gridCol w="2038350"/>
                <a:gridCol w="20764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alguien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ide realm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puede d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de confund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de los datos y ya ve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a institución entregue información que tiene y puedes pe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stitución que posee esa información, que no siempre es la que decide tu 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insumo, no una decisión. Si no registras la fecha en que la pediste, tu urgencia queda sin plazo y sin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a consulta y qué no 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1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rama propio de Lumbre Política. Cada campo tapa un agujero distinto por donde se pierde el asunto: sin hechos fechados no hay expediente, sin pregunta decidible no hay respuesta, sin documentos se pierden días, sin plazo externo todo compite y sin dueño nadie archiva. Ninguna norma, autoridad ni plazo reales se afirman aquí.]]></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nco-campo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campos, uno por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1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ampos obligatorios del inventario de herramientas (plan §8.2, T03) con su lado negativo. «Qué NO va» es la mitad útil: la mayoría de las fichas que llegan mal llegan así por mezclar interpretación en la casilla de hech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1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657350"/>
                <a:gridCol w="3219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ech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con día, mes, año y hora si consta; lugar preciso; quién dijo o hizo qué; si está por escrito o solo en una conversación; y qué NO con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s interpretaciones («él quiso decir que»), adjetivos, intenciones atribuidas a terceros, rumores y la conclusión que quieres que se acep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1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657350"/>
                <a:gridCol w="3219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Pregu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regunta que se responda sí, no o qué vía, nombrando el acto, la norma o la decisión que se quiere vali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opinan?», «¿es legal?», «¿ustedes creen que se puede?». Tampoco diez preguntas enredadas en un párrafo: nadie las contesta to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17]]></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1657350"/>
                <a:gridCol w="3219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ocu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 cada archivo, fecha del documento y versión; oficios con folio y fecha de entrada o salida; capturas con fecha visible; contratos, actas y acuerdos inte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n el Drive». Capturas sin fecha ni autor. Textos citados sin decir de qué versión vienen. Datos personales de vecinos o militantes que la consulta no neces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17]]></a:t>
            </a:r>
          </a:p>
        </p:txBody>
      </p:sp>
      <p:graphicFrame>
        <p:nvGraphicFramePr>
          <p:cNvPr id="7" name="" descr=""/>
          <p:cNvGraphicFramePr>
            <a:graphicFrameLocks noGrp="1"/>
          </p:cNvGraphicFramePr>
          <p:nvPr/>
        </p:nvGraphicFramePr>
        <p:xfrm>
          <a:off x="514350" y="1257300"/>
          <a:ext cx="8115300" cy="2466975"/>
        </p:xfrm>
        <a:graphic>
          <a:graphicData uri="http://schemas.openxmlformats.org/drawingml/2006/table">
            <a:tbl>
              <a:tblPr firstRow="1" bandRow="1"/>
              <a:tblGrid>
                <a:gridCol w="1657350"/>
                <a:gridCol w="3219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20288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que fijó alguien distinto de ti, con su fecha: evento convocado, fecha de una notificación, cierre de un registro, sesión o entrega anunciada. Y qué pasa si se ve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te», «para ayer», «cuando puedas». Y si no existe plazo externo, se escribe que no existe: es una respuesta válida, no un vac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17]]></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1657350"/>
                <a:gridCol w="3219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NO 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tro nombres con su cargo: quién pregunta, quién responde, quién decide y quién archiva. Si una persona ocupa dos casillas, su nombre se rep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po», «jurídico», «nosotros», «quien esté disponible». Un campo sin nombre es un campo sin dueño, y sin dueño nadie la contesta ni la guar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campos, uno por u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mpo difícil es la pregunta, y casi siempre se rompe de la misma forma: pide permiso en lugar de pedir criterio. «¿Nos dan permiso de usar la plaza?» busca una autorización y deja el expediente esperando una respuesta que no llega. «¿Qué regla permite o limita usar un espacio público municipal para un acto de partido el 21 de junio, qué documento hay que presentar y ante quién se presenta?» busca criterio y se puede contestar en un correo de ocho renglon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campos, uno por u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1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ueba de decidibilidad, en tres preguntas: ¿se puede responder con sí, no o «por esta vía»? ¿la respuesta depende de hechos que ya están escritos arriba? ¿se puede archivar junto con la pregunta? Si alguna falla, la pregunta todavía no está lista. La lección publicada de esta ruta, «Una norma es una regla que alguien puede exigirte», tiene el método de ocho preguntas con el que se construye la segunda; esta ficha solo exige que la pregunta escrita sea una pregunta respond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1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Advertencia: todo esto es inventad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nicipio, partido, personas, fechas, folios y montos de este ejemplo no existen; son datos del ejercicio. Ninguna regla, autoridad ni plazo reales se afirman aquí. La ciudad se llama San Amaro de las Minas (ficticia) y el partido, Unión y Trabajo (invent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2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llega sin fich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nsaje de voz a las 21:40 del martes: «Oigan, ¿nos dejan poner la lona grande en el mercado el sábado? Es urgente, avísenme temprano». Nadie sabe qué lona, de quién es el mercado, quién lo pidió, para qué hora, ni a quién se le pregunta. La respuesta que llega al día siguiente es «yo creo que sí», y con eso se hace lo que se puede: nada, o lo incorrec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3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Hech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a: el 12 de junio, a las 10:20, la coordinadora Regina Salas (persona ficticia) envió al comité municipal del partido inventado Unión y Trabajo una solicitud escrita de instalar una lona de 3 por 2 metros en el acceso norte del mercado de San Amaro de las Minas (municipio ficticio) el sábado 21 de junio entre las 9 y las 14 horas, durante el cierre de campaña municip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1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a también: el mercado es un espacio cuya administración no está documentada en el expediente; la lona la cotizó un proveedor cuyo presupuesto está fechado el 10 de junio (dato del ejercicio); hay una fotografía del acceso norte tomada el 11 de junio con la fecha visible en la imagen.]]></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nsta: autorización alguna de uso del espacio; quién administra el mercado; si existe un acuerdo interno del comité sobre propaganda en la última sem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4 de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Pregunt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ola, decidible: «¿Qué regla o acto —y ante quién— permite o limita instalar una lona de propaganda de un partido en el acceso norte del mercado municipal los días de operación regular, y por qué vía se confirma: permiso, acuerdo interno, aviso al administrador o cambio de sitio?» Se quiere validar tres cosas: si se puede, con qué requisito y quién lo autoriza. No se pregunta si es «legal», palabra que no admite una respuesta breve ni un archiv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5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cumento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djuntan seis, cada uno con nombre, fecha y versión: (1) solicitud interna de Regina Salas del 12 de junio, PDF firmado; (2) presupuesto del proveedor del 10 de junio; (3) fotografía del acceso norte del 11 de junio con fecha visible; (4) copia del acuerdo interno del comité sobre materiales de propagand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1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sión aprobada el 3 de mayo (texto inventado); (5) oficio dirigido al comité municipal con folio ficticio CAT-0145/2026 y fecha de entrada 13 de junio, sin acuse de respuesta; (6) recorte del calendario interno de campaña con la fecha del 21 de junio.]]></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djuntan: fotografías de personas identificables, datos de vecinas ni listados de asisten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6 de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Urgenci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externo: la lona se imprimió y el evento está convocado y difundido para el sábado 21 de junio; el proveedor de instalación requiere aviso 48 horas antes para mover la cuadrilla (condición inventada del ejercicio). Consecuencia si se vence: o se instala en otro sitio ya previsto en el calendario, o se suspende la instalación y queda la convocatoria sin lona. Se escribió una fecha y una consecuencia, no la palabra «urgent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7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Responsable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Regina Salas, coordinadora municipal (ficticia). Responde: Marco Ledesma, enlace jurídico del comité estatal (cargo y persona inventados). Decide: presidencia del comité municipal. Archiva: secretaría del comité, en la carpeta «Eventos 2026» de San Amaro de las Minas, con folio de entrada y salida. Cuatro casillas, cuatro nombr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8 de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Qué se contesta y cómo se regist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puesta recibida el 15 de junio (simulada): «no hay autorización documentada; se requiere la vía de uso de espacio y mientras no conste, el sitio alterno es la explanada del parque centro; confirma con el administrador y trae el acuerdo por escrito». Se registra en la ficha con fecha, hora, medio (correo) y archivo adjunto de la respuesta. Dos decisiones se toman con ella: se cambia el sitio y se documenta el porqué del cambio. Ninguna dice qué ley aplica: eso se canaliza, no se improvi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inco campos, uno por uno · Ejemplo resuelto (datos ficticios): la lona del mercado, campo por campo · Paso 9 de 9]]></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Comparación final]]></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ficha: nueve renglones, seis documentos, un plazo externo, cuatro dueños y una decisión con fecha. Sin la ficha: una conversación de WhatsApp, una lona colgada sin autorización ni registro y, dentro de unos meses, dos versiones distintas de quién mandó ponerla. Eso es todo lo que enseña este ejemplo, y es exactamente lo que se compra con cinco minut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1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errores con su consecuencia práctica. Todos son de forma: ninguno depende de saber más derecho, y por eso todos se corrigen llenando la ficha antes de enviar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1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81225"/>
                <a:gridCol w="3933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la vid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 mezclado con interpre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irector nos negó el permiso, él sabe que nos quiere bloqu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puesta se ocupa de la intención atribuida y no del permiso. El expediente pierde el único dato revisable: qué consta que se d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egunta pide permiso, no 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s dejan poner la l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queda en manos de alguien que no tiene por qué saber el caso y tu equipo espera una respuesta que no ll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1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81225"/>
                <a:gridCol w="3933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la vid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cumentos sin fecha ni ver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mando la captura del archivo, ahí está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puede decir qué norma, acuerdo o versión estaba vigente cuando se preguntó, y la respuesta se vuelve inaplicable mese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sin plaz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rgente, resuélvelo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ntra como urgente, la palabra se vuelve sorda y quien responde pospone lo que sí tenía una fecha que no puedes mo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17]]></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181225"/>
                <a:gridCol w="3933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la vid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dif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o vea 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ie archiva, nadie persigue la respuesta y la decisión queda a nombre de todos, que es la forma más limpia de que no con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después de act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lo pusimos; solo queremos saber si estaba m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nsulta ya no orienta: documenta el hecho consumado. El costo de la rectificación es mayor y la vía correcta era preguntar 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17]]></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181225"/>
                <a:gridCol w="39338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uena en la vida re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secuencia práct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un dictamen a quien no lo puede 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ámelo firmado para estar cu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btiene un papel sin valor y una falsa sensación de cobertura. La vía correcta: preguntar el criterio y, si el caso lo pide, canalizar con la persona 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1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rama propio de Lumbre Política (T03). Una consulta existe cuando puedes decir quién la escribió, quién la recibió, qué respondió y dónde quedó eso. Si la respuesta no llega, el circuito tiene su propia salida: recordatorio con fecha al mismo destinatario y copia a quien archiva. No representa ningún procedimiento de autoridad.]]></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rcuito-consult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rgencia real y urgencia senti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1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sentida mide cuánto incomoda: «es que la gente está preguntando», «me respondió mal en el grupo», «el presidente quiere saber hoy». La urgencia real mide qué fija una fecha alguien distinto de ti y qué pasa si esa fecha pasa. En una oficina o en una campaña solo la segunda se puede ordenar, porque la primera depende del ánimo del que escribe y cambia cada tar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rgencia real y urgencia senti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1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riterios, siempre juntos. El primero: ¿existe un plazo externo con fecha, puesto por alguien que no eres tú (una convocatoria, una notificación recibida, un cierre, una sesión anunciada)? El segundo: ¿la decisión es irreversible o se puede corregir después de tener la respuest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ulta sin plazo externo pero irreversible —firmar, comprometer un recurso, publicar algo que ya no se puede retirar— entra antes que una consulta molesta pero reversibl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rgencia real y urgencia senti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1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i no hay plazo externo ni irreversibilidad, la ficha no es urgente: es un pendiente normal, y escribirlo así le devuelve el significado a la palabra urgente cuando de verdad haga falt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rgencia real y urgencia sentida]]></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cho consultas imaginarias de un mismo comité (datos ficticios). Clasifícalas según el criterio de la ficha: plazo externo con fecha e irreversibilidad de la decisión. La intensidad con la que llegaron no es un criterio.]]></a:t>
            </a:r>
          </a:p>
        </p:txBody>
      </p:sp>
      <p:sp>
        <p:nvSpPr>
          <p:cNvPr id="9"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ce en menos de 48 horas]]></a:t>
            </a:r>
          </a:p>
        </p:txBody>
      </p:sp>
      <p:sp>
        <p:nvSpPr>
          <p:cNvPr id="11"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nce dentro de una semana]]></a:t>
            </a:r>
          </a:p>
        </p:txBody>
      </p:sp>
      <p:sp>
        <p:nvSpPr>
          <p:cNvPr id="12" name=""/>
          <p:cNvSpPr txBox="1"/>
          <p:nvPr/>
        </p:nvSpPr>
        <p:spPr>
          <a:xfrm>
            <a:off x="628650" y="39624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plazo externo, pero es irreversible]]></a:t>
            </a:r>
          </a:p>
        </p:txBody>
      </p:sp>
      <p:sp>
        <p:nvSpPr>
          <p:cNvPr id="13" name=""/>
          <p:cNvSpPr txBox="1"/>
          <p:nvPr/>
        </p:nvSpPr>
        <p:spPr>
          <a:xfrm>
            <a:off x="628650" y="43148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in plazo externo y se puede corregi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1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 registro en línea que la convocatoria del ejercicio cierra pasado mañana.]]></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proveedor de toldos cobra el cambio de sitio si avisa menos de 48 horas ante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tificación recibida hoy lunes con una diligencia citada para el viernes.]]></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ay que saber antes del viernes si un donativo en especie entra en la campaña.]]></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quiere firmar un contrato de arrendamiento del local por seis mes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1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 mensaje de propaganda ya se imprimió en 500 tarjetas y quiere reeditarse.]]></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over la reunión de vecinas del martes al jueves de la próxima semana.]]></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udar del formato interno de la minuta de coordinación del equipo.]]></a:t>
            </a:r>
          </a:p>
        </p:txBody>
      </p:sp>
      <p:sp>
        <p:nvSpPr>
          <p:cNvPr id="10" name=""/>
          <p:cNvSpPr txBox="1"/>
          <p:nvPr/>
        </p:nvSpPr>
        <p:spPr>
          <a:xfrm>
            <a:off x="514350" y="2933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rgencia real y urgencia senti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colaboradores escriben su consulta al enlace jurídico usando esta ficha. ¿Cuál redactó mejor el campo de pregun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legal lo que vamos a hacer el sábado? Dime cuando puedas.»]]></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acto o documento necesitamos para usar el salón de la junta vecinal el 9 de agosto y ante quién se presenta: sí, no o qué v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17]]></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stedes qué opinan del comunicado? Todos están preocupados y urge una respues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Ya repartimos las tarjetas en la colonia; solo queremos saber si había algún requisi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Urgencia real y urgencia senti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casilla de urgencia, escribir «urgente, para hoy» cumple el campo cuando quien pregunta va apurado de ver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rgencia real y urgencia sent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1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rama propio de Lumbre Política (T03). Las ocho casillas son de forma, no de contenido jurídico: no comprueban que la respuesta sea correcta, comprueban que la pregunta sea respondible. La prueba final es entregarla a alguien que no estuvo en la conversación y ver si puede repetir la pregunta y el plazo.]]></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hecklist-antes-de-enviar.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1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cumentar la pregunta y la respuesta no es un expediente contra nadie: es la forma de que una decisión colectiva conste. Casi siempre, el daño de una campaña o de una oficina no viene de haberse equivocado, sino de no poder mostrar en qué momento se pidió criterio, qué se respondió, quién lo decidió y con qué fecha. Sin eso, la versión de los hechos depende de quién la cuente mejor tres meses despué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 de escritura, y no es una sugerencia: en la ficha no va nada que no se diría en un expediente. Eso significa: sin apodos, sin «ya sabes a quién me refiero», sin valoraciones sobre personas, sin datos de vecinas que la consulta no necesita, sin instrucciones que suenen a cómo evitar una regla. Si una frase te incomodaría leída en voz alta por alguien que no conoce el contexto, no pertenece a esta hoja: pertenece a una conversación. Y quien archiva tiene tarea propia: guardar la pregunta, la respuesta, la decisión y el seguimiento juntos, en la misma carpeta y con folio, no repartidos en tres chats distint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1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0. Ficción declarad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ité, municipio, personas, folios, importes y fechas son inventados para el ejercicio. No se afirma ninguna regla sobre uso de recursos, topes ni requisitos: aquí se muestra la forma de la consulta y su regist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2 de 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Hecho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2 de julio (dato ficticio), la tesorera del comité municipal inventado Unión y Trabajo, Irma Ceballos, reporta por correo que la camioneta usada para trasladar material es una unidad rentada cuyo contrato termina el 15 de julio, y que quedan cuatro comunidades por atender el 12 y el 13 de julio. Consta el correo con fecha y hora. No consta: quién autorizó los traslados adicionales, si el contrato permite uso distinto del pactado, ni qué comprobantes existen de los viajes ya hecho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egun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ocumento del comité autoriza usar la unidad rentada para traslados fuera del itinerario del contrato, y qué vía sigue si ese documento no existe: ampliación del contrato, renta de otra unidad con factura o suspensión de los traslados?» Se busca un documento y una vía, no un permiso de concienci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4 de 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Documentos]]></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te piezas listadas con nombre, fecha y versión: contrato de arrendamiento con anexos, versión firmada del 20 de junio; factura del primer pago, 22 de junio; bitácora de uso de la unidad del 24 de junio al 2 de julio; correo de la tesorera del 2 de julio; acuerdo interno de autorización de gastos, versión aprobada el 5 de mayo; presupuesto de la alternativa (otra unidad, mismo proveedor) fechado el 3 de julio; carpeta de comprobantes del mes, con faltantes marcados. Todos inventados; ninguno contiene datos de vecinas ni de voluntari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5 de 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Urgenci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externo: el contrato termina el 15 de julio y los traslados pendientes son el 12 y el 13 de julio (ambas fechas del ejercicio). Consecuencia si se vence: sin documento que respalde el uso, la unidad queda en el taller y los materiales no llegan; con documento, la alternativa ya está presupuestada y se decide en la misma sem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6 de 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Responsables y decis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Irma Ceballos, tesorera (ficticia). Responde: el enlace jurídico estatal, con copia a la presidencia del comité. Decide: presidencia del comité municipal. Archiva: tesorería, en la carpeta del trimestre con el folio interno. Respuesta registrada el 4 de julio (simulada): falta el acuerdo interno que ampare el uso fuera del itinerario; se levanta el acuerdo y se adjunta la ampliación o se cambia de unidad. Decisión tomada con fecha y guardada junto con la pregunt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1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Ejemplo resuelto (datos ficticios): logística con recursos del partido, y sus documentos · Paso 7 de 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1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enseña el segundo ejempl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una consulta de logística no es menos jurídica por ser logística: se decide con documentos, no con opiniones. Y que la calidad de la respuesta depende casi enteramente de la casilla de documentos: si la lista está, quien responde dice qué falta en un renglón; si no está, la primera semana entera se va en pedir papele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gistro protege al equip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el campo de la ficha donde va. Todas son de los ejemplos ficticios o de consultas típicas de campañ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oficio CAT-0145/2026 (folio ficticio) entró a la presidencia el 13 de junio y no tiene acuse.»]]></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onvocatoria del ejercicio cierra el viernes a las 18:00; si no se alcanza, se pierde el espacio en el listado.»]]></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rchiva la secretaría del comité, en la carpeta Eventos 2026, con folio de entrada y de salid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1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vía confirma si el sitio es un espacio de uso público municipal o de una asociación de locatarios?»]]></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martes 10 de junio, a las 10:20, Regina Salas (ficticia) envió por escrito la solicitud de instalación.»]]></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director nos quiere bloquear y todos en el municipio ya lo saben.»]]></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rgencia]]></a:t>
            </a:r>
          </a:p>
        </p:txBody>
      </p:sp>
      <p:sp>
        <p:nvSpPr>
          <p:cNvPr id="12" name=""/>
          <p:cNvSpPr txBox="1"/>
          <p:nvPr/>
        </p:nvSpPr>
        <p:spPr>
          <a:xfrm>
            <a:off x="628650" y="3848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sponsable]]></a:t>
            </a:r>
          </a:p>
        </p:txBody>
      </p:sp>
      <p:sp>
        <p:nvSpPr>
          <p:cNvPr id="13" name=""/>
          <p:cNvSpPr txBox="1"/>
          <p:nvPr/>
        </p:nvSpPr>
        <p:spPr>
          <a:xfrm>
            <a:off x="628650" y="4200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1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ech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o va en ninguno de los cinco campo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Document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gistro protege al equip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n ___, la respuesta es una opinión. Sin ___ fechados, nadie puede revisar el caso dentro de tres meses. Sin lista de ___, se pierde la primera semana pidiendo papeles. Sin ___ externo, todo llega al mismo tiempo y la palabra urgente se vuelve sorda. Y si el ___ dice «el equipo», nadie archiv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gistro protege al equip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escribió esto en un chat de equipo y pidió «que lo pasen a jurídico». Marca las líneas que incumplen la forma de la fich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sunto: URGENTE, favor de contestar hoy mismo.»]]></a:t>
            </a:r>
          </a:p>
        </p:txBody>
      </p:sp>
      <p:sp>
        <p:nvSpPr>
          <p:cNvPr id="10" name=""/>
          <p:cNvSpPr txBox="1"/>
          <p:nvPr/>
        </p:nvSpPr>
        <p:spPr>
          <a:xfrm>
            <a:off x="628650" y="2676525"/>
            <a:ext cx="80010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chos: desde el 12 de junio el comité municipal tiene pendiente definir si el vehículo del partido puede trasladar material a Tierra Alta y El Salitre (ambos lugares ficticios) el domingo 22, de 9 a 14 h.»]]></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 qué vía y qué documento acreditan ese uso, y ante quién se confirma: sí, no o qué ví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1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djunto: una foto del vehículo.»]]></a:t>
            </a:r>
          </a:p>
        </p:txBody>
      </p:sp>
      <p:sp>
        <p:nvSpPr>
          <p:cNvPr id="8" name=""/>
          <p:cNvSpPr txBox="1"/>
          <p:nvPr/>
        </p:nvSpPr>
        <p:spPr>
          <a:xfrm>
            <a:off x="628650" y="15811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rgencia: es domingo temprano, así que urge muchísimo.»]]></a:t>
            </a:r>
          </a:p>
        </p:txBody>
      </p:sp>
      <p:sp>
        <p:nvSpPr>
          <p:cNvPr id="9" name=""/>
          <p:cNvSpPr txBox="1"/>
          <p:nvPr/>
        </p:nvSpPr>
        <p:spPr>
          <a:xfrm>
            <a:off x="628650" y="1943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Responsable: que lo vea el equipo.»]]></a:t>
            </a:r>
          </a:p>
        </p:txBody>
      </p:sp>
      <p:sp>
        <p:nvSpPr>
          <p:cNvPr id="10" name=""/>
          <p:cNvSpPr txBox="1"/>
          <p:nvPr/>
        </p:nvSpPr>
        <p:spPr>
          <a:xfrm>
            <a:off x="628650" y="2305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Ah, y ya repartimos el material del sábado; nos dicen después si había algún requisito.»]]></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registro protege al equipo]]></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esta herramienta.]]></a:t>
            </a:r>
          </a:p>
        </p:txBody>
      </p:sp>
      <p:sp>
        <p:nvSpPr>
          <p:cNvPr id="9" name=""/>
          <p:cNvSpPr txBox="1"/>
          <p:nvPr/>
        </p:nvSpPr>
        <p:spPr>
          <a:xfrm>
            <a:off x="514350" y="1895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a situación real que tengas entre manos y escribe su ficha completa, pero con datos ficticios en lugar de nombres, lugares, montos o fechas reales: cambia el municipio por uno inventado, a las personas por nombres falsos y las cifras por]]></a:t>
            </a:r>
          </a:p>
        </p:txBody>
      </p:sp>
      <p:sp>
        <p:nvSpPr>
          <p:cNvPr id="10" name=""/>
          <p:cNvSpPr txBox="1"/>
          <p:nvPr/>
        </p:nvSpPr>
        <p:spPr>
          <a:xfrm>
            <a:off x="514350" y="32670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fras del ejercicio.]]></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17]]></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cinco campos llenos, la prueba de decidibilidad aplicada a la pregunta y, al final, una línea que diga qué NO consta todavía y quién tiene que averiguarlo. Guárdala: es el borrador con el que se puede preguntar en serio.]]></a:t>
            </a:r>
          </a:p>
        </p:txBody>
      </p:sp>
      <p:sp>
        <p:nvSpPr>
          <p:cNvPr id="8" name=""/>
          <p:cNvSpPr txBox="1"/>
          <p:nvPr/>
        </p:nvSpPr>
        <p:spPr>
          <a:xfrm>
            <a:off x="514350" y="27146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campo te queda en «creo que», «parece que» o «el equipo», no lo rellenes con más palabras: márcalo como pendiente y pon nombre y fecha para resolverlo. Una ficha con tres casillas honestamente vacías vale más que una completa llena de interpretaciones.]]></a:t>
            </a:r>
          </a:p>
        </p:txBody>
      </p:sp>
      <p:sp>
        <p:nvSpPr>
          <p:cNvPr id="9" name=""/>
          <p:cNvSpPr txBox="1"/>
          <p:nvPr/>
        </p:nvSpPr>
        <p:spPr>
          <a:xfrm>
            <a:off x="514350" y="4362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Memoria: la palabra que se confunde y su mar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17]]></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 inter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para decidir, sin firma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ta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álisis con responsabilidad profesional y fi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que fijó alguien distinto de t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 sen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 incomoda, sin fecha ni cons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con el que un documento se puede volver a enco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de que algo entró y el día que ent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Memoria: la palabra que se confunde y su marc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t03-r01-oa01"/>
              </a:rPr>
              <a:t><![CDATA[Abrir el juego en el O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abes que tu pregunta es decidible?]]></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responde sí, no o qué vía; depende de hechos que ya están escritos en la ficha; y puede archivarse junto con la respues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en urgencia si nadie puso un plazo?]]></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existe plazo externo. Eso la baja al fondo de la cola y conserva el significado de la palabra urgente para cuando sí haya una fech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 documento sin fecha, ¿sirve?]]></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y poco: no permite saber qué versión estaba vigente cuando se preguntó, y la respuesta queda inaplicable con el tiempo.]]></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consulta deja de ser consult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o que necesitas es un análisis firmado con responsabilidad profesional o que una autoridad revise una conducta: eso es otra figura y otra ví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uatro responsables y no uno?]]></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on cuatro funciones distintas: preguntar, responder, decidir y archivar. Mezclarlas es lo que hace que una respuesta nunca llegue o nunca se encuentr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registro protege al equipo · Tarjetas de repaso antes de enviar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ficha por ti dentro de seis mes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1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gistro protege al equipo · Tarjetas de repaso antes de enviar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sta qué preguntaste, con qué documentos, qué te contestaron y quién decidió. Sin eso, la versión de los hechos depende de quién la cuente mejor.]]></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1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orm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form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campo]]></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urgenci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fich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1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ficha]]></a:t>
            </a:r>
          </a:p>
        </p:txBody>
      </p:sp>
      <p:sp>
        <p:nvSpPr>
          <p:cNvPr id="8" name=""/>
          <p:cNvSpPr txBox="1"/>
          <p:nvPr/>
        </p:nvSpPr>
        <p:spPr>
          <a:xfrm>
            <a:off x="514350" y="15716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llenar la ficha y defenderla: separas una consulta de un dictamen, escribes preguntas respondibles, priorizas por fecha e irreversibilidad y nombras a los cuatro responsables. Siguiente paso: usarla en tu producto de esta herramienta.]]></a:t>
            </a:r>
          </a:p>
        </p:txBody>
      </p:sp>
      <p:sp>
        <p:nvSpPr>
          <p:cNvPr id="9" name=""/>
          <p:cNvSpPr txBox="1"/>
          <p:nvPr/>
        </p:nvSpPr>
        <p:spPr>
          <a:xfrm>
            <a:off x="514350" y="28860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cinco campos y al primer ejemplo resuelto. Casi siempre el fallo está en el campo de pregunta: si no se responde sí, no o qué vía, lo demás se llena sobre una base que nadie puede us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1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a consulta interna de un dictamen firmado, de una asesoría externa, de una denuncia, de una queja y de una solicitud de información, y dices la consecuencia de confundirlas.]]></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pregunta que se responde sí, no o qué vía y nombras qué se quiere validar.]]></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paras hecho de interpretación: cada hecho lleva fecha, lugar, quién y si consta por escrito; y anotas qué no const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1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 los documentos con nombre, fecha y versión, sin datos personales que la consulta no requier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s la urgencia en un plazo externo con fecha y consecuencia, y lo ordenas junto con la irreversibilidad de la decis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s quién pregunta, quién responde, quién decide y quién archiva, y sabes que «el equipo» no es un responsable.]]></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rchivas pregunta, respuesta, decisión y seguimiento en una sola carpeta con folio, y no escribes en la ficha nada que no dirías en un expediente.]]></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paso a pa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1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primero la pregunta en una línea. Si no cabe en una línea, todavía no sabes qué estás preguntan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s hechos con fecha, lugar y quién. Marca con la palabra «no consta» lo que no sabes: es información, no una debilidad.]]></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la lista de documentos: nombre, fecha, versión. Adjunta solo lo que ya tienes a la mano; lo que falta se declara pendiente con responsable y fech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 el plazo externo con su fecha y escribe la consecuencia de que venza. Si no existe, escríbelo.]]></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usa, paso a pa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1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os cuatro responsables. Si no sabes quién responde, esa es la primera acción del pendiente, no un campo vací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a el checklist de ocho casillas y entrega la ficha a alguien que no estuvo en la conversación: si no puede repetir la pregunta y el plazo, completa antes de envia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íala a un solo destinatario con copia a quien archiva, y guarda pregunta, respuesta, decisión y seguimiento en la misma carpeta con foli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vacía, lista para cop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1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sión vacía 1.0 de la ficha T03, en el formato de la biblioteca. Las casillas marcadas con asterisco son obligatorias. Copia la tabla al documento interno de tu equipo y llena primero las dos líneas de identificación y la pregunt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1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374332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aci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y fecha de entrad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interno con el que se buscará meses después, y el día en que se arma l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lio _______ / Fecha ___ de _______ de 20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unto en una líne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quiere decidir, en menos de quince palab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Hechos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s, lugares, quién dijo o hizo qué, por escrito o no, y qué NO con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1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781175"/>
                <a:gridCol w="374332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aci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Pregun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pregunta, decidible, con lo que se quiere vali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Documentos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numerada: nombre, fecha del documento y versión. Declara los pend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Urgenci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externo con fecha, quién lo fijó y qué pasa si se vence. O la frase «sin plazo ext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1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74332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aci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Responsables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pregunta, quién responde, quién decide y quién archiva, con nombre y 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____  Responde: ____  Decide: ____  Archiva: 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Respuesta rec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medio, quién respondió y de qué manera; adjunta el texto orig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Decisión y segu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decidió a partir de la respuesta, quién lo ejecuta y 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17]]></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781175"/>
                <a:gridCol w="374332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 aquí]]></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pacio para llen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Archiv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peta, folio de salida y quién resguarda. Si falta esta línea, la ficha no cer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________________________________]]></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vacía, lista para copi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17]]></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descarga esta ficha (y qué falt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oy esta herramienta se entrega como objeto imprimible: la ficha vacía de la tabla anterior, los dos ejemplos y el checklist salen en PDF desde «/object/pol-t03-r01-oa01/pdf» y en PowerPoint desde «/object/pol-t03-r01-oa01/pptx». Eso es lo que el portal sirve ahora. El archivo editable en Word que el inventario prevé para T03 (plan §8.2) todavía no tiene canal: la plataforma no sirve DOCX ni XLSX como adjunto descargable, así que no se promete ese formato mientras no exista. Mientras tanto, copiar la tabla a tu documento interno es el camino rápido y funciona igual.]]></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 qué otras piezas se relacio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1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inculación declarada en el inventario del plan: T03 va con J01 y con J10. Nada de esta tabla afirma que un objeto exista hoy en el catálogo salvo la lección de J01, que está publicada y verificada.]]></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17]]></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171700"/>
                <a:gridCol w="3724275"/>
                <a:gridCol w="221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toca en este circu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cción «Una norma es una regla que alguien puede exigirte» (pol-j01-r01-oa0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orta el método de ocho preguntas con el que se construye la casilla de pregunta: hechos, quién interviene, qué está en juego, norma y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da y verificada. Es la lectura previa de esta 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17]]></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171700"/>
                <a:gridCol w="3724275"/>
                <a:gridCol w="221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toca en este circu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J10 del plan, «Quejas, denuncias y medios de impu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nde una consulta que no se resuelve en el equipo se convierte en otra figura, con otra vía y otro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 prevista en la ruta (plan §4.2); no se afirma que haya lección publ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17]]></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171700"/>
                <a:gridCol w="3724275"/>
                <a:gridCol w="221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toca en este circu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T01, ficha de lectura norm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 la versión, el ámbito y la fuente de la norma que esta ficha cita, para que la consulta no cite un re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no se entrega en este paquete. Verificar antes de promete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T04, control de notificaciones y plaz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e la fecha que esta ficha anotó como plazo externo. Sin reglas verificadas, no calcula plazos por sí so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y con regla propia: ningún cálculo automático sin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1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171700"/>
                <a:gridCol w="3724275"/>
                <a:gridCol w="2219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i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e toca en este circui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do hone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 T05, índice de expe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la casilla de archivado convertida en lista: folio, documento, fecha, origen y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ndiente: no se entrega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mulación S01 del plan, «Recibiste una no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entrega final es una ficha de esta herramienta más la asignación de respons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rio previsto en el plan §9; esta ficha es el insumo, no la simu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sión,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1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control del objeto. La revisión es editorial y de forma: no se afirma, ni debe afirmarse, que una persona abogada haya revisado este material.]]></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17]]></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657350"/>
                <a:gridCol w="645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del ob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esta 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3 de octubre de 20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Ámb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xico, uso interno de equipos de campaña, partido y administración públic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 y suj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 de la consulta jurídica interna y su registro documental; no resuelve casos ni fija reglas vig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17]]></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645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 edito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mbre Política, escuela de derecho práctico para polít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torial y de forma. No hay revisión jurídica especializada en esta versión y no se declara lo contr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go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icha bien hecha no sustituye el dictamen de una persona abogada ni habilita para ejercer la profesión. Sirve para preguntar mejor y canalizar a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17]]></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6457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lo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óxim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imestral, o antes si cambia el canal de descarga o si aparece una regla incorrecta con impacto prác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fict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s nombres, municipios, partidos, autoridades, personas, folios, montos y fechas de los ejemplos son inventados y están marcados como t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sión, ámbito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1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
              </a:rPr>
              <a:t><![CDATA[Portal nacional de gob.mx: dependencias, trámites y programas federal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salo solo para cotejar lo que ya escribiste en la ficha: qué dependencia aparece como responsable y qué dice su propio documento.]]></a:t>
            </a:r>
          </a:p>
        </p:txBody>
      </p:sp>
      <p:sp>
        <p:nvSpPr>
          <p:cNvPr id="9" name=""/>
          <p:cNvSpPr txBox="1"/>
          <p:nvPr/>
        </p:nvSpPr>
        <p:spPr>
          <a:xfrm>
            <a:off x="514350" y="2533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publicación oficial de leyes, decretos y acuerdos federales]]></a:t>
            </a:r>
          </a:p>
        </p:txBody>
      </p:sp>
      <p:sp>
        <p:nvSpPr>
          <p:cNvPr id="10" name=""/>
          <p:cNvSpPr txBox="1"/>
          <p:nvPr/>
        </p:nvSpPr>
        <p:spPr>
          <a:xfrm>
            <a:off x="514350" y="32194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 tu ficha cita una norma federal, aquí se busca la versión publicada con su fecha. Cita la fecha de publicación, nunca el recuerdo.]]></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rsión, ámbito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t03-r01-oa01"/>
              </a:rPr>
              <a:t><![CDATA[Ficha de consulta jurídica: cómo escribir la pregunta que sí tiene respues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1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real y ya publicado en esta ruta: la lección «Una norma es una regla que alguien puede exigirte» (pol-j01-r01-oa01). Ahí está el método de ocho preguntas que da contenido a la casilla de pregunta de esta ficha: reconocer una norma, ubicar su nivel y su ámbito, saber quién puede exigirla y separar lo que tú puedes documentar de lo que exige especialista. Esta herramienta no repite ese contenido: lo pone en formato de cinco minutos. Si ya tienes una consulta real entre manos, llena la ficha con datos ficticios, llévala a la lección de J01 para armar la pregunta y regresa a archivarla aquí.]]></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2026-10-25T08:18:27Z</dcterms:created>
  <dcterms:modified xsi:type="dcterms:W3CDTF">2026-10-25T08:18:27Z</dcterms:modified>
  <dc:title>Ficha de consulta jurídica: cómo escribir la pregunta que sí tiene respuesta</dc:title>
  <dc:description>Presentación editable del OA «Ficha de consulta jurídica: cómo escribir la pregunta que sí tiene respuesta». Enlace: https://politica.lumbre.lat/object/pol-t03-r01-oa01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