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178.xml" ContentType="application/vnd.openxmlformats-officedocument.presentationml.slide+xml"/>
  <Override PartName="/ppt/notesSlides/notesSlide178.xml" ContentType="application/vnd.openxmlformats-officedocument.presentationml.notes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1.xml" ContentType="application/vnd.openxmlformats-officedocument.presentationml.slide+xml"/>
  <Override PartName="/ppt/notesSlides/notesSlide181.xml" ContentType="application/vnd.openxmlformats-officedocument.presentationml.notes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3.xml" ContentType="application/vnd.openxmlformats-officedocument.presentationml.slide+xml"/>
  <Override PartName="/ppt/notesSlides/notesSlide183.xml" ContentType="application/vnd.openxmlformats-officedocument.presentationml.notesSlide+xml"/>
  <Override PartName="/ppt/slides/slide184.xml" ContentType="application/vnd.openxmlformats-officedocument.presentationml.slide+xml"/>
  <Override PartName="/ppt/notesSlides/notesSlide184.xml" ContentType="application/vnd.openxmlformats-officedocument.presentationml.notesSlide+xml"/>
  <Override PartName="/ppt/slides/slide185.xml" ContentType="application/vnd.openxmlformats-officedocument.presentationml.slide+xml"/>
  <Override PartName="/ppt/notesSlides/notesSlide185.xml" ContentType="application/vnd.openxmlformats-officedocument.presentationml.notesSlide+xml"/>
  <Override PartName="/ppt/slides/slide186.xml" ContentType="application/vnd.openxmlformats-officedocument.presentationml.slide+xml"/>
  <Override PartName="/ppt/slides/slide187.xml" ContentType="application/vnd.openxmlformats-officedocument.presentationml.slide+xml"/>
  <Override PartName="/ppt/notesSlides/notesSlide187.xml" ContentType="application/vnd.openxmlformats-officedocument.presentationml.notesSlide+xml"/>
  <Override PartName="/ppt/slides/slide188.xml" ContentType="application/vnd.openxmlformats-officedocument.presentationml.slide+xml"/>
  <Override PartName="/ppt/notesSlides/notesSlide188.xml" ContentType="application/vnd.openxmlformats-officedocument.presentationml.notesSlide+xml"/>
  <Override PartName="/ppt/slides/slide189.xml" ContentType="application/vnd.openxmlformats-officedocument.presentationml.slide+xml"/>
  <Override PartName="/ppt/notesSlides/notesSlide18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slide" Target="slides/slide178.xml"/>
  <Relationship Id="rId181" Type="http://schemas.openxmlformats.org/officeDocument/2006/relationships/slide" Target="slides/slide179.xml"/>
  <Relationship Id="rId182" Type="http://schemas.openxmlformats.org/officeDocument/2006/relationships/slide" Target="slides/slide180.xml"/>
  <Relationship Id="rId183" Type="http://schemas.openxmlformats.org/officeDocument/2006/relationships/slide" Target="slides/slide181.xml"/>
  <Relationship Id="rId184" Type="http://schemas.openxmlformats.org/officeDocument/2006/relationships/slide" Target="slides/slide182.xml"/>
  <Relationship Id="rId185" Type="http://schemas.openxmlformats.org/officeDocument/2006/relationships/slide" Target="slides/slide183.xml"/>
  <Relationship Id="rId186" Type="http://schemas.openxmlformats.org/officeDocument/2006/relationships/slide" Target="slides/slide184.xml"/>
  <Relationship Id="rId187" Type="http://schemas.openxmlformats.org/officeDocument/2006/relationships/slide" Target="slides/slide185.xml"/>
  <Relationship Id="rId188" Type="http://schemas.openxmlformats.org/officeDocument/2006/relationships/slide" Target="slides/slide186.xml"/>
  <Relationship Id="rId189" Type="http://schemas.openxmlformats.org/officeDocument/2006/relationships/slide" Target="slides/slide187.xml"/>
  <Relationship Id="rId190" Type="http://schemas.openxmlformats.org/officeDocument/2006/relationships/slide" Target="slides/slide188.xml"/>
  <Relationship Id="rId191" Type="http://schemas.openxmlformats.org/officeDocument/2006/relationships/slide" Target="slides/slide189.xml"/>
  <Relationship Id="rId192" Type="http://schemas.openxmlformats.org/officeDocument/2006/relationships/presProps" Target="presProps.xml"/>
  <Relationship Id="rId193" Type="http://schemas.openxmlformats.org/officeDocument/2006/relationships/viewProps" Target="viewProps.xml"/>
  <Relationship Id="rId19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1-r01-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ete ideas para decidir una política pública» (2 de 9).]]></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ete ideas para decidir una política pública» (3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ete ideas para decidir una política pública» (4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ete ideas para decidir una política pública» (5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ete ideas para decidir una política pública» (6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ete ideas para decidir una política pública» (7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ete ideas para decidir una política pública» (8 de 9).]]></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ete ideas para decidir una política pública» (9 de 9).]]></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el método: hecho, interpretación y juicio de valor» (2 de 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el método: hecho, interpretación y juicio de valor» (3 de 6).]]></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el método: hecho, interpretación y juicio de valor» (4 de 6).]]></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el método: hecho, interpretación y juicio de valor» (5 de 6).]]></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el método: hecho, interpretación y juicio de valor» (6 de 6).]]></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1-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el método: hecho, interpretación y juicio de valo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o tres capas pegadas: un hecho sin documento, una relación causal tratada como interpretación probada y una conclusión de valor implícita. Hay que separarla para poder discu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boletín enuncia un hecho —más inseguridad— sin decir qué registro lo mide, qué periodo cubre ni contra qué comparativa; afirma una causa sin descartar hipótesis rivales, como cambios de iluminación, de comercio o de reporte policial; y cierra con un valor —que el paradero no debería existir— que nunca se declara. Una interpretación refutable no alcanza para decidir: alcanza para saber qué hay que medir. La inseguridad sí admite medición, y ése es el punto: mientras no se diga cómo, la frase no está en la capa de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ueba de tres preguntas de la lección y de la figura de las tres capas: documento para el hecho, hipótesis rival para la interpretación, valor declarado y costo para el juicio de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1-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1-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2 de 9).]]></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3 de 9).]]></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4 de 9).]]></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5 de 9).]]></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6 de 9).]]></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7 de 9).]]></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8 de 9).]]></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9 de 9).]]></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1-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misa concluye una cosa de la otra sin dar el salto: de la vigencia se sigue legalidad, no legitimidad. Que la norma esté vigente responde «¿es derecho aplicable?»; si la decisión se acepta como válida es otra pregunta, y en la discusión pública hay dos respuestas que no coinciden: una la ata sólo al procedimiento correcto, otra añade que la decisión tiene que ser defendible para quien carga con ella. La lección no dice cuál es la correcta; dice que confundirlas produce dos errores frecuentes: tratar cualquier rechazo como ilegitimidad, y tratar cualquier apoyo popular como fundamento normativo. En un caso concreto, la vigencia y la versión de la norma se verifican leyendo el texto aplicable, y ahí no deci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ción legalidad y legitimidad trabajada en la lección, con las transcripciones del artículo 40 y del primer párrafo y las bases del artículo 41 de la compilación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1-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2 de 10).]]></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3 de 10).]]></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4 de 10).]]></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5 de 10).]]></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6 de 10).]]></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7 de 10).]]></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8 de 10).]]></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9 de 10).]]></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10 de 10).]]></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 juicio de valor presentado como consecuencia de un hecho normativo: invoca la igualdad formal para decidir sin argumentar el costo de la regla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misa citada es cierta —la igualdad ante la ley está escrita— y sin embargo la conclusión no se sigue de ella: hace falta una tesis sobre qué significa igualar, y esa tesis es un juicio de valor. La tradición formal dirá que una regla diferenciada trata distinto a iguales; la tradición que el propio texto llama sustantiva dirá que la regla idéntica consolida desigualdades previas. La objeción oculta ese paso. Verificada la cita, faltan las tres preguntas que sí se pueden discutir: quién acredita, con qué documento, y qué pasa con quien queda fuera de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os lecturas de la igualdad presentadas como en conflicto: formal y sustantiva, con las expresiones del artículo 4 y del artículo 1 de la compilación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1-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2 de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3 de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4 de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5 de 5).]]></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procedimental: verificar si hubo audiencia, autoridad competente, plazo y una vía para revisar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clamo describe una ausencia de procedimiento —la falta de notificación—, que es la capa auditable: consta o no consta en el expediente, y se puede verificar contra las reglas del caso. Las lecturas distributiva y correctiva requieren definiciones previas —qué reparto es defendible, qué daño se repara y cómo se valora— y normalmente son materia de otra discusión, o de una vía de responsabilidad con su propia autoridad. Empezar por la procedimental no clausura las demás: da el suelo común de hechos con el que se pueden pelear las otras dos. Nota de alcance: qué procedimiento regía en el caso ficticio depende de la norma local aplicable, y ese es un punto que hay que ir a leer, no a recor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apas de justicia de la lección, con las transcripciones del artículo 17 y el contenido del artículo 14 de la compilación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1-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2 de 1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3 de 1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4 de 1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5 de 1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6 de 1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7 de 1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8 de 1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9 de 1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10 de 1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ideas: qué pregunta abre cada una» (11 de 1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oder → ¿quién tiene la capacidad de hacer que esto pase, aunque a alguien no le g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gitimidad → ¿por quien recibe la decisión la acepta como válida y no sólo como im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ibertad → ¿quién puede exigirme qué, con qué prueba y ante qué aut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gualdad → ¿misma regla, mismo punto de partida o mismo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sticia → ¿con qué procedimiento, a quién se escucha y cómo se revisa lo deci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presentación → ¿quién habla por quién, con qué mandato y ante quién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ien común → ¿para quién es el resultado de esta decisión y quién paga su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apa de las siete ideas y su pregunta propia, presentado al inicio de la segunda parte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1-r01-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3 de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presidente ya lo decidió y la dirección lo va a ejecutar mañana.» → Poder y legitimidad: quién manda y por qué se le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os votaron para esto: si nos oponemos, que ganen ellos la próxima.» → Poder y legitimidad: quién manda y por qué se le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adie tiene por qué impedirle a una mujer vender en la vía pública.» → Libertad e igualdad: qué se le debe a cad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servar espacios por ingreso del hogar es tratar distinto a iguales.» → Libertad e igualdad: qué se le debe a cad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o se las puede retirar sin audiencia ni forma de reclamar después.» → Justicia: procedimiento, revisión y 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imero hay que reparar lo que se hizo sin notificar, luego decidir.» → Justicia: procedimiento, revisión y 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acuerdo beneficia a los frentistas y nadie pregunta por las vendedoras.» → Representación y bien común: quién habla y para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quí se decide en nombre del orden de toda la calle, no de un cliente.» → Representación y bien común: quién habla y para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ete ideas con su pregunta propia y sus choques, trabajadas con el mapa y con el caso ficticio de la calle Hid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1-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3 de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galidad · legitimidad · hecho ·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dos primeras palabras no son intercambiables, y mezclarlas es la fuente de la mitad de los debates públicos malformados: la vigencia de una norma no prueba que sea aceptada como válida, y el apoyo de la gente no convierte en norma lo que no la es. Las dos capas siguientes son las del método: un dato con documento y una hipótesis con hipótesis rival. Decirlas con su nombre permite pedir lo que falta, en lugar de subir el t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ción legalidad y legitimidad con el artículo 41 constitucional, y prueba de tres capas para clasificar afirm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1-r01-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lunes se instalan 180 puestos, según el acta de la dirección, con foli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invoca una frase que no está en la Constitución —el texto usa «interés general», «interés público» y «bienestar común», no «bien común»— y convierte una lectura discutida en mandato. La tercera reduce la legitimidad de origen a la obligación de no escuchar a nadie más, que es una conclusión que la regla de la mayoría no contiene; deja fuera la parte de la representación que obliga a responder. La quinta hace el movimiento opuesto: usa una cita real —la igualdad ante la ley está en el artículo 4— para dirimir sin argumento una cuestión de igualdad sustantiva que el mismo texto menciona. La segunda es un hecho con documento y la cuarta distingue planos: son las dos que se pueden sostener tal como están escritas. Revisa antes de publicar: el texto constitucional cambia y las citas de memoria fal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nco señales de consigna: sin destinatario, sin costo declarado, no refutable, una idea como si fuera la única y valor disfrazado de dato; más el control de cita sobre expresiones constituc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1-r01-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4).]]></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4).]]></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4).]]></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1-r01-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s siete ideas aplicadas a un mismo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Poder: ¿quién puede hacerlo pa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a pregunta, la más pedestre y la más saltada. ¿El acuerdo lo aprueba el cabildo, lo firma la dirección, lo ejecuta la policía municipal? En el ejercicio se asume un reparto inventado; en la vida real se lee el reglamento y la ley orgánica del estado. Si nadie sabe qué área puede ordenar el retiro y qué área sólo puede proponerlo, toda la discusión posterior es teatro. Anota además el hecho incómodo: el poder no se agota en la firma, también está en quién controla la ejecución y en quién puede hacerla l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s siete ideas aplicadas a un mismo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Legitimidad: ¿por qué se acepta y no sólo se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se prueba la diferencia con la legalidad. Un acuerdo con firma válida puede ser percibido como imposición de un grupo de frentistas, y eso no lo hace ilegal: lo hace frágil. La prueba práctica es de dos preguntas: ¿quienes pierden con la decisión tuvieron forma de ser escuchados antes, y existe una vía para revisar lo decidido? Si las dos respuestas son no, el problema no es de contenido: es de procedimiento, y el procedimiento es lo único que se puede auditar con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s siete ideas aplicadas a un mismo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Libertad: ¿de qué están libres y hasta dónde llega el man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ercado involucra al menos dos libertades que se pisan: la de ejercer una actividad económica y la de usar una calle sin inundarse ni bloquear la salida de su casa. En el ejercicio, la postura que sólo ve la primera termina defendiendo la ocupación; la que sólo ve la segunda termina justificando la clausura sin más. La libertad no desaparece por haber dos: lo que hay que escribir es cuál se restringe, con qué fundamento y durante cuánto tiempo. Si eso no está escrito, se está restringiendo a discreción, que es otra cosa y tiene otro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s siete ideas aplicadas a un mismo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Igualdad: ¿misma regla, mismo punto de partida o mismo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la general para todos: nadie vende en la vía pública. Suena igualitaria y en el ejercicio deja adentro a quien ya tenía un local y afuera a quien no tiene más ingreso que ese puesto. Regla diferenciada: 60 de 180 espacios reservados (cifras inventadas) para quien acredita ingreso único al hogar. Suena razonable y para la lectura formal abre una sospecha legítima de privilegio. Las dos opciones son defensables; la lección no elige, exige que se declare en qué igualdad se está hablando, porque si no se declara, la elección la hace el redactor del borrador en sol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s siete ideas aplicadas a un mismo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Justicia: ¿con qué procedimiento, quién revisa y qué se r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capas y tres papeles distintos. Procedimental: publicación del proyecto, lista de quienes pueden comparecer, plazo, resolución motivada y vía de impugnación. Distributiva: quién gana y quién pierde con el retiro, y con qué criterio se compensa. Correctiva: qué se repara si el retiro ya ocurrió sin notificación. En el ejercicio se descubre algo útil: la distributiva y la correctiva no se pueden discutir en serio sin la procedimental, porque sin documentos no hay hechos acordados. Es la misma lección de las tres capas, ahora aplicada a un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s siete ideas aplicadas a un mismo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Representación: ¿quién habla por quién y ante quién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bildo están las personas que votaron; en la calle están las que venden y las que compran, y en el transporte están las que llegarían a la nave municipal. Ninguna de esas tres está representada igual. A escala federal, la composición mixta del artículo 52 —300 por mayoría relativa y 200 por representación proporcional— es una respuesta institucional a ese problema, no una definición filosófica: combina «alguien a quien pedir cuentas por territorio» con «un reparto que se parece al peso de los votos». En el caso del municipio, la pregunta traducida es menos elegante y más útil: ¿qué instancia existe donde alguien que perdió el puesto puede hacer que su voz sea regi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s siete ideas aplicadas a un mismo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Bien común: ¿para quién es el resultado y cómo se dice sin abusar de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viene redactar la versión honesta de la justificación: movilidad y salubridad para quienes viven y transitan la calle; el costo para 180 personas con un ingreso que el ejercicio inventa; compensación con una fecha y un monto del presupuesto municipal ficticio. Sin la última cláusula, la frase «por el bien común» es una transferencia de costo presentada como virtud. Y ojo con el vocabulario: «bien común» no está en la Constitución mexicana; «interés general», «interés público» y «bienestar común» sí, y son las expresiones que se pueden citar con el artículo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s siete ideas aplicadas a un mismo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Salida del ejercicio: el acta de siete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ducto no es una postura: es una hoja. Poder: autoridad y documento. Legitimidad: cómo se escuchó y cómo se revisa. Libertad: qué se restringe, a quién y por cuánto tiempo. Igualdad: en qué sentido se está hablando, dicho con la palabra correcta. Justicia: procedimiento, reparto y reparación por separado. Representación: qué instancia registra a quien pierde. Bien común: beneficio, costo y compensación con nombre. Siete renglones llenos permiten discrepar en un punto; un adjetivo como «injusto» no permite discrepar en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tres son defendibles y priorizan ideas distintas; lo que se puede exigir es que cada una declare su costo y su beneficiario, y que la C no se presente como si resolviera el rep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una de las siete ideas funciona como criterio automático de decisión, y decir que una de las posturas es «la correcta» sería usar la lección al revés. La C sí tiene una ventaja verificable y limitada: su exigencia —audiencia, plazo, revisión— es auditable con documentos, mientras que el peso relativo de la movilidad frente al ingreso es un juicio de valor. Por eso conviene pedir la C como suelo de procedimiento y seguir discutiendo A y B como opciones de contenido. Y la frase «el bien común siempre pesa más» es la consigna típica: convierte un criterio controvertido en una cláusula que claus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posturas del caso ficticio con su idea rectora, su costo y su riesgo, mostradas en la figura del di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1-r01-oa01]]></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Opción múltiple» (2 de 2).]]></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jercicio de transferencia. Toma una decisión real que tu equipo tenga enfrente esta semana —una obra, un permiso, un retiro, un cambio de ruta, un presupuesto que sube y otro baja— y escríbela en siete renglones, uno por idea. En cada renglón identifica dos cosas: qué documento la sostiene y quién carga con el costo. Después, escribe una octava línea que diga en cuál de las siete ideas estás dispuesto a perder la discusión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comparado: la misma pregunta con otra regla de representación» (2 de 5).]]></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comparado: la misma pregunta con otra regla de representación» (3 de 5).]]></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comparado: la misma pregunta con otra regla de representación» (4 de 5).]]></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comparado: la misma pregunta con otra regla de representación» (5 de 5).]]></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 partido pequeño y una regla de representación, en dos mar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Plantea el mismo caso en los dos mar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puesto inventado: en una elección, el ficticio «Partido Río» obtiene 2.8 por ciento de la votación válida nacional. En el marco mexicano, el artículo 41 condiciona la conservación del registro de un partido nacional a alcanzar al menos el tres por ciento. En el marco alemán, la entrada consultada describe un sistema proporcional personalizado para el Bundestag y registra una cámara de 736 escaños en 2021. Nada más: no se afirma aquí ningún umbral alemán, porque no se verif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 partido pequeño y una regla de representación, en dos mar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Nombra la idea que cada regla está prioriz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gla mexicana de umbral combina dos preocupaciones: que la representación refleje votos y que el sistema no se fragmente hasta volverse ingobernable, con el costo de excluir a fuerzas pequeñas. Un sistema de lista orientado a la proporcionalidad prioriza el parecido entre el reparto de escaños y el reparto de votos, con el costo de una aritmética que puede hacer crecer la cámara. Son jerarquías distintas de valores, no aciertos y errores: se parecen al dilema del mercado, donde cada postura también prioriza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 partido pequeño y una regla de representación, en dos mar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Escribe el costo con nombre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n nombre, el costo es invisible. En el caso mexicano ficticio, el costo de la exclusión lo paga quien votó por ese 2.8 por ciento y se queda sin representación; en el caso alemán, el costo descrito en la lección lo paga el presupuesto y la estabilidad del gobierno, si se acepta la interpretación de que una cámara más grande es más cara y más difícil de coordinar. Y ahí aparece la trampa de comparar: atribuir un costo a un sistema sin decir con qué criterio se mide es un juicio de valor viajando de incógn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 partido pequeño y una regla de representación, en dos mar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Separa las tres capas del dato com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echo: 736 escaños en la elección de 2021, según la enciclopedia consultada. Interpretación: que ese número demuestra una tendencia al crecimiento por el diseño proporcional; se puede sostener, pero necesita la serie completa y las reglas de sobrediputación, que esta lección no abre. Juicio de valor: que por eso el sistema mexicano es mejor o peor. Si alguien en tu equipo salta del hecho al juicio, detén la conversación y pide la escala de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 partido pequeño y una regla de representación, en dos mar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Pregúntate si la institución es transplan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biar una regla de representación no cambia el comportamiento de los partidos, de los medios ni de los tribunales. Las preguntas que sí sirven en un debate local: ¿qué problema concreto queremos resolver —gobernabilidad, inclusión, fiscalización, cercanía del representante—?, ¿qué efectos laterales tendría la regla?, ¿quién la administra y con qué capacidad?, ¿qué nos dice la experiencia comparada y qué nos esc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 partido pequeño y una regla de representación, en dos mar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ierra con lo que la comparación efectivamente a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mparación no te da una receta; te da la comprensión de que tu regla es una elección entre opciones defendibles. Ese es el mismo producto del caso del mercado: saber que la postura propia está priorizando una de las siete ideas y que alguien más está en otra, con argumentos también defensables. Un equipo que entiende eso negocia sobre criterios; un equipo que cree que su opción es la técnica correcta, no negocia: se en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alta de un hecho a un juicio de valor sin escala de comparación, y da por transferible una institución sin su contexto de partidos, tribunales y capacidad administ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ato citado es verificable y no es el problema. El problema son los dos saltos: primero, convertir el tamaño de una cámara en prueba de ineficiencia sin definir qué se mide —costo, estabilidad, fidelidad al voto, capacidad de fiscalización—; segundo, asumir que la regla se puede transplantar sin las instituciones que la hacen funcionar. Y comparar no está prohibido: el plan de esta escuela lo pide, con la condición de separar hecho, interpretación y juicio de valor y de no presentar un resultado histórico como prueba automática de una te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las tres capas aplicada a un caso comparado, y advertencia del plan sobre transferibilidad de instit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1-r01-oa01]]></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Opción múltiple» (2 de 2).]]></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erre: cuándo una de estas palabras es consigna y no argumento» (2 de 8).]]></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erre: cuándo una de estas palabras es consigna y no argumento» (3 de 8).]]></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erre: cuándo una de estas palabras es consigna y no argumento» (4 de 8).]]></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erre: cuándo una de estas palabras es consigna y no argumento» (5 de 8).]]></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erre: cuándo una de estas palabras es consigna y no argumento» (6 de 8).]]></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erre: cuándo una de estas palabras es consigna y no argumento» (7 de 8).]]></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erre: cuándo una de estas palabras es consigna y no argumento» (8 de 8).]]></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ner la frase y clasificar su capa: ¿hecho, interpretación o juicio de valor? → Pedir el documento: ¿con qué registro, acta o medición se sostendría lo afirmado? → Hacer explícito el valor y el costo: ¿qué se pone primero y quién lo paga? → Nombrar las otras ideas afectadas: ¿qué se le niega a quién con esta prioridad? → Fijar la vía institucional: ¿quién decide, con qué procedimiento y cómo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movimiento acota el siguiente. Sin clasificar la capa, se discute como si hubiera desacuerdo de hechos cuando hay desacuerdo de valores. Sin documento, la interpretación compite sin evidencia. Sin declarar el valor y el costo, la decisión queda disfrazada de obviedad. Sin nombrar las otras ideas, se finge que sólo hay una en juego. Y sólo al final se puede hablar de institución: preguntar quién decide y cómo se revisa tiene sentido cuando ya se sabe qué se está discutiendo y con qué criterio. Invertir el orden produce la pelea clásica: dos horas sobre la competencia de una autoridad para no hablar de va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ctor de consignas de cinco señales y prueba de tres capas de la lección, aplicados al cierre institucional con preguntas de competencia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1-r01-oa01]]></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Ordenar la secuencia» (2 de 2).]]></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lige una decisión de tu equipo o de tu cargo que esté próxima a tomarse y arma su hoja de siete ideas, con estos campos: autoridad y documento (poder); cómo se escuchó y cómo se revisa (legitimidad y justicia procedimental); qué se restringe y a quién (libertad); en qué sentido de igualdad se habla (formal, de punto de partida o de resultado); quién habla por quién y con qué mandato (representación); beneficio, costo y compensación con nombre (bien común). Debajo, escribe tres renglones de tu propio juicio de valor, declarados como tales, y una última línea que diga qué no verificaste todavía y qué pregunta le encargarías a un especialista con la hoj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3 · Reflexión» (2 de 3).]]></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3 · Reflexión» (3 de 3).]]></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ierre: cuándo una de estas palabras es consigna y no argumento · Memoria: idea, pregunta y señal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ierre: cuándo una de estas palabras es consigna y no argumento · Memoria: idea, pregunta y señal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Cierre: cuándo una de estas palabras es consigna y no argumento · Memoria: idea, pregunta y señal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abre la idea de legitimidad y en qué se diferencia de la leg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egitimidad: ¿por qué quien recibe la decisión la acepta como válida y no sólo como impuesta? Legalidad: ¿está conforme al derecho vigente? Una norma vigente puede no ser aceptada, y algo con amplio apoyo puede no tener fundamento norm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texto mexicano se ancla la distinción entre poder constituido y soberan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primer párrafo del artículo 41, que atribuye el ejercicio de la soberanía al pueblo por medio de los Poderes de la Unión y de los de los estados y la Ciudad de México, y con la base del mismo artículo que sujeta la renovación de los poderes Legislativo y Ejecutivo a elecciones libres, auténticas y periód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reguntas separan hecho, interpretación y juicio de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verifica con documentos sin acordar qué vale más? Hecho. ¿Necesita una hipótesis con evidencia que la sostenga o la tumbe? Interpretación. ¿El desacuerdo sigue aunque todos acepten los hechos y la explicación? Juicio de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la Constitución no use la frase «bien comú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al citar conviene usar lo que sí está escrito: interés general en el artículo 3, interés público en el artículo 41 y bienestar común en el artículo 2. La idea filosófica se puede defender; atribuir la frase a la Constitución sería una cita fa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parte la Cámara de Diputados en el texto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rtículo 52 la integra con 300 diputados por votación mayoritaria relativa en distritos uninominales y 200 por representación proporcional en listas regionales de circunscripciones plurinominales. Dos lógicas de representación: rendición de cuentas territorial y parecido entre escaños y vo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mayoría relativa puede dejar a una minoría sin re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e gana con la pluralidad, no con la mitad. En un ejemplo ficticio con 100,000 votos válidos y cuatro fuerzas, la primera puede ganar con 31,000. No es un defecto oculto: es una respuesta distinta a la pregunta por quién cuenta, y elegir entre esa respuesta y el reparto proporcional es una decisión política, no un cálculo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inco señales de que una de estas palabras es consigna y no arg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n destinatario con facultad; sin quien pague el costo; imposible de refutar con hechos; una idea presentada como la única en juego; y un valor disfrazado de dato, delatado por verbos como «muestra», «demuestra» o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1-r01-oa01]]></a:t>
            </a: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4).]]></a:t>
            </a:r>
          </a:p>
        </p:txBody>
      </p:sp>
    </p:spTree>
  </p:cSld>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4).]]></a:t>
            </a: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4 de 4).]]></a:t>
            </a: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12» (2 de 2).]]></a:t>
            </a:r>
          </a:p>
        </p:txBody>
      </p:sp>
    </p:spTree>
  </p:cSld>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9 de 12» (2 de 2).]]></a:t>
            </a:r>
          </a:p>
        </p:txBody>
      </p:sp>
    </p:spTree>
  </p:cSld>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0 de 12» (2 de 2).]]></a:t>
            </a:r>
          </a:p>
        </p:txBody>
      </p:sp>
    </p:spTree>
  </p:cSld>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1 de la tabla, convertida en ficha para que el texto no se recorte.]]></a:t>
            </a:r>
          </a:p>
        </p:txBody>
      </p:sp>
    </p:spTree>
  </p:cSld>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2 de la tabla, convertida en ficha para que el texto no se recorte.]]></a:t>
            </a:r>
          </a:p>
        </p:txBody>
      </p:sp>
    </p:spTree>
  </p:cSld>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4).]]></a:t>
            </a:r>
          </a:p>
        </p:txBody>
      </p:sp>
    </p:spTree>
  </p:cSld>
</p:notes>
</file>

<file path=ppt/notesSlides/notesSlide1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4).]]></a:t>
            </a:r>
          </a:p>
        </p:txBody>
      </p:sp>
    </p:spTree>
  </p:cSld>
</p:notes>
</file>

<file path=ppt/notesSlides/notesSlide1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6654" r:id="rId1"/>
    <p:sldLayoutId id="2481906655" r:id="rId2"/>
    <p:sldLayoutId id="2481906656" r:id="rId3"/>
    <p:sldLayoutId id="248190665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9ace40b06e70cba284b4b30dcf6020ec2c7e591872c958d1.jpg"/>
  <Relationship Id="rId3" Type="http://schemas.openxmlformats.org/officeDocument/2006/relationships/hyperlink" Target="https://politica.lumbre.lat/object/pol-u01-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9ace40b06e70cba284b4b30dcf6020ec2c7e591872c958d2.jpg"/>
  <Relationship Id="rId3" Type="http://schemas.openxmlformats.org/officeDocument/2006/relationships/hyperlink" Target="https://politica.lumbre.lat/object/pol-u01-r01-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hyperlink" Target="https://politica.lumbre.lat/object/pol-u01-r01-oa01" TargetMode="External"/>
  <Relationship Id="rId4" Type="http://schemas.openxmlformats.org/officeDocument/2006/relationships/hyperlink" Target="https://politica.lumbre.lat/object/pol-u01-r01-oa01"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hyperlink" Target="https://politica.lumbre.lat/object/pol-u01-r01-oa01" TargetMode="External"/>
  <Relationship Id="rId4" Type="http://schemas.openxmlformats.org/officeDocument/2006/relationships/hyperlink" Target="https://politica.lumbre.lat/object/pol-u01-r01-oa01"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hyperlink" Target="https://politica.lumbre.lat/object/pol-u01-r01-oa01" TargetMode="External"/>
  <Relationship Id="rId4" Type="http://schemas.openxmlformats.org/officeDocument/2006/relationships/hyperlink" Target="https://politica.lumbre.lat/object/pol-u01-r01-oa01"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hyperlink" Target="https://politica.lumbre.lat/object/pol-u01-r01-oa01" TargetMode="External"/>
  <Relationship Id="rId4" Type="http://schemas.openxmlformats.org/officeDocument/2006/relationships/hyperlink" Target="https://politica.lumbre.lat/object/pol-u01-r01-oa01" TargetMode="External"/>
  <Relationship Id="rId5"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hyperlink" Target="https://politica.lumbre.lat/object/pol-u01-r01-oa01" TargetMode="External"/>
  <Relationship Id="rId4"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60.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63.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64.xm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65.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66.xm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67.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69.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70.xml"/>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71.xml"/>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72.xml"/>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73.xml"/>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74.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75.xml"/>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76.xml"/>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77.xml"/>
</Relationships>

</file>

<file path=ppt/slides/_rels/slide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78.xml"/>
</Relationships>

</file>

<file path=ppt/slides/_rels/slide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79.xml"/>
</Relationships>

</file>

<file path=ppt/slides/_rels/slide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80.xml"/>
</Relationships>

</file>

<file path=ppt/slides/_rels/slide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81.xml"/>
</Relationships>

</file>

<file path=ppt/slides/_rels/slide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82.xml"/>
</Relationships>

</file>

<file path=ppt/slides/_rels/slide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83.xml"/>
</Relationships>

</file>

<file path=ppt/slides/_rels/slide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84.xml"/>
</Relationships>

</file>

<file path=ppt/slides/_rels/slide1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85.xml"/>
</Relationships>

</file>

<file path=ppt/slides/_rels/slide1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hyperlink" Target="https://www.diputados.gob.mx/LeyesBiblio/pdf/CPEUM.pdf" TargetMode="External"/>
  <Relationship Id="rId4" Type="http://schemas.openxmlformats.org/officeDocument/2006/relationships/hyperlink" Target="https://www.dof.gob.mx/" TargetMode="External"/>
</Relationships>

</file>

<file path=ppt/slides/_rels/slide1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hyperlink" Target="https://es.wikipedia.org/wiki/Voto_paralelo" TargetMode="External"/>
  <Relationship Id="rId4" Type="http://schemas.openxmlformats.org/officeDocument/2006/relationships/notesSlide" Target="../notesSlides/notesSlide187.xml"/>
</Relationships>

</file>

<file path=ppt/slides/_rels/slide1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88.xml"/>
</Relationships>

</file>

<file path=ppt/slides/_rels/slide1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1-r01-oa01" TargetMode="External"/>
  <Relationship Id="rId3" Type="http://schemas.openxmlformats.org/officeDocument/2006/relationships/notesSlide" Target="../notesSlides/notesSlide18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e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de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lít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úbl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d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gitim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ibert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01-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gual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justic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presen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i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ú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01-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ejar las siete ideas políticas fundamentales nombrando la pregunta que cada una abre en una decisión pública; separar hecho, interpretación y juicio de valor; distinguir legitimidad de legalidad con el texto vigente del artículo 41 constitucional; explicar un dilema en tres posturas defendibles con su costo; y detectar cinco señales de uso consigna de estas palabr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sección de política aplicada (U01). No es una historia de las ideas: es vocabulario y método. Cuatro figuras propias, un caso mexicano con datos inventados y etiquetados, un caso comparado sobre reglas de representación, once actividades evaluadas y dos juegos de repaso. Las citas constitucionales son transcripciones literales de la compilación oficial revisada el 24 de octubre de 2026; de los autores sólo se parafrasea y se marca como interpretació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89]]></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deas políticas fundamentales · hecho y juicio de valor · legitimidad y legalidad · artículo 41 constitucional · representación política · bien común · reglas de representación · detección de consign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ideas para decidir una política pública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bildo de un municipio ficticio —llamémoslo San Rafael de la Sierra— se discute qué hacer con el mercado que se instala los lunes y los jueves sobre la calle Hidalgo. En veinte minutos caen ocho frases y ninguna decide al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ideas para decidir una política pública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se está violando la libertad de comercio.» «El orden público es el bien común.» «Es injusto con las señoras que viven de ese único puesto.» «La ley la hacen los que ganaron: para eso nos votaron.» «El reglamento es el mismo para todos: aquí no hay cupos para nadie.» «No hay presupuesto para reubicar a nadie.» «El presidente municipal tiene el poder y ya resolvió.» «Lo primero es ver si eso siquiera es constitucion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ideas para decidir una política pública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cho frases, siete ideas distintas —libertad, bien común, justicia, representación, igualdad, poder y legitimidad— y una pregunta extra que suele colarse como si fuera una idea más: la legalidad. Todas hablan del mismo mercado y ninguna se entiende con las demás, porque cada una abre una pregunta diferente. El resultado es el que se ve en casi cualquier reunión: la discusión sube de tono, el acuerdo no llega y el lunes siguiente el mercado se instala igu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ideas para decidir una política pública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es una historia de las ideas políticas y no te va a pedir que cites a los autores. Pide algo más útil: que sepas nombrar la pregunta que hay detrás de cada palabra, que sepas separar lo que es un hecho de lo que es una interpretación y de lo que es un juicio de valor, y que detectes en qué momento alguien usa «libertad», «justicia» o «el pueblo» como consigna para no argumen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ideas para decidir una política pública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es ése: primero el método de las tres capas; después las siete ideas, una por una, con su ancla en el texto constitucional mexicano; un caso mexicano con datos inventados y etiquetados; un caso comparado; y al cierre, el criterio para reconocer la consigna disfrazada de argum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ideas para decidir una política pública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8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ar con una pregunta qué aporta cada una de las siete ideas —poder, legitimidad, libertad, igualdad, justicia, representación y bien común— a una decisión pública concreta. Clasificar una afirmación como hecho, interpretación o juicio de valor y decir qué le falta para pasar de una capa a ot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ideas para decidir una política pública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89]]></a:t>
            </a:r>
          </a:p>
        </p:txBody>
      </p:sp>
      <p:sp>
        <p:nvSpPr>
          <p:cNvPr id="7" name="" descr=""/>
          <p:cNvSpPr/>
          <p:nvPr/>
        </p:nvSpPr>
        <p:spPr>
          <a:xfrm>
            <a:off x="514350" y="1219200"/>
            <a:ext cx="8115300" cy="16478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legitimidad de legalidad con base en el texto vigente del artículo 41 constitucional. Explicar un dilema en tres posturas defendibles, cada una con su costo. Y detectar cinco señales de que una de estas palabras se está usando como consigna y no como argumento.]]></a:t>
            </a:r>
          </a:p>
        </p:txBody>
      </p:sp>
      <p:sp>
        <p:nvSpPr>
          <p:cNvPr id="10" name=""/>
          <p:cNvSpPr txBox="1"/>
          <p:nvPr/>
        </p:nvSpPr>
        <p:spPr>
          <a:xfrm>
            <a:off x="514350" y="28670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8670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 dictamen profesional ni habilita para ejercer ninguna profesión: enseña a nombrar preguntas y a separar capas de una afirm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ideas para decidir una política pública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8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ma partido. No valora partidos, candidatos, cargos ni corrientes reales en activo, y ninguna de las siete ideas se presenta aquí como la respuesta correct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nicipios, calles, precios, conteos, votaciones y personajes de los casos están inventados para el ejercicio y así están marcados. Lo verificable viene de la Constitución vigente y de las fuentes de la tabla fi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ideas para decidir una política pública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8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citas textuales de autores. De Aristóteles, Burke, Weber y Rawls sólo se usa la distinción que sirve para decidir, parafraseada y marcada como interpretación de esta lec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se transcribe una frase constitucional, es copia literal de la compilación oficial revisada para esta lección, con su versión y su fecha de consult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suelve qué norma electoral o qué reglamento local aplica a tu caso: ahí regresa la ruta de derecho práctico, donde se lee pieza, versión y ámbi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método: hecho, interpretación y juicio de valo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ase sobre un asunto público puede estar haciendo tres cosas al mismo tiempo, y la mitad de las peleas de una junta ocurren porque dos personas están en capas distintas creyendo que están en la mis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método: hecho, interpretación y juicio de valo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a uno, el hecho: lo que se puede documentar con un papel, un conteo, una foto con fecha o un acta. «Los lunes hay 180 puestos sobre la calle Hidalgo» —dato inventado para este ejercicio— es un hecho verificable en principio: alguien contó, hay constancia, se puede repetir el conteo y comparar. Un hecho puede estar mal medido o ser parcial; lo que no puede, por sí solo, es convertirse en una oblig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método: hecho, interpretación y juicio de valo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a dos, la interpretación: la hipótesis que une hechos y les atribuye una causa. «Los encharcamientos vienen de la basura que dejan los puestos» es una interpretación, y compite con otra igual de razonable: «vienen del drenaje que no se limpió». Aquí no se discute la buena fe de nadie: se discute qué evidencia favorece a cada hipótesis y cuál queda descartada. Una interpretación se puede refutar; un juicio de valor 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método: hecho, interpretación y juicio de valo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a tres, el juicio de valor: lo que dice qué debe hacerse y por qué algo pesa más que otra cosa. «El orden de la calle vale más que el ingreso diario de las vendedoras» no se verifica con un conteo: declara una jerarquía. Habrá quien la invierta legítimamente, y ningún documento va a dirimir esa diferencia en quince minut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método: hecho, interpretación y juicio de valo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para clasificar es una pregunta por capa. ¿Se verifica con documentos sin acordar antes qué vale más? Es hecho. ¿Necesita una hipótesis y evidencia que la sostenga o la tumbe? Es interpretación. ¿Aunque todos acepten los hechos y la explicación, el desacuerdo sigue ahí? Entonces es juicio de valor, y hay que decirlo: nombrar el valor, nombrar a quién beneficia y nombrar el cos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método: hecho, interpretación y juicio de valo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última parte casi nadie la hace, y es la que vuelve discutible una decisión. Un equipo que escribe sus valores en tres renglones puede ser contradicho y puede corregir. Un equipo que los mete disfrazados dentro de una frase de hechos no puede ser contradicho: sólo puede enojarse. Y enojarse, en un cabildo, es la forma más cara de no decidi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método: hecho, interpretación y juicio de va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capas de una afirmación pública, con la prueba de cada una. Las frases de la última columna son del caso inventado de esta lección: ni el municipio ni el conteo exist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89]]></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1743075"/>
                <a:gridCol w="2209800"/>
                <a:gridCol w="2162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pone a 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del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algo ocurre, se mide o está doc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a, conteo con fecha, registro interno, presupuesto,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eo de la dirección da 180 puestos los l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pre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algo ocurre por una causa atribu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hipótesis rivales y qué evidencia explica cada u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encharcamientos los causa la basura del mer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89]]></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1743075"/>
                <a:gridCol w="2209800"/>
                <a:gridCol w="2162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pone a 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del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icio de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debe hacerse algo, porque un valor pesa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r el valor, el beneficiario y el costo; no se dirime con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rden de la calle vale más que el ingreso de las vended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tres peg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nclusión que parece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la en tres renglones y preguntar qué prueba cada 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videncia muestra que hay que cerrar el mer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método: hecho, interpretación y juicio de va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Todas las frases de ejemplo están inventadas para el ejercicio: no existe el municipio, ni la calle, ni el conteo. La banda inferior reproduce la pregunta de clasificación que se usa en el resto de la lección y en el ejercicio de cierre.]]></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cap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método: hecho, interpretación y juicio de val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89]]></a:t>
            </a:r>
          </a:p>
        </p:txBody>
      </p:sp>
      <p:sp>
        <p:nvSpPr>
          <p:cNvPr id="7" name="" descr=""/>
          <p:cNvSpPr/>
          <p:nvPr/>
        </p:nvSpPr>
        <p:spPr>
          <a:xfrm>
            <a:off x="514350" y="1219200"/>
            <a:ext cx="8115300" cy="23907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vicio más común: colar el juicio de valor dentro de una frase de datos]]></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videncia muestra que cerrar el mercado es injusto» suena a conclusión técnica y trae tres capas en una: una evidencia sin documento, un verbo —«muestra»— que presume una relación causal ya probada, y una calificación —«injusto»— que nadie definió. El antídoto es mecánico y aburrido: pide tres renglo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método: hecho, interpretación y juicio de val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89]]></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documento respalda el hecho? ¿Qué hipótesis rival descarta la interpretación? ¿Qué valor se está poniendo primero y quién lo paga? Cuando alguien no puede llenar los tres renglones, tiene una preferencia, no un argumento.]]></a:t>
            </a:r>
          </a:p>
        </p:txBody>
      </p:sp>
      <p:sp>
        <p:nvSpPr>
          <p:cNvPr id="10" name=""/>
          <p:cNvSpPr txBox="1"/>
          <p:nvPr/>
        </p:nvSpPr>
        <p:spPr>
          <a:xfrm>
            <a:off x="685800" y="24765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cuando alguien llena los tres, ya se le puede contradecir en el punto exacto: eso es discutir, no pel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imero el método: hecho, interpretación y juicio de valo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boletín afirma: «la evidencia muestra que el nuevo paradero de autobuses aumentó la inseguridad en la zona». Sin abrir ningún documento, ¿cómo clasifica esta lección esa fras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un hecho: cita evidencia, así que hay que tomarla como dato hasta que alguien la refute.]]></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tres capas pegadas: un hecho sin documento, una relación causal tratada como interpretación probada y una conclusión de valor implícita. Hay que separarla para poder discut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8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un juicio de valor puro, porque la inseguridad es un concepto subjetivo y no admite verificació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una interpretación refutable, y por eso suficiente para decidir una política públic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siete palabras no son sinónimos de «política»: son siete preguntas distintas que una misma decisión obliga a hacerse, y por eso se estorban entre sí. Quien oye «libertad» y obedece sin más está respondiendo otra pregunta; quien oye «justicia» y firma sin ver la vía de audiencia está respondiendo otra. Aprenderlas es aprender a ubicar la pregunta propia y la del otr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glas para lo que viene. Primera: cada idea se define por la pregunta que abre y por quién tiene que responderla —el que manda, el que acepta, el que juzga, el que representa, el que carga el cos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casi todas tienen más de una tradición que las define distinto; esta lección te dice dónde está el desacuerdo en lugar de resolverlo por ti, porque cerrar una discusión con «la respuesta correcta» sería el peor servicio que puede hacer un material de formació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cuando el apoyo es un texto constitucional, se transcribe la frase tal como está impresa en la compilación vigente revisada para esta lección; cuando el apoyo es un autor —Aristóteles, Burke, Weber, Rawls— se parafrasea y se marca como interpretación. Una cita de memoria es justo el vicio que se combate aquí.]]></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pa de la figura siguiente no es decorativo: cada caja dice con qué otra idea choca la suya. Ese roce es el contenido real del asunto público. Cuando alguien presenta una idea sin rozamiento —«la libertad», «el pueblo», «la justicia», dichas como si no costaran nada—, normalmente ya eligió por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Las expresiones de la banda inferior están verificadas en la compilación oficial vigente de la Constitución: «interés general» en el artículo 3, «interés público» en el artículo 41 y «bienestar común» en el artículo 2; la frase «bien común» no aparece en ese texto, como se muestra más adelante. Última reforma publicada en el Diario Oficial de la Federación el 07-10-2026; consultado el 24-10-2026.]]></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apa-ide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der, en esta escuela, no es una teoría: es la pregunta por la capacidad de hacer que algo pase aunque a alguien no le guste. En una decisión pública se vuelve concreta y hasta incómoda: ¿quién puede cerrar una calle, quién contrata a quien la limpia, quién niega un permiso, quién deja sin presupuesto un programa? Si no hay respuesta con nombre y con documento, se está hablando de poder sin saber dónde está.]]></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8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cla mexicana de la organización está en el artículo 49, que abre textual: «El Supremo Poder de la Federación se divide para su ejercicio en Legislativo, Ejecutivo y Judicial.» La frase que le sigue prohíbe reunir dos o más de esos poderes en una sola persona o corporación, y importa en la conversación diaria porque convierte la concentración en un problema normativo y no en un estilo de gobierno. Ojo con el alcance: ese artículo organiza el poder federal; para un municipio la pregunta por quién puede hacer qué se responde con su reglamento y sus leyes locales, y eso no se decide con una frase de memor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parte es menos obvia y muy útil. Al hablar del Estado se suele resumir a Weber en la idea de que una asociación —y el Estado en particular— reclama para sí el uso legítimo de la fuerza; la enciclopedia revisada para esta lección lo formula como «monopolio sobre el legítimo uso de la fuerza física». Aquí eso no es una definición que haya que recitar: es una advertencia práctic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der público es el único que puede decir «hazlo» con consecuencias que no se pueden eludir, y por eso, en cuanto alguien lo ejerce sobre alguien, se abren al mismo tiempo la pregunta por la libertad —¿hasta dónde puede llegar ese «hazlo»?— y la pregunta por la legitimidad —¿por qué se lo aceptamos?—.]]></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der sin esas dos preguntas es la definición de arbitrariedad, y ése es el único consenso que las siete ideas tienen casi sin discus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gitimidad es la pregunta por la razón con la que se obedece, o mejor: por qué quien recibe la decisión la acepta como válida y no sólo como impuesta. Legalidad responde a otra cosa: «¿está conforme al derecho vigente?». La diferencia no es un lujo conceptual. Es la razón por la que una regla perfectamente escrita y perfectamente vigente puede no sostenerse en los hechos, y por la que una presión social que nace fuera de la norma puede terminar cambiando la nor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xto mexicano es una buena ancla porque no empieza hablando de partidos: el artículo 41 abre con la atribución de la soberanía —«El pueblo ejerce su soberanía por medio de los Poderes de la Unión, en los casos de la competencia de éstos, y por los de los Estados y la Ciudad de México, en lo que toca a sus regímenes]]></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iores…»—; le sigue la base que amarra la renovación de los poderes Legislativo y Ejecutivo a «elecciones libres, auténticas y periódicas», y la fracción que declara que los partidos políticos son «entidades de interés públic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artículo 40 está escrita la forma de gobierno: «República representativa, democrática, laica y federal».]]></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ídas juntas, esas frases dejan ver dos capas que la gente mezcla. Una legitimidad de origen: el procedimiento por el que alguien llega al cargo y por el que se va. Y una lectura que no se queda ahí y reclama además que la decisión sea aceptable para quien la carga, es decir, una legitimidad de ejercici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dos posiciones y están en conflicto: para la primera, la duda sobre la legitimidad se resuelve cambiando la norma o ganando la siguiente elección; para la segunda, la norma no agota la pregunta y un procedimiento impecable puede seguir siendo rechazado.]]></a:t>
            </a:r>
          </a:p>
        </p:txBody>
      </p:sp>
      <p:sp>
        <p:nvSpPr>
          <p:cNvPr id="8" name=""/>
          <p:cNvSpPr txBox="1"/>
          <p:nvPr/>
        </p:nvSpPr>
        <p:spPr>
          <a:xfrm>
            <a:off x="514350" y="2533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dos se dirime con documentos en una junta de quince minutos, y un material honesto no debe fingir que sí.]]></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8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fraseando otra vez a Weber, sin recitarlo: la obediencia se sostiene de tres maneras distintas —por costumbre y tradición, por reglas aceptadas como racionalmente establecidas, o por la cualidad excepcional de una persona y de su discurso—. La distinción sirve para leer una sesión de cabildo: si una decisión se sostiene sólo en la costumbre («aquí siempre se ha hecho así») o sólo en la figura del que habla, la carga está puesta en personas y no en reglas, y eso es una advertencia sobre su duración, no un insul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Las transcripciones de la banda inferior están copiadas de la compilación oficial vigente de la Constitución, artículos 40 y 41, con última reforma publicada en el Diario Oficial de la Federación el 07-10-2026; verificadas el 24-10-2026. La nota final es un control de cita: en esa compilación el artículo 41 organiza sus Apartados de la A a la D y no hay letra siguiente; hay que abrir el texto antes de citar un apartado.]]></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egitimidad-legalidad.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ideas: qué pregunta abre cada u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o el artículo 41 constitucional está vigente y fue aprobado por el Congreso, toda decisión tomada con base en él es legítim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bertad, en una decisión pública, no significa «ausencia de reglas»: significa «quién puede exigirme qué, y con qué documento». La fórmula que casi todos repiten en una junta —haz lo que quieras mientras no dañes a otro— tiene un problema operativo que la vuelve inútil sin tres nombres: quién determina que hubo daño, con qué prueba, y ante qué autoridad se reclam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xto mexicano es más concreto de lo que se cree. El primer párrafo del artículo 6 constitucional dice, literal: «La manifestación de las ideas no será objeto de ninguna inquisición judicial o administrativa, sino en el caso de que ataque a la moral, la vida privada o los derechos de terceros, provoque algún delito, o perturbe el orden público».]]></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supuestos, y ninguno se activa solo: cada uno tiene que ser afirmado por alguien con competencia, dentro de un procedimiento. Y sobre el derecho de réplica el propio párrafo remite: «será ejercido en los términos dispuestos por la le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decir, una cosa es la promesa constitucional y otra la regla que la ejecuta; leer la primera sin la segunda es la mitad de las discusiones de este país.]]></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tradiciones se disputan la palabra y hay que admitir que están en conflicto. Una entiende la libertad como no interferencia: eres libre en la medida en que nadie —el gobierno incluido— te estorba, y el defecto de una política es estorbar de má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la entiende como capacidad efectiva: no es libre quien puede firmar un contrato pero no tiene agua, transporte, salud ni tiempo, y el defecto de una política es no producir esas capacidades. Son incompatibles como criterio de decisión: la primera lee un gasto público como intromisión; la segunda lo lee como condición.]]></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rcado de la calle Hidalgo, quien dice «déjalas trabajar» está en la primera lectura; quien dice «sin crédito y sin espacio no hay libertad, hay precariedad» está en la segund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lección sí deja como criterio es una prueba de honestidad: una política que dice «libertad» sin decir quién queda libre de qué, y quién paga el costo de esa ausencia de interferencia, todavía no dijo nad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ualdad» en una junta es casi siempre una pelea mal identificada, porque hay por lo menos tres preguntas distintas debajo de la misma palabra: ¿la regla es la misma para todos?, ¿el punto de partida es el mismo?, ¿el resultado tiene que ser el mismo? Nadie contesta las tres con la misma frase, y quien afirma hacerlo suele estar eligiendo una sin decirl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regunta tiene ancla escrita: el artículo 4 abre «La mujer y el hombre son iguales ante la ley.» En la compilación revisada para esta lección, ese mismo artículo añade que el Estado garantizará el goce y ejercicio del derecho a la igualdad sustantiva de las mujer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tiene su ancla en el artículo 1, que declara: «Queda prohibida toda discriminación motivada por origen étnico o nacional, el género, la edad, las discapacidades, la condición social, las condiciones de salud, la religión, las opiniones, las preferencias sexuales, el estado civil o cualquier otra que atente contra la dignidad human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pregunta —la del resultado— está en el debate, no en la lista de palabr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se es exactamente el desacuerdo que hay que nombrar en voz alta. Para una lectura, la igualdad es formal: misma regla para casos iguales, y cualquier trato diferenciado —cotizaciones distintas, cupos, programas dirigidos a un grupo— abre una sospecha seria, porque trata de manera distinta a personas iguales.]]></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otra lectura, la igualdad es sustantiva: una regla idéntica aplicada a puntos de partida distintos reproduce la desigualdad, así que hay que diferenciar para igualar; y el propio texto constitucional usa la expresión «igualdad sustantiv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rcado: prohibir el comercio en la vía pública para todos por igual suena a igualdad formal; reservar un tercio de los espacios a quien acredita ingreso único al hogar suena a igualdad real para unas y a privilegio para otr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8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resuelve eso, y una junta de quince minutos tampoco. Lo que exige es honestidad conceptual: declarar en qué sentido de igualdad se está hablando y qué costo se está asignando. Cuando alguien invoca «todos somos iguales ante la ley» para cancelar un programa diferenciado, está usando una capa de hecho —que la regla existe— para dirimir una discusión de valor sin declararla. Y en sentido contrario, cuando una cuota se presenta como si fuera una consecuencia técnica de los datos y no una decisión, se hace el mismo vicio con el signo inverti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ideas: qué pregunta abre cada una]]></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oyecto de acuerdo reserva 60 de los 180 espacios del mercado (cifras ficticias) a personas que acreditan ingreso único al hogar. Un concejal objeta: «el reglamento no puede hacer eso, porque todos somos iguales ante la ley». ¿Qué está haciendo esa objeción?]]></a:t>
            </a:r>
          </a:p>
        </p:txBody>
      </p:sp>
      <p:sp>
        <p:nvSpPr>
          <p:cNvPr id="9" name=""/>
          <p:cNvSpPr txBox="1"/>
          <p:nvPr/>
        </p:nvSpPr>
        <p:spPr>
          <a:xfrm>
            <a:off x="666750" y="33051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juicio de valor presentado como consecuencia de un hecho normativo: invoca la igualdad formal para decidir sin argumentar el costo de la regla gener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8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hecho verificable: la igualdad ante la ley está en el artículo 4, así que la objeción queda probada con esa cit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interpretación causal: explica por qué el mercado funciona mal cuando hay espacios reservados.]]></a:t>
            </a:r>
          </a:p>
        </p:txBody>
      </p:sp>
      <p:sp>
        <p:nvSpPr>
          <p:cNvPr id="9" name=""/>
          <p:cNvSpPr txBox="1"/>
          <p:nvPr/>
        </p:nvSpPr>
        <p:spPr>
          <a:xfrm>
            <a:off x="666750" y="2609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argumento de legitimidad de origen: cuestiona la competencia del concejal para reservar espaci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sticia es la palabra con más uso y menos precisión del lenguaje público. Sirve separar tres cosas que casi siempre se dicen como si fueran una sola.]]></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sticia procedimental: si la decisión se tomó con audiencia, por autoridad con competencia, en plazo y con la posibilidad de que alguien la revise. Está escrita en el artículo 17, que abre: «Ninguna persona podrá hacerse justicia por sí misma, ni ejercer violencia para reclamar su derecho», y que reconoce el derecho a que se administre justicia por tribunales expeditos, «emitiendo sus resoluciones de manera pronta, completa e imparci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 en el artículo 14, que prohíbe dar a una ley efecto retroactivo en perjuicio de alguien y que exige juicio seguido ante tribunales previamente establecidos, con las formalidades esenciales del procedimiento.]]></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única capa de la justicia que se puede auditar con documentos, y por eso conviene arreglarla primero: una política con un reparto discutible pero con procedimiento tiene cómo corregirse; una con procedimiento inventado no tiene ni por dónde reclamarl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sticia distributiva: si el beneficio y la carga de una decisión están repartidos de manera defendible. Aquí vive el desacuerdo. Parafraseando a Aristóteles, la idea clásica es proporcional —igual a lo igual, distinto a lo distinto— y deja abierta la pregunta más incómoda: ¿según qué criterio se mide el merecimient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wls, muchos siglos después, cambia la pregunta: en lugar de pedir una teoría compartida sobre la vida buena, pide que elijamos las reglas como si no supiéramos qué lugar vamos a ocupar en ellas —el recurso que se conoce como velo de ignora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on recetas ni hojas de ruta: son dos preguntas distintas que suelen dar respuestas distintas para el mismo mercado.]]></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sticia correctiva: qué se repara cuando algo ya se hizo mal, y ante quién. Se confunde con las otras dos porque la gente dice «justicia» queriendo decir «indemnización», o queriendo decir «castigo», y ambas cosas tienen procedimientos y costos distinto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promete es poco y útil: ninguna distribución va a salir de la palabra «justicia» sola. Sale de decir quién carga el costo, quién recibe el beneficio, por qué vía se impugna la decisión y en qué documento está esa vía. Las tres preguntas anteriores son de justicia; sólo la última es de archivos, y sin ella las otras tres son discur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ideas: qué pregunta abre cada u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lectivo pide «justicia» por un retiro de puestos que se hizo sin notificación. ¿Cuál lectura de la palabra permite discutir el caso con documentos, antes de pelear por el repar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distributiva: comprobar si los beneficiarios del retiro son más ricos que los afectados.]]></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ocedimental: verificar si hubo audiencia, autoridad competente, plazo y una vía para revisar la decis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8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orrectiva: calcular de inmediato la indemnización que corresponde a cada puesto retirad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tributiva: identificar quién debe ser sancionado para que el caso se cierr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resentar tiene dos sentidos que en la práctica se confunden: actuar en nombre de alguien, y hacer que alguien cuente. El primero es político —una diputada vota por un distrito—; el segundo es de censo y presupuesto —quien no aparece en la estadística no existe para la política pública—. Una junta que no distingue los dos sentidos discute en círculos.]]></a:t>
            </a:r>
          </a:p>
        </p:txBody>
      </p:sp>
      <p:sp>
        <p:nvSpPr>
          <p:cNvPr id="8" name=""/>
          <p:cNvSpPr txBox="1"/>
          <p:nvPr/>
        </p:nvSpPr>
        <p:spPr>
          <a:xfrm>
            <a:off x="514350" y="32670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seño mexicano usa los dos, con piezas distint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2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51 define a la Cámara de Diputados como compuesta por «representantes de la Nación», y el artículo 52 fija el mecanismo: «300 diputadas y diputados electos según el principio de votación mayoritaria relativa, mediante el sistema de distritos electorales uninominales, así como por 200 diputadas y diputados que serán electos según el principio de representación]]></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orcional, mediante el Sistema de Listas Regionales, votadas en circunscripciones plurinominal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3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dos lógicas: la primera asigna a cada territorio alguien a quien pedir cuentas; la segunda reparte por lista para que el peso de una fuerza política se parezca al peso de sus votos.]]></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de cada lógica se ve en el caso del mercado. ¿La diputada del distrito representa a quienes votaron por ella, al conjunto del distrito que no votó, o a la Nación —que es la palabra del tex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4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tinción clásica entre quien representa como delegada y hace lo que le pidieron, y quien representa como fiduciaria y usa su propio criterio, se atribuye a Burke; aquí importa parafraseada y por su consecuencia práctica: si el mandato es cumplir lo pedido, las audiencias y las actas son el instrumento de control; si el mandato es el criterio propio, la rendición de cuentas se corre a la]]></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elección y hay que asumirlo.]]></a:t>
            </a:r>
          </a:p>
        </p:txBody>
      </p:sp>
      <p:sp>
        <p:nvSpPr>
          <p:cNvPr id="9"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nsión no se resuelve con una definición, se resuelve con instituciones verificables y con un juicio de valor sobre qué se pierde en cada op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5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8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apa numérica de la que nadie se salva. Si un cargo se decide por mayoría relativa en un distrito con cuatro candidaturas, se puede ganar con menos de la mitad de los votos. En un caso ficticio con 100,000 votos válidos, la primera fuerza obtiene 31,000 y las tres siguientes se reparten el resto: representa a una minoría del distrito, y no por eso la regla es falsa ni injusta. Es otra respuesta a la pregunta «¿quién cuenta?». Elegir entre esa respuesta y el reparto proporcional no es un asunto técnico: es una decisión política con argumentos en ambos lad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6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ien común es la idea que más se presta al atajo, porque suena a que nadie puede oponerse sin quedar mal. Dos advertencias antes de usarla en un documento público.]]></a:t>
            </a:r>
          </a:p>
        </p:txBody>
      </p:sp>
      <p:sp>
        <p:nvSpPr>
          <p:cNvPr id="8" name=""/>
          <p:cNvSpPr txBox="1"/>
          <p:nvPr/>
        </p:nvSpPr>
        <p:spPr>
          <a:xfrm>
            <a:off x="514350" y="22860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de texto y es verificable: en la compilación vigente de la Constitución mexicana no aparece la frase «bien comú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7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í aparecen, en cambio, «interés general» —en el artículo 3, al mandar fortalecer «la convicción del interés general de la sociedad»—; «interés público» —en el artículo 41, que declara a los partidos políticos «entidades de interés público», y en otros pasajes del texto—; y «bienestar común» —en el artículo 2, al tratar el desarrollo de pueblos y comunidades indígen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8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tres expresiones parecidas y no idénticas, y son las que se pueden citar de la Constitución. «Bien común» es una palabra de la tradición filosófica y doctrinal, no un término de nuestro texto constitucional: usarla no es un error, pero atribuirla a la Constitución sí lo sería, y esa confusión se repite en comunicad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9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advertencia es de fondo, y es un desacuerdo abierto que ninguna junta resuelve por aclamación. Una lectura llama bien común al conjunto de condiciones que permiten que cada persona haga su proyecto de vida: una institución es buena en la medida en que amplía opciones, y se le puede pedir un balanc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lectura, con raíz aristotélica y escolástica, entiende el bien común como un contenido que la comunidad comparte y puede nombrar —no sólo condiciones, sino una idea de vida buena—. La primera pregunta «¿quién quedó mejor y cómo lo sabemos?»; la segunda pregunta «¿qué somos junt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10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primera tiende a abrir balances y la segunda tiende a cerrar conversaciones: ninguna de las dos es una trampa, pero la segunda exige decir quién define ese contenido, porque si no lo dice, alguien lo está definiendo por ti.]]></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ideas: qué pregunta abre cada una · 1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8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sesión de cabildo, «el bien común manda cerrar la calle» hace tres cosas sucias de una vez: invoca una palabra que no está en el texto que dice invocar, presenta una lectura discutida como si fuera consenso, y no dice quién carga el costo. La versión honesta de la misma idea sería: «la ordenanza se defiende por movilidad y salubridad; beneficia a los frentistas y a las tiendas que cumplen; deja sin ingreso a 180 personas, dato inventado para este ejercicio; la compensación prevista está en un presupuesto municipal ficticio». Con eso ya se puede discrepar, y ese es el único objetivo real de esta lec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ideas: qué pregunta abre cada u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idea con la pregunta que abre en una decisión pública. No es un examen de definiciones de memoria: es ubicar la capa que cada palabra pone sobre la mesa.]]></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924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oder]]></a:t>
            </a:r>
          </a:p>
        </p:txBody>
      </p:sp>
      <p:sp>
        <p:nvSpPr>
          <p:cNvPr id="11" name=""/>
          <p:cNvSpPr txBox="1"/>
          <p:nvPr/>
        </p:nvSpPr>
        <p:spPr>
          <a:xfrm>
            <a:off x="514350" y="3276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gitimidad]]></a:t>
            </a:r>
          </a:p>
        </p:txBody>
      </p:sp>
      <p:sp>
        <p:nvSpPr>
          <p:cNvPr id="12" name=""/>
          <p:cNvSpPr txBox="1"/>
          <p:nvPr/>
        </p:nvSpPr>
        <p:spPr>
          <a:xfrm>
            <a:off x="514350" y="3629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ibertad]]></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gualda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8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Justicia]]></a:t>
            </a:r>
          </a:p>
        </p:txBody>
      </p:sp>
      <p:sp>
        <p:nvSpPr>
          <p:cNvPr id="8" name=""/>
          <p:cNvSpPr txBox="1"/>
          <p:nvPr/>
        </p:nvSpPr>
        <p:spPr>
          <a:xfrm>
            <a:off x="514350" y="1571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presentación]]></a:t>
            </a:r>
          </a:p>
        </p:txBody>
      </p:sp>
      <p:sp>
        <p:nvSpPr>
          <p:cNvPr id="9"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Bien común]]></a:t>
            </a:r>
          </a:p>
        </p:txBody>
      </p:sp>
      <p:sp>
        <p:nvSpPr>
          <p:cNvPr id="10" name=""/>
          <p:cNvSpPr txBox="1"/>
          <p:nvPr/>
        </p:nvSpPr>
        <p:spPr>
          <a:xfrm>
            <a:off x="514350" y="2276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1"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 quien recibe la decisión la acepta como válida y no sólo como impuesta?]]></a:t>
            </a:r>
          </a:p>
        </p:txBody>
      </p:sp>
      <p:sp>
        <p:nvSpPr>
          <p:cNvPr id="12" name=""/>
          <p:cNvSpPr txBox="1"/>
          <p:nvPr/>
        </p:nvSpPr>
        <p:spPr>
          <a:xfrm>
            <a:off x="628650" y="3219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én puede exigirme qué, con qué prueba y ante qué autoridad?]]></a:t>
            </a:r>
          </a:p>
        </p:txBody>
      </p:sp>
      <p:sp>
        <p:nvSpPr>
          <p:cNvPr id="13" name=""/>
          <p:cNvSpPr txBox="1"/>
          <p:nvPr/>
        </p:nvSpPr>
        <p:spPr>
          <a:xfrm>
            <a:off x="628650" y="3571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isma regla, mismo punto de partida o mismo resultado?]]></a:t>
            </a:r>
          </a:p>
        </p:txBody>
      </p:sp>
      <p:sp>
        <p:nvSpPr>
          <p:cNvPr id="14" name=""/>
          <p:cNvSpPr txBox="1"/>
          <p:nvPr/>
        </p:nvSpPr>
        <p:spPr>
          <a:xfrm>
            <a:off x="628650" y="39243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qué procedimiento, a quién se escucha y cómo se revisa lo decidid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8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ién habla por quién, con qué mandato y ante quién responde?]]></a:t>
            </a:r>
          </a:p>
        </p:txBody>
      </p:sp>
      <p:sp>
        <p:nvSpPr>
          <p:cNvPr id="8" name=""/>
          <p:cNvSpPr txBox="1"/>
          <p:nvPr/>
        </p:nvSpPr>
        <p:spPr>
          <a:xfrm>
            <a:off x="628650" y="1571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ara quién es el resultado de esta decisión y quién paga su costo?]]></a:t>
            </a:r>
          </a:p>
        </p:txBody>
      </p:sp>
      <p:sp>
        <p:nvSpPr>
          <p:cNvPr id="9" name=""/>
          <p:cNvSpPr txBox="1"/>
          <p:nvPr/>
        </p:nvSpPr>
        <p:spPr>
          <a:xfrm>
            <a:off x="628650" y="22383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quién tiene la capacidad de hacer que esto pase, aunque a alguien no le gust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ideas: qué pregunta abre cada u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las ocho frases de la reunión del mercado según el problema que están nombrando. Dos frases en cada categor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oder y legitimidad: quién manda y por qué se le acept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ibertad e igualdad: qué se le debe a cada person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Justicia: procedimiento, revisión y reparación]]></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presentación y bien común: quién habla y para quié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residente ya lo decidió y la dirección lo va a ejecutar mañana.»]]></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s votaron para esto: si nos oponemos, que ganen ellos la próxima.»]]></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adie tiene por qué impedirle a una mujer vender en la vía pública.»]]></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servar espacios por ingreso del hogar es tratar distinto a iguales.»]]></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o se las puede retirar sin audiencia ni forma de reclamar despué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imero hay que reparar lo que se hizo sin notificar, luego decidir.»]]></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acuerdo beneficia a los frentistas y nadie pregunta por las vendedoras.»]]></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quí se decide en nombre del orden de toda la calle, no de un cliente.»]]></a:t>
            </a:r>
          </a:p>
        </p:txBody>
      </p:sp>
      <p:sp>
        <p:nvSpPr>
          <p:cNvPr id="10" name=""/>
          <p:cNvSpPr txBox="1"/>
          <p:nvPr/>
        </p:nvSpPr>
        <p:spPr>
          <a:xfrm>
            <a:off x="514350" y="3248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ideas: qué pregunta abre cada un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gunta «¿está conforme al derecho vigente?» es de ___; la pregunta «¿la aceptan como válida quienes deben obedecer?» es de ___. En el caso del mercado: «180 puestos los lunes» funciona como ___, y «la basura del mercado causa los encharcamientos» es una ___ que compite con la hipótesis del drenaje sin mantenimient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ideas: qué pregunta abre cada u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s cinco líneas salieron de un borrador de comunicado sobre el mercado (caso ficticio). Marca las que fallan por usar una idea como consigna: afirmar de más, citar mal o cerrar la discusión.]]></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bien común exige cerrar el mercado: la Constitución mexicana lo establece como principio.»]]></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lunes se instalan 180 puestos, según el acta de la dirección, con folio y fecha.»]]></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quí manda quien gana, así que no hay que escuchar a nadie más que a quienes votaron por nosotro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8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gla de la mayoría no valida el procedimiento: el artículo 17 prohíbe hacerse justicia por propia man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odos somos iguales ante la ley, así que no puede existir un programa que reserve espacios a nadi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mexicano con reglas reales y datos ficticios: el mercado de la calle Hidalgo]]></a:t>
            </a:r>
          </a:p>
        </p:txBody>
      </p:sp>
      <p:sp>
        <p:nvSpPr>
          <p:cNvPr id="8" name=""/>
          <p:cNvSpPr txBox="1"/>
          <p:nvPr/>
        </p:nvSpPr>
        <p:spPr>
          <a:xfrm>
            <a:off x="514350" y="2019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n Rafael de la Sierra es un municipio inventado. Su calle Hidalgo, sus 180 puestos de los lunes, sus 12 quejas por encharcamiento, sus 42,000 habitantes y su nave municipal de reubicación son datos fabricados para el ejercicio; ningún número de este caso es real y ninguno debe citarse como tal.]]></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es real son las reglas que se usan al analizar: la composición de la Cámara de Diputados en el artículo 52, el umbral del tres por ciento para conservar el registro de un partido nacional en el artículo 41 y la promesa de «elecciones libres, auténticas y periódicas» del mismo artículo, revisadas en la]]></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ilación vigente de esta lecció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8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teamiento: la dirección de servicios municipales presenta un proyecto de acuerdo para clausurar el mercado los lunes y jueves, con reubicación en una nave municipal a nueve calles de distancia. En el borrador constan tres cosas y ninguna es una decisión: un conteo de puestos, un reporte de quejas y un costo estimado de la obra de adecuación (1.4 millones de pesos, cifra ficticia). Falta lo que este ejercicio quiere entrenar: quién decide, a quién se escucha, quién carga el costo y con qué documento se puede revisa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avisos de honestidad antes de seguir. Uno: las competencias del municipio —espacio público, limpia, vía de audiencia— no se afirman aquí; en un caso real hay que leer la ley orgánica y el reglamento del estado y del municipio aplicables, porque varían y porque esta lección no dictamina. Dos: las siete ideas no van a producir una respuesta. Van a producir un expediente con las preguntas contestadas, y eso es lo que permite discutir sin insultarse y corregir sin incendio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mexicano con reglas reales y datos ficticios: el mercado de la calle Hidal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Las tres posturas son construcciones del ejercicio sobre un municipio ficticio; las ideas que invocan —libertad, bien común, poder, justicia, igualdad, legitimidad— se definieron en la primera parte. La figura no valora partidos, candidaturas ni corrientes reales, y no propone cuál postura ganar.]]></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ilema-tres-postur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mexicano con reglas reales y datos ficticios: el mercado de la calle Hidalgo · Ejemplo resuelto (caso ficticio): las siete ideas aplicadas a un mismo acuerdo · Paso 1 de 8]]></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8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Poder: ¿quién puede hacerlo pasar?]]></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pregunta, la más pedestre y la más saltada. ¿El acuerdo lo aprueba el cabildo, lo firma la dirección, lo ejecuta la policía municipal? En el ejercicio se asume un reparto inventado; en la vida real se lee el reglamento y la ley orgánica del estado. Si nadie sabe qué área puede ordenar el retiro y qué área sólo puede proponerlo, toda la discusión posterior es teatro. Anota además el hecho incómodo: el poder no se agota en la firma, también está en quién controla la ejecución y en quién puede hacerla lent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mexicano con reglas reales y datos ficticios: el mercado de la calle Hidalgo · Ejemplo resuelto (caso ficticio): las siete ideas aplicadas a un mismo acuerdo · Paso 2 de 8]]></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8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egitimidad: ¿por qué se acepta y no sólo se cumpl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se prueba la diferencia con la legalidad. Un acuerdo con firma válida puede ser percibido como imposición de un grupo de frentistas, y eso no lo hace ilegal: lo hace frágil. La prueba práctica es de dos preguntas: ¿quienes pierden con la decisión tuvieron forma de ser escuchados antes, y existe una vía para revisar lo decidido? Si las dos respuestas son no, el problema no es de contenido: es de procedimiento, y el procedimiento es lo único que se puede auditar con documento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mexicano con reglas reales y datos ficticios: el mercado de la calle Hidalgo · Ejemplo resuelto (caso ficticio): las siete ideas aplicadas a un mismo acuerdo · Paso 3 de 8]]></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ibertad: ¿de qué están libres y hasta dónde llega el mandato?]]></a:t>
            </a:r>
          </a:p>
        </p:txBody>
      </p:sp>
      <p:sp>
        <p:nvSpPr>
          <p:cNvPr id="8" name=""/>
          <p:cNvSpPr txBox="1"/>
          <p:nvPr/>
        </p:nvSpPr>
        <p:spPr>
          <a:xfrm>
            <a:off x="514350" y="1981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rcado involucra al menos dos libertades que se pisan: la de ejercer una actividad económica y la de usar una calle sin inundarse ni bloquear la salida de su casa.]]></a:t>
            </a:r>
          </a:p>
        </p:txBody>
      </p:sp>
      <p:sp>
        <p:nvSpPr>
          <p:cNvPr id="9" name=""/>
          <p:cNvSpPr txBox="1"/>
          <p:nvPr/>
        </p:nvSpPr>
        <p:spPr>
          <a:xfrm>
            <a:off x="514350" y="2971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rcicio, la postura que sólo ve la primera termina defendiendo la ocupación; la que sólo ve la segunda termina justificando la clausura sin má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bertad no desaparece por haber dos: lo que hay que escribir es cuál se restringe, con qué fundamento y durante cuánto tiempo. Si eso no está escrito, se está restringiendo a discreción, que es otra cosa y tiene otro nombre.]]></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mexicano con reglas reales y datos ficticios: el mercado de la calle Hidalgo · Ejemplo resuelto (caso ficticio): las siete ideas aplicadas a un mismo acuerdo · Paso 4 de 8]]></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Igualdad: ¿misma regla, mismo punto de partida o mismo resultado?]]></a:t>
            </a:r>
          </a:p>
        </p:txBody>
      </p:sp>
      <p:sp>
        <p:nvSpPr>
          <p:cNvPr id="8" name=""/>
          <p:cNvSpPr txBox="1"/>
          <p:nvPr/>
        </p:nvSpPr>
        <p:spPr>
          <a:xfrm>
            <a:off x="514350" y="1981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general para todos: nadie vende en la vía pública. Suena igualitaria y en el ejercicio deja adentro a quien ya tenía un local y afuera a quien no tiene más ingreso que ese puesto.]]></a:t>
            </a:r>
          </a:p>
        </p:txBody>
      </p:sp>
      <p:sp>
        <p:nvSpPr>
          <p:cNvPr id="9" name=""/>
          <p:cNvSpPr txBox="1"/>
          <p:nvPr/>
        </p:nvSpPr>
        <p:spPr>
          <a:xfrm>
            <a:off x="514350" y="2971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iferenciada: 60 de 180 espacios reservados (cifras inventadas) para quien acredita ingreso único al hogar. Suena razonable y para la lectura formal abre una sospecha legítima de privilegi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opciones son defensables; la lección no elige, exige que se declare en qué igualdad se está hablando, porque si no se declara, la elección la hace el redactor del borrador en soledad.]]></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mexicano con reglas reales y datos ficticios: el mercado de la calle Hidalgo · Ejemplo resuelto (caso ficticio): las siete ideas aplicadas a un mismo acuerdo · Paso 5 de 8]]></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Justicia: ¿con qué procedimiento, quién revisa y qué se repara?]]></a:t>
            </a:r>
          </a:p>
        </p:txBody>
      </p:sp>
      <p:sp>
        <p:nvSpPr>
          <p:cNvPr id="8" name=""/>
          <p:cNvSpPr txBox="1"/>
          <p:nvPr/>
        </p:nvSpPr>
        <p:spPr>
          <a:xfrm>
            <a:off x="514350" y="1981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apas y tres papeles distintos. Procedimental: publicación del proyecto, lista de quienes pueden comparecer, plazo, resolución motivada y vía de impugnación. Distributiva: quién gana y quién pierde con el retiro, y con qué criterio se compensa.]]></a:t>
            </a:r>
          </a:p>
        </p:txBody>
      </p:sp>
      <p:sp>
        <p:nvSpPr>
          <p:cNvPr id="9" name=""/>
          <p:cNvSpPr txBox="1"/>
          <p:nvPr/>
        </p:nvSpPr>
        <p:spPr>
          <a:xfrm>
            <a:off x="514350" y="33051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ectiva: qué se repara si el retiro ya ocurrió sin notificación. En el ejercicio se descubre algo útil: la distributiva y la correctiva no se pueden discutir en serio sin la procedimental, porque sin documentos no hay hechos acordado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misma lección de las tres capas, ahora aplicada a un expedient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mexicano con reglas reales y datos ficticios: el mercado de la calle Hidalgo · Ejemplo resuelto (caso ficticio): las siete ideas aplicadas a un mismo acuerdo · Paso 6 de 8]]></a:t>
            </a:r>
          </a:p>
        </p:txBody>
      </p:sp>
      <p:sp>
        <p:nvSpPr>
          <p:cNvPr id="8" name=""/>
          <p:cNvSpPr txBox="1"/>
          <p:nvPr/>
        </p:nvSpPr>
        <p:spPr>
          <a:xfrm>
            <a:off x="514350" y="23717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Representación: ¿quién habla por quién y ante quién responde?]]></a:t>
            </a:r>
          </a:p>
        </p:txBody>
      </p:sp>
      <p:sp>
        <p:nvSpPr>
          <p:cNvPr id="9" name=""/>
          <p:cNvSpPr txBox="1"/>
          <p:nvPr/>
        </p:nvSpPr>
        <p:spPr>
          <a:xfrm>
            <a:off x="514350" y="31337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bildo están las personas que votaron; en la calle están las que venden y las que compran, y en el transporte están las que llegarían a la nave municipal. Ninguna de esas tres está representada igual.]]></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escala federal, la composición mixta del artículo 52 —300 por mayoría relativa y 200 por representación proporcional— es una respuesta institucional a ese problema, no una definición filosófica: combina «alguien a quien pedir cuentas por territorio» con «un reparto que se parece al peso de los votos».]]></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del municipio, la pregunta traducida es menos elegante y más útil: ¿qué instancia existe donde alguien que perdió el puesto puede hacer que su voz sea registrad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mexicano con reglas reales y datos ficticios: el mercado de la calle Hidalgo · Ejemplo resuelto (caso ficticio): las siete ideas aplicadas a un mismo acuerdo · Paso 7 de 8]]></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Bien común: ¿para quién es el resultado y cómo se dice sin abusar de la frase?]]></a:t>
            </a:r>
          </a:p>
        </p:txBody>
      </p:sp>
      <p:sp>
        <p:nvSpPr>
          <p:cNvPr id="8" name=""/>
          <p:cNvSpPr txBox="1"/>
          <p:nvPr/>
        </p:nvSpPr>
        <p:spPr>
          <a:xfrm>
            <a:off x="514350" y="1981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redactar la versión honesta de la justificación: movilidad y salubridad para quienes viven y transitan la calle; el costo para 180 personas con un ingreso que el ejercicio inventa; compensación con una fecha y un monto del presupuesto municipal fictici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la última cláusula, la frase «por el bien común» es una transferencia de costo presentada como virtud. Y ojo con el vocabulario: «bien común» no está en la Constitución mexicana; «interés general», «interés público» y «bienestar común» sí, y son las expresiones que se pueden citar con el artículo a la vist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mexicano con reglas reales y datos ficticios: el mercado de la calle Hidalgo · Ejemplo resuelto (caso ficticio): las siete ideas aplicadas a un mismo acuerdo · Paso 8 de 8]]></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8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Salida del ejercicio: el acta de siete renglones]]></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no es una postura: es una hoja. Poder: autoridad y documento. Legitimidad: cómo se escuchó y cómo se revisa. Libertad: qué se restringe, a quién y por cuánto tiempo. Igualdad: en qué sentido se está hablando, dicho con la palabra correcta. Justicia: procedimiento, reparto y reparación por separado. Representación: qué instancia registra a quien pierde. Bien común: beneficio, costo y compensación con nombre. Siete renglones llenos permiten discrepar en un punto; un adjetivo como «injusto» no permite discrepar en nad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89]]></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aso mexicano con reglas reales y datos ficticios: el mercado de la calle Hidalgo]]></a:t>
            </a:r>
          </a:p>
        </p:txBody>
      </p:sp>
      <p:sp>
        <p:nvSpPr>
          <p:cNvPr id="8" name=""/>
          <p:cNvSpPr txBox="1"/>
          <p:nvPr/>
        </p:nvSpPr>
        <p:spPr>
          <a:xfrm>
            <a:off x="514350" y="1800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la postura A prioriza la libertad de comercio con permiso rotativo; la B, el orden y la movilidad con reubicación; la C exige audiencia previa, calendario y vía de revisión antes de cualquier retiro. ¿Cuál afirmación sobre esas tres posturas es la más defendible?]]></a:t>
            </a:r>
          </a:p>
        </p:txBody>
      </p:sp>
      <p:sp>
        <p:nvSpPr>
          <p:cNvPr id="9" name=""/>
          <p:cNvSpPr txBox="1"/>
          <p:nvPr/>
        </p:nvSpPr>
        <p:spPr>
          <a:xfrm>
            <a:off x="666750" y="35623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 es la correcta, porque el procedimiento está en la Constitución y las otras dos lo ignoran.]]></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89]]></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tres son defendibles y priorizan ideas distintas; lo que se puede exigir es que cada una declare su costo y su beneficiario, y que la C no se presente como si resolviera el reparto.]]></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B es la más razonable, porque el bien común siempre pesa más que un interés particular.]]></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A es la única legítima, porque restringir una actividad económica es siempre una intromisió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89]]></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aso mexicano con reglas reales y datos ficticios: el mercado de la calle Hidalgo]]></a:t>
            </a:r>
          </a:p>
        </p:txBody>
      </p:sp>
      <p:sp>
        <p:nvSpPr>
          <p:cNvPr id="8" name=""/>
          <p:cNvSpPr txBox="1"/>
          <p:nvPr/>
        </p:nvSpPr>
        <p:spPr>
          <a:xfrm>
            <a:off x="514350" y="1800225"/>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jercicio de transferencia. Toma una decisión real que tu equipo tenga enfrente esta semana —una obra, un permiso, un retiro, un cambio de ruta, un presupuesto que sube y otro baja— y escríbela en siete renglones, uno por idea. En cada renglón identifica dos cosas: qué documento la sostiene y quién carga con el costo. Después, escribe una octava línea que diga en cuál de las siete ideas estás dispuesto a perder la discusión y por qué.]]></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89]]></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renglón queda vacío, ahí está la pregunta que hay que hacer antes de votar. Si en todos los renglones el costo lo carga alguien que no está en la sala, el ejercicio acaba de servir para algo. No escribas conclusiones morales: escribe destinatarios, documentos y costos.]]></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comparado: la misma pregunta con otra regla de representac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ntender qué hace la mezcla mexicana de 300 diputados por mayoría y 200 por lista regional hace falta un contraste, y el más didáctico es el alemán.]]></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ún las entradas consultadas para esta lección en la enciclopedia en español, el sistema electoral federal de Alemania corresponde a los sistemas proporcionales y, más concretamente, a una representación proporcional personalizada para elegir el Bundestag; en las elecciones federales del 26 de septiembre de]]></a:t>
            </a:r>
          </a:p>
        </p:txBody>
      </p:sp>
      <p:sp>
        <p:nvSpPr>
          <p:cNvPr id="9"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021 resultaron electos 736 diputados, y a esa cámara correspondió elegir al canciller.]]></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comparado: la misma pregunta con otra regla de representac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decir: un órgano abierto por vocación proporcional, que además elige al jefe de gobierno.]]></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éxico hace otra cosa, y está escrito: el artículo 41 amarra la renovación de los poderes Legislativo y Ejecutivo a «elecciones libres, auténticas y periódicas», el artículo 52 reparte la Cámara entre 300 diputados de mayoría relativa y 200 de representación proporcional por listas regionales, y el propio artículo 41 fija un umbral —«al menos, el tres por ciento del total de la votación]]></a:t>
            </a:r>
          </a:p>
        </p:txBody>
      </p:sp>
      <p:sp>
        <p:nvSpPr>
          <p:cNvPr id="9" name=""/>
          <p:cNvSpPr txBox="1"/>
          <p:nvPr/>
        </p:nvSpPr>
        <p:spPr>
          <a:xfrm>
            <a:off x="514350" y="3933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álida emitida»— para que un partido nacional conserve su registro.]]></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comparado: la misma pregunta con otra regla de representac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ciclopedia revisada distingue además entre un voto paralelo, donde las dos votaciones corren por su cuenta, y una representación proporcional mixta donde una influye sobre la otra. No afirmamos en qué casilla exacta cae el diseño mexicano: eso es materia de la literatura electoral y de la ley aplicable, no de una lección de vocabulario.]]></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comparado: la misma pregunta con otra regla de representac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8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hora el ejercicio que interesa, que es separar capas. Que en 2021 el Bundestag haya tenido 736 escaños es un hecho verificable. Que eso pruebe que la proporcionalidad es cara es una interpretación —podría deberse a otras reglas, al tamaño de la cámara o al número de fuerzas—. Y que por tanto convenga preferir el sistema mexicano es un juicio de valor, que además necesitaría un criterio: ¿gobernabilidad, fidelidad al voto, costo presupuestal o acceso de minorías? La comparación política se rompe exactamente ahí: cuando se salta del dato al juicio sin declarar la escala con la que se está comparando.]]></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comparado: la misma pregunta con otra regla de representac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último cuidado, y es el que el plan de esta escuela exige: una institución no se transplanta con su resultado. Un umbral de registro, un sistema de listas o una cámara que elige al jefe de gobierno funcionan dentro de un conjunto de partidos, de medios y de tribunales que no es el de otro país. Comparar sirve para entender la propia regla —para ver que es una decisión y no una ley natural—, no para importar la solución.]]></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89]]></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comparado: la misma pregunta con otra regla de representación · Ejemplo resuelto (datos ficticios): un partido pequeño y una regla de representación, en dos marcos · Paso 1 de 6]]></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8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Plantea el mismo caso en los dos marco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inventado: en una elección, el ficticio «Partido Río» obtiene 2.8 por ciento de la votación válida nacional. En el marco mexicano, el artículo 41 condiciona la conservación del registro de un partido nacional a alcanzar al menos el tres por ciento. En el marco alemán, la entrada consultada describe un sistema proporcional personalizado para el Bundestag y registra una cámara de 736 escaños en 2021. Nada más: no se afirma aquí ningún umbral alemán, porque no se verificó.]]></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89]]></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comparado: la misma pregunta con otra regla de representación · Ejemplo resuelto (datos ficticios): un partido pequeño y una regla de representación, en dos marcos · Paso 2 de 6]]></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8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Nombra la idea que cada regla está priorizand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mexicana de umbral combina dos preocupaciones: que la representación refleje votos y que el sistema no se fragmente hasta volverse ingobernable, con el costo de excluir a fuerzas pequeñas. Un sistema de lista orientado a la proporcionalidad prioriza el parecido entre el reparto de escaños y el reparto de votos, con el costo de una aritmética que puede hacer crecer la cámara. Son jerarquías distintas de valores, no aciertos y errores: se parecen al dilema del mercado, donde cada postura también prioriza algo.]]></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89]]></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comparado: la misma pregunta con otra regla de representación · Ejemplo resuelto (datos ficticios): un partido pequeño y una regla de representación, en dos marcos · Paso 3 de 6]]></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8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scribe el costo con nombre propi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nombre, el costo es invisible. En el caso mexicano ficticio, el costo de la exclusión lo paga quien votó por ese 2.8 por ciento y se queda sin representación; en el caso alemán, el costo descrito en la lección lo paga el presupuesto y la estabilidad del gobierno, si se acepta la interpretación de que una cámara más grande es más cara y más difícil de coordinar. Y ahí aparece la trampa de comparar: atribuir un costo a un sistema sin decir con qué criterio se mide es un juicio de valor viajando de incógnito.]]></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89]]></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comparado: la misma pregunta con otra regla de representación · Ejemplo resuelto (datos ficticios): un partido pequeño y una regla de representación, en dos marcos · Paso 4 de 6]]></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8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Separa las tres capas del dato comparad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736 escaños en la elección de 2021, según la enciclopedia consultada. Interpretación: que ese número demuestra una tendencia al crecimiento por el diseño proporcional; se puede sostener, pero necesita la serie completa y las reglas de sobrediputación, que esta lección no abre. Juicio de valor: que por eso el sistema mexicano es mejor o peor. Si alguien en tu equipo salta del hecho al juicio, detén la conversación y pide la escala de comparación.]]></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89]]></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comparado: la misma pregunta con otra regla de representación · Ejemplo resuelto (datos ficticios): un partido pequeño y una regla de representación, en dos marcos · Paso 5 de 6]]></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8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regúntate si la institución es transplantabl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una regla de representación no cambia el comportamiento de los partidos, de los medios ni de los tribunales. Las preguntas que sí sirven en un debate local: ¿qué problema concreto queremos resolver —gobernabilidad, inclusión, fiscalización, cercanía del representante—?, ¿qué efectos laterales tendría la regla?, ¿quién la administra y con qué capacidad?, ¿qué nos dice la experiencia comparada y qué nos esconde?]]></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89]]></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comparado: la misma pregunta con otra regla de representación · Ejemplo resuelto (datos ficticios): un partido pequeño y una regla de representación, en dos marcos · Paso 6 de 6]]></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8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ierra con lo que la comparación efectivamente aport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no te da una receta; te da la comprensión de que tu regla es una elección entre opciones defendibles. Ese es el mismo producto del caso del mercado: saber que la postura propia está priorizando una de las siete ideas y que alguien más está en otra, con argumentos también defensables. Un equipo que entiende eso negocia sobre criterios; un equipo que cree que su opción es la técnica correcta, no negocia: se enoja.]]></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aso comparado: la misma pregunta con otra regla de representación]]></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propone: «hay que copiar el sistema alemán, porque con 736 diputados quedó demostrado que el nuestro es caro e ineficiente». ¿Cuál es el defecto principal de esa argumentación según el método de la lección?]]></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es una comparación con datos públicos de otro país y por tanto verificable.]]></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alta de un hecho a un juicio de valor sin escala de comparación, y da por transferible una institución sin su contexto de partidos, tribunales y capacidad administrativa.]]></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8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equivoca de dato: el número de diputados alemanes no se conoce públicament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ilegítimo comparar países en una escuela mexicana de formación política.]]></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cuándo una de estas palabras es consigna y no argumento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signa no es una idea mal defendida: es una idea usada para que la conversación termine. Sirve un detector de cinco señales, aplicable a las siete palabras y a las que se les parezcan.]]></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uno: no nombra destinatario. «Hay que respetar la libertad» no dice quién deja de hacer qué. Si la idea no puede convertirse en una frase con un sujeto con capacidad de actuar —quién decide, quién obedece, quién revisa—, todavía no es un argumento: es un estado de ánimo.]]></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cuándo una de estas palabras es consigna y no argumento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dos: no nombra a quién cuesta. Toda decisión pública transfiere algo a alguien. Una frase que describe el beneficio colectivo y nunca menciona el costo está describiendo un deseo. En el mercado: el beneficio de la calle despejada es de unos; la pérdida de ingreso, de otros; el costo de la nave municipal, de un presupuesto que sale de todos.]]></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cuándo una de estas palabras es consigna y no argumento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tres: no se puede refutar con ningún hecho. Si ninguna evidencia posible contaría en contra, la afirmación no está en la capa de los hechos ni en la de las interpretaciones: es indefinible, y por eso mismo no puede fundamentar una decisión. «Esto demuestra la verdadera voluntad del pueblo» es el ejemplo de libro: cualquier resultado —a favor, en contra o ausente— se lee como confirmación.]]></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cuándo una de estas palabras es consigna y no argumento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cuatro: presenta una idea como si fuera la única. Cuando alguien invoca la justicia, normalmente está silenciando la libertad o la igualdad del otro; cuando invoca el bien común, está cerrando la pregunta por el procedimiento. No es que estén equivocados: es que la decisión pública es un intercambio entre las siete, y quien dice que sólo hay una ya decidió sin decirlo.]]></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cuándo una de estas palabras es consigna y no argumento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cinco: disfraza un valor de dato. Los verbos delatan: «la evidencia muestra que es injusto», «los números prueban que conviene prohibirlo», «todo el mundo sabe que...». Ahí hay un juicio de valor viajando dentro de una frase de hechos, y es la señal más fácil de corregir y la más difícil de admitir.]]></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cuándo una de estas palabras es consigna y no argumento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 una consigna no sirve repetir más fuerte la palabra contraria. Sirve devolver la pregunta con forma: ¿quién decide, sobre qué, con qué documento, quién carga el costo y por qué vía se revisa? Esas cinco preguntas son aburridas y simétricas —valen igual para tu postura y para la del otro—, y por eso funcionan. Si tu propia frase no las resiste, cámbiala antes de decirla en público.]]></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destinatario: ¿quién tiene que hacer o dejar de hacer algo, con qué facultad y desde qué documento?]]></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cuándo una de estas palabras es consigna y no argumento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18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costo con nombre: ¿quién pierde con esta decisión, cuánto y desde cuán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condición de refutación: ¿qué hecho contaría en contra de esta afirmación? Si no hay ninguno, no es un argumen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transparencia de capas: ¿esto es un hecho con documento, una hipótesis causal o una jerarquía de valore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las otras seis ideas: ¿qué le estás negando a alguien al afirmar ésta?]]></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cuándo una de estas palabras es consigna y no argumento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18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vía de revisión: ¿ante quién se reclama si la decisión resulta equivocada, y en qué plazo?]]></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ierre: cuándo una de estas palabras es consigna y no argum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suelta «esto es injusto» en la reunión. Ordena los cinco movimientos de la rutina que enseña esta lecció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dir el documento: ¿con qué registro, acta o medición se sostendría lo afirma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cer explícito el valor y el costo: ¿qué se pone primero y quién lo pag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mbrar las otras ideas afectadas: ¿qué se le niega a quién con esta prioridad?]]></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18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jar la vía institucional: ¿quién decide, con qué procedimiento y cómo se revis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tener la frase y clasificar su capa: ¿hecho, interpretación o juicio de valor?]]></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ierre: cuándo una de estas palabras es consigna y no argument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decisión de tu equipo o de tu cargo que esté próxima a tomarse y arma su hoja de siete ideas, con estos campos: autoridad y documento (poder); cómo se escuchó y cómo se revisa (legitimidad y justicia procedimental); qué se restringe y a quién (libertad); en qué sentido de igualdad se habla (formal, de punto de partida o de resultado); quién habla por]]></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1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y con qué mandato (representación); beneficio, costo y compensación con nombre (bien común).]]></a:t>
            </a:r>
          </a:p>
        </p:txBody>
      </p:sp>
      <p:sp>
        <p:nvSpPr>
          <p:cNvPr id="8" name=""/>
          <p:cNvSpPr txBox="1"/>
          <p:nvPr/>
        </p:nvSpPr>
        <p:spPr>
          <a:xfrm>
            <a:off x="514350" y="19050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bajo, escribe tres renglones de tu propio juicio de valor, declarados como tales, y una última línea que diga qué no verificaste todavía y qué pregunta le encargarías a un especialista con la hoja en la mano.]]></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189]]></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Regla de honestidad: si una idea no se puede llenar con un destinatario y un documento, va en la sección de preguntas pendientes y no en la de argumentos. Y si tu propio renglón de valor pesa más que todos los demás, dilo en voz alta antes de que otro lo descubra.]]></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cuándo una de estas palabras es consigna y no argumento · Memoria: idea, pregunta y señal de alar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18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38400"/>
                <a:gridCol w="5676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habla de decisión sin decir qué autoridad la firma ni quién la ejec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gitim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funde que la norma esté vigente con que la gente la acep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ber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ige no interferir sin decir con qué documento se prueba el d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gual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ita la igualdad ante la ley como si resolviera el repa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cuándo una de estas palabras es consigna y no argumento · Memoria: idea, pregunta y señal de alar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18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38400"/>
                <a:gridCol w="5676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sti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clama un castigo o un pago sin nombrar la vía ni la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res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firma hablar por todos sin instancia que registre a quien pi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en comú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cribe el beneficio colectivo y nunca aparece el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se puede verificar con un acta, un conteo o un registro fech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Memoria: idea, pregunta y señal de alarma · Cómo practicar]]></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3076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u01-r01-oa01"/>
              </a:rPr>
              <a:t><![CDATA[Abrir el juego en el OA]]></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Tarjetas de repaso: siete palabras y una rutina · Tarjeta 1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abre la idea de legitimidad y en qué se diferencia de la legalidad?]]></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Tarjetas de repaso: siete palabras y una rutina · Tarjeta 1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egitimidad: ¿por qué quien recibe la decisión la acepta como válida y no sólo como impuesta? Legalidad: ¿está conforme al derecho vigente? Una norma vigente puede no ser aceptada, y algo con amplio apoyo puede no tener fundamento normativo.]]></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Tarjetas de repaso: siete palabras y una rutina · Tarjeta 2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texto mexicano se ancla la distinción entre poder constituido y soberanía?]]></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Tarjetas de repaso: siete palabras y una rutina · Tarjeta 2 de 7 · Respuesta]]></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primer párrafo del artículo 41, que atribuye el ejercicio de la soberanía al pueblo por medio de los Poderes de la Unión y de los de los estados y la Ciudad de México, y con la base del mismo artículo que sujeta la renovación de los poderes Legislativo y Ejecutivo a elecciones libres, auténticas y periódicas.]]></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Tarjetas de repaso: siete palabras y una rutina · Tarjeta 3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reguntas separan hecho, interpretación y juicio de valor?]]></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Tarjetas de repaso: siete palabras y una rutina · Tarjeta 3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verifica con documentos sin acordar qué vale más? Hecho. ¿Necesita una hipótesis con evidencia que la sostenga o la tumbe? Interpretación. ¿El desacuerdo sigue aunque todos acepten los hechos y la explicación? Juicio de valor.]]></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Tarjetas de repaso: siete palabras y una rutina · Tarjeta 4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la Constitución no use la frase «bien común»?]]></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Tarjetas de repaso: siete palabras y una rutina · Tarjeta 4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al citar conviene usar lo que sí está escrito: interés general en el artículo 3, interés público en el artículo 41 y bienestar común en el artículo 2. La idea filosófica se puede defender; atribuir la frase a la Constitución sería una cita falsa.]]></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Tarjetas de repaso: siete palabras y una rutina · Tarjeta 5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parte la Cámara de Diputados en el texto vigente?]]></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Tarjetas de repaso: siete palabras y una rutina · Tarjeta 5 de 7 · Respuesta]]></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rtículo 52 la integra con 300 diputados por votación mayoritaria relativa en distritos uninominales y 200 por representación proporcional en listas regionales de circunscripciones plurinominales. Dos lógicas de representación: rendición de cuentas territorial y parecido entre escaños y votos.]]></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Tarjetas de repaso: siete palabras y una rutina · Tarjeta 6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mayoría relativa puede dejar a una minoría sin representación?]]></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Tarjetas de repaso: siete palabras y una rutina · Tarjeta 6 de 7 · Respuesta]]></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e gana con la pluralidad, no con la mitad. En un ejemplo ficticio con 100,000 votos válidos y cuatro fuerzas, la primera puede ganar con 31,000. No es un defecto oculto: es una respuesta distinta a la pregunta por quién cuenta, y elegir entre esa respuesta y el reparto proporcional es una decisión política, no un cálculo técnico.]]></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Tarjetas de repaso: siete palabras y una rutina · Tarjeta 7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inco señales de que una de estas palabras es consigna y no argumento?]]></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3 / 1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cuándo una de estas palabras es consigna y no argumento · Tarjetas de repaso: siete palabras y una rutina · Tarjeta 7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n destinatario con facultad; sin quien pague el costo; imposible de refutar con hechos; una idea presentada como la única en juego; y un valor disfrazado de dato, delatado por verbos como «muestra», «demuestra» o «prueba».]]></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4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apa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legitimidad]]></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igualdad]]></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justicia]]></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ideas]]></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5 / 18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fras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palabra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consigna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osturas]]></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omparado]]></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rutina]]></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6 / 189]]></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Ubicas la pregunta propia de cada idea, separas hecho de interpretación y de juicio de valor, distingues legitimidad de legalidad con el artículo 41 a la vista y puedes sostener tres posturas de un mismo dilema sin decir cuál es la correcta. Siguiente paso de la ruta U: ideologías sin caricaturas, donde las siete palabras se ordenan en tradiciones que se disputan su significado.]]></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7 / 189]]></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s cuatro figuras y al ejemplo resuelto del mercado. El fallo más común en esta lección es doble: tratar una cita vigente como si probara legitimidad, y dejar el juicio de valor dentro de una frase de datos. Practica las dos actividades de clasificación antes de repetir el chequeo.]]></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8 / 18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las siete ideas por la pregunta que abre cada una y por quién tiene que responderla, sin definiciones de memori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s cualquier afirmación pública en hecho, interpretación o juicio de valor y dices qué le falta para pasar de una capa a otr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con el artículo 41 constitucional por qué vigencia de una norma y aceptación de esa norma no son la misma pregunt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arrollas un dilema en tres posturas defendibles y declaras la idea rectora, el beneficiario y el costo de cada una.]]></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9 / 18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s un diseño de representación mexicano con uno extranjero separando dato, hipótesis y valoración, sin presentar la comparación como recet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s las cinco señales de consigna en un texto propio y las corriges antes de que salga del equip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llena la hoja de siete renglones sobre una decisión real, con lo que no verificaste escrito en la última línea.]]></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0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 esta lección, dónde se puede verificar y hasta dónde llega. Ámbito: Estados Unidos Mexicanos, salvo la fila del caso comparado. Revisión editorial de los textos transcritos: 24 de octubre de 2026. El material no fue dictaminado por un abogado ni por una academia: no sustituye un dictamen profesional ni habilita para ejercer ninguna profesión.]]></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1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rtículo 41 atribuye el ejercicio de la soberanía al pueblo y sujeta la renovación de los poderes Legislativo y Ejecutivo a elecciones libres, auténticas y periódicas]]></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Política de los Estados Unidos Mexicanos, artículo 41, primer párrafo y párrafo de bases, en la compilación oficial de la Cámara de Diputados, última reforma publicada en el Diario Oficial de la Federación el 07-10-2026; consultada el 24-10-2026]]></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2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la lección no concluye que una decisión concreta sea válida o inválida]]></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3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partidos políticos son entidades de interés público, se postulan con paridad de género y un partido nacional pierde el registro si no obtiene al menos el tres por ciento de la votación válida emitida]]></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41, fracción I, compilación vigente referida arriba]]></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constitucional vigente para el caso que la ley regule; no se aplica a ningún partido real en esta lección]]></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4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inanciamiento público debe prevalecer sobre los recursos de origen privad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41, fracción II, compilación vigente referida arriba]]></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unciado del texto; montos, topes y reparto se regulan en otra sede]]></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5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ámara de Diputados se integra con 300 diputados de mayoría relativa y 200 de representación proporcional por listas regionale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s 51 y 52, compilación vigente referida arrib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ato de diseño institucional; no es una valoración del sistema]]></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6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anifestación de las ideas sólo es objeto de inquisición en cuatro supuestos, y el derecho de réplica se ejerce en los términos que fija la ley]]></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6, primer párrafo, compilación vigente referida arriba]]></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la lección no interpreta casos ni define delitos]]></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7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ie puede hacerse justicia por sí mismo y toda persona tiene derecho a justicia pronta, completa e imparcial; existe prohibición de retroactividad y de despojo sin juicio previo]]></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s 17 y 14, compilación vigente referida arriba]]></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no fija plazos ni reglas procesales concretas]]></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8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igualdad ante la ley, la igualdad sustantiva de las mujeres y la prohibición de discriminación por motivos enumerados están escrita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s 4 y 1, compilación vigente referida arrib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lecturas de la igualdad quedan en disputa y la lección lo declara]]></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9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xpresión «bien común» no aparece en la Constitución; sí «interés general», «interés público» y «bienestar común»]]></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úsqueda textual en la compilación vigente referida arriba: artículos 3, 41 y 2]]></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firmación sobre el vocabulario del texto; no dicta qué tradición filosófica es correcta]]></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0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istema electoral federal alemán es un sistema proporcional de representación proporcional personalizada, y en la elección del 26 de septiembre de 2021 se eligieron 736 diputados del Bundestag]]></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tradas Sistema electoral de Alemania y Elecciones federales de Alemania de 2021 en la enciclopedia en español, consultadas el 24-10-2026]]></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1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ato comparado de segundo orden; para el detalle normativo hay que abrir la ley federal electoral alemana]]></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2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ideas atribuidas a Aristóteles, Burke, Weber y Rawls están parafraseadas y ninguna se cita textualmente]]></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ras de los autores; en esta lección se usan como distinciones de trabajo y se marcan como interpretación, salvo la formulación del monopolio de la fuerza, transcrita del artículo enciclopédico sobre Max Weber consultado el 24-10-2026]]></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3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rpretación de la lección, declarada como tal; el lector debe comparar con las obras]]></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4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unicipio, calle, puestos, quejas, habitantes, costos, votos y partido de los caso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xisten: datos inventados para el ejercici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terial didáctico, sin valor probatorio ni normativo]]></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2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5 / 1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autoridad municipal decide, qué reglamento aplica y qué vía de revisión existe en un caso real]]></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lo afirma esta lección: exige leer la ley orgánica y el reglamento del estado y municipio aplicables]]></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nde termina el vocabulario y empieza la verificación normativa de la ruta jurídica]]></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6 / 1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pdf/CPEUM.pdf"/>
              </a:rPr>
              <a:t><![CDATA[Compilación oficial de la Constitución Política de los Estados Unidos Mexicanos (Cámara de Diputados)]]></a:t>
            </a:r>
          </a:p>
        </p:txBody>
      </p:sp>
      <p:sp>
        <p:nvSpPr>
          <p:cNvPr id="8" name=""/>
          <p:cNvSpPr txBox="1"/>
          <p:nvPr/>
        </p:nvSpPr>
        <p:spPr>
          <a:xfrm>
            <a:off x="514350" y="19050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Versión consultada para esta lección: última reforma publicada en el Diario Oficial de la Federación el 07-10-2026. Abre el artículo 41 y compara las frases transcritas con lo impreso: ése es el control que la lección recomienda antes de citar.]]></a:t>
            </a:r>
          </a:p>
        </p:txBody>
      </p:sp>
      <p:sp>
        <p:nvSpPr>
          <p:cNvPr id="9" name=""/>
          <p:cNvSpPr txBox="1"/>
          <p:nvPr/>
        </p:nvSpPr>
        <p:spPr>
          <a:xfrm>
            <a:off x="514350" y="3067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of.gob.mx/"/>
              </a:rPr>
              <a:t><![CDATA[Diario Oficial de la Federación: publicación de leyes, decretos y reformas]]></a:t>
            </a:r>
          </a:p>
        </p:txBody>
      </p:sp>
      <p:sp>
        <p:nvSpPr>
          <p:cNvPr id="10" name=""/>
          <p:cNvSpPr txBox="1"/>
          <p:nvPr/>
        </p:nvSpPr>
        <p:spPr>
          <a:xfrm>
            <a:off x="514350" y="37528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quí se localiza el decreto de reforma con su fecha de publicación y su entrada en vigor. La lección no afirma plazos ni vigencia de ninguna regla electoral: ese trabajo se hace en la ruta de derecho práctico.]]></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7 / 1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Voto_paralelo"/>
              </a:rPr>
              <a:t><![CDATA[Enciclopedia en español: voto paralelo y representación proporcional mixta]]></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rápida para el vocabulario comparado de sistemas electorales. Sirve para entender que existen distintas familias de reglas; no sirve para elegir una, y menos para transplantarla sin contexto.]]></a:t>
            </a:r>
          </a:p>
        </p:txBody>
      </p:sp>
      <p:sp>
        <p:nvSpPr>
          <p:cNvPr id="9" name=""/>
          <p:cNvSpPr txBox="1"/>
          <p:nvPr/>
        </p:nvSpPr>
        <p:spPr>
          <a:xfrm>
            <a:off x="514350" y="28003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vocabulario y el método: siete preguntas, tres capas y un detector de consignas.]]></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8 / 1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guiente paso de la ruta es la unidad U02, «Ideologías sin caricaturas», donde estas mismas palabras se ordenan en tradiciones —liberalismos, conservadurismos, socialismos, socialdemocracias, republicanismo— y se ven los acuerdos y las tensiones internas de cada una, sin convertirlas en espantos.]]></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1-r01-oa01"/>
              </a:rPr>
              <a:t><![CDATA[Siete ideas para decidir una política pública: poder, legitimidad, libertad, igualdad, justicia, rep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9 / 1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la pregunta deja de ser «qué significa libertad» y pasa a ser «qué está suponiendo quien usa esa palabra dentro de una tradición». Antes de seguir, dos cosas concretas: llena la hoja de siete renglones sobre una decisión real de tu equipo, y escoge una de las cuatro figuras para explicarla en voz alta a alguien que no hizo esta lección.]]></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a explicación se sostiene sin que tú agregues adjetivos, el vocabulario ya es tuy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189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2026-10-25T01:06:21Z</dcterms:created>
  <dcterms:modified xsi:type="dcterms:W3CDTF">2026-10-25T01:06:21Z</dcterms:modified>
  <dc:title>Siete ideas para decidir una política pública: poder, legitimidad, libertad, igualdad, justicia, representación y bien común</dc:title>
  <dc:description>Presentación editable del OA «Siete ideas para decidir una política pública: poder, legitimidad, libertad, igualdad, justicia, representación y bien común». Enlace: https://politica.lumbre.lat/object/pol-u01-r01-oa01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