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presProps" Target="presProps.xml"/>
  <Relationship Id="rId178" Type="http://schemas.openxmlformats.org/officeDocument/2006/relationships/viewProps" Target="viewProps.xml"/>
  <Relationship Id="rId1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ologías sin caricaturas: reconocer una corriente por sus debates internos»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ologías sin caricaturas: reconocer una corriente por sus debates internos»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ologías sin caricaturas: reconocer una corriente por sus debates internos»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ologías sin caricaturas: reconocer una corriente por sus debates internos»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ologías sin caricaturas: reconocer una corriente por sus debates internos»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ologías sin caricaturas: reconocer una corriente por sus debates internos»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deologías sin caricaturas: reconocer una corriente por sus debates internos»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términos que cada corriente llena distinto»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términos que cada corriente llena distint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2-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términos que cada corriente llena distinto»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términos que cada corriente llena distinto»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términos que cada corriente llena distinto» (4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pas de cualquier frase: hecho, interpretación y juicio de valor»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pas de cualquier frase: hecho, interpretación y juicio de valor»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zcla las tres capas: hay un hecho verificable en el texto publicado, una interpretación sobre la dirección del cambio y una conclusión sobre qué «es» México que es un juicio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parte es un hecho que se abre en la compilación oficial y en el decreto publicado; ahí se consulta y se verifica. Decir que eso «abandona el liberalismo» es una interpretación que exige elegir cuál liberalismo: hay una tradición liberal ordoliberal que justamente pide encuadres fuertes sobre sectores estratégicos y otra que los ve como distorsión. La frase cierra además con una identidad nacional, que es un juicio. Lo peligroso no es que el columnista opine: es que la frase borra la costura entre las tres capas y el lector ya no puede discutir por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trabajadas en la lección y su marca lingüística; el ejemplo sobre el artículo 27 se apoya en las notas de reforma del texto constitucional con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beralismos: qué queda fuera del alcance del poder» (2 de 8).]]></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beralismos: qué queda fuera del alcance del poder» (3 de 8).]]></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beralismos: qué queda fuera del alcance del poder» (4 de 8).]]></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beralismos: qué queda fuera del alcance del poder» (5 de 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beralismos: qué queda fuera del alcance del poder» (6 de 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beralismos: qué queda fuera del alcance del poder» (7 de 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beralismos: qué queda fuera del alcance del poder» (8 de 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2-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caricatura porque borra una disputa interna: hay una rama liberal que sostiene que la libertad exige capacidades efectivas y por eso pide escuela pública, y otra que desconfía de la provisión estatal de es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correcta no dice quién tiene razón dentro del liberalismo: dice que la frase toma partido por una rama y niega a la otra, y esa es la operación de la caricatura. La primera opción también falla, pero por el revés: convierte al liberalismo en bloque monolítico y «prueba» lo que habría que mostrar. La tercera supone que una corriente tiene doctrina única. La cuarta confunde los tipos de afirmación: una atribución sobre toda una tradición no es un hecho histórico si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lural interno del liberalismo y su tensión entre libertad como no interferencia y libertad como capacidad, trabajadas en el texto y en la figura de dos e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rvadurismos: qué se pierde cuando cambiamos» (2 de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rvadurismos: qué se pierde cuando cambiamos» (3 de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rvadurismos: qué se pierde cuando cambiamos» (4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rvadurismos: qué se pierde cuando cambiamos» (5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l motivo importa más que la respuesta: dentro de la familia hay dos candidatas a conservar —el mercado y las comunidades— y a veces la segunda exige gravar o regular a la primera. Un conservador de aranceles y un conservador de libre competencia pueden llamarse enemigos sin salir de la tradición. La prueba de que estás viendo una caricatura es que la descripción te impide explicar ese enfrentamiento; la prueba de que estás viendo una tradición es que te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osiciones del conservadurismo y la tensión entre conservar el mercado o conservar los cuerpos sociales, presentada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ismos: de qué sirve la libertad declarada si la vida material la vuelve nominal» (2 de 8).]]></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ismos: de qué sirve la libertad declarada si la vida material la vuelve nominal» (3 de 8).]]></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ismos: de qué sirve la libertad declarada si la vida material la vuelve nominal» (4 de 8).]]></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ismos: de qué sirve la libertad declarada si la vida material la vuelve nominal» (5 de 8).]]></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ismos: de qué sirve la libertad declarada si la vida material la vuelve nominal» (6 de 8).]]></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ismos: de qué sirve la libertad declarada si la vida material la vuelve nominal» (7 de 8).]]></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ismos: de qué sirve la libertad declarada si la vida material la vuelve nominal» (8 de 8).]]></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 una discusión interna de los socialismos: autogestión contra nacionalización administrada desde un ministerio o desde un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tensión estado o autogestión, formulada por actores que se reconocen dentro de la familia socialista. La primera opción aplica la caricatura de bloque único. La tercera confunde propiedad con autogestión y desconoce que el reclamo de administración colectiva es propio de corrientes anticapitalistas. La cuarta mezcla capas: un mitin es una posición, no una verificación normativa; para el dato de la legislación hay que abrir el texto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ensión interna entre nacionalización administrada y autogestión, trabajada en el texto de los socialismos y en su enlace con el artículo 27 co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democracia: repartir sin destruir lo que produce» (2 de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democracia: repartir sin destruir lo que produce» (3 de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democracia: repartir sin destruir lo que produce» (4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cialdemocracia: repartir sin destruir lo que produce» (5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beralismos → Qué queda fuera del alcance del poder y quién vigila es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rvadurismos → Qué se rompe si cambiamos rápido y a quién se le debe pru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cialismos → De qué sirve la igualdad legal si la vida material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cialdemocracia → Cómo repartir sin cerrar lo que produce y sin abolir la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ublicanismo → Cómo participar y evitar que el poder legal se vuelva do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lumna de preguntas de la figura de cinco corrientes, usada como criterio estable de recono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ublicanismo: quién decide y cómo se evita la dominación» (2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ublicanismo: quién decide y cómo se evita la dominación» (3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ublicanismo: quién decide y cómo se evita la dominación» (4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ublicanismo: quién decide y cómo se evita la dominación» (5 de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tras corrientes: el adjetivo «otras» no es un basurero»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dición · resultados materiales · liberal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son los casilleros donde las corrientes se separan. «Tradición» suele usarse como sinónimo de conservadurismo y así se pierde la capacidad de explicar por qué un conservador quiere cambiar la economía. «Igualdad» sin especificar permite que dos personas firmen la misma frase con proyectos opuestos. Y «mercado» es el término donde dos liberalismos discuten sin dejar de ser lib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vocabulario mínimo y tensiones internas del liberalismo y del conservadurismo trabajadas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rma una caricatura y cómo se desarma»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2-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rma una caricatura y cómo se desarma» (2 de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rma una caricatura y cómo se desarma» (3 de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rma una caricatura y cómo se desarma» (4 de 5).]]></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rma una caricatura y cómo se desarma» (5 de 5).]]></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queda fuera del alcance del poder y quién vigila esa línea? → Pregunta que la corriente hace a l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se rompe si cambiamos rápido y a quién se le debe prudencia? → Pregunta que la corriente hace a l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acionalizar no es socializar: una burocracia puede mandar igual que el patrón anterior. → Tensión interna dentro de una misma cor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servar el mercado o conservar las comunidades: dos bandos con el mismo nombre. → Tensión interna dentro de una misma cor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s liberales quieren que el Estado no haga nada por principio. → Caricatura que borra el pl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conservadores solo quieren volver a un pasado ideal. → Caricatura que borra el pl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artículo 27 registra párrafos reformados DOF 06-01-1992 y DOF 31-10-2024. → Hecho verificable co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programa de Godesberg se ratificó en el congreso del SPD de 1959. → Hecho verificable co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tipos de afirmación trabajados en la lección: pregunta fundacional, disputa interna, caricatura y hecho con fuente. Las dos frases de la última categoría citan datos de la sección de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3 de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lasificar la afirmación: ¿es hecho sobre un programa, interpretación de una tradición o juicio sobre una persona? → Buscar el documento: programa vigente, estatuto, plataforma electoral o declaración pública del partido aludido. → Nombrar dos posiciones internas de la corriente citada y en cuál de las dos se apoya la afirmación. → Revisar el marco legal aplicable: qué atribuciones tiene la autoridad y qué exige la ley para limitar una actividad. → Escribir la respuesta por capas, citando el documento y admitiendo en qué parte no verificast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sin clasificar la afirmación buscas un dato que quizá nadie afirmó. Sin documento, la discusión se queda en el dicho del grupo. El tercer movimiento es el que rompe la caricatura: muestra que «socialista» no alcanza para predecir una política sobre una tienda. El cuarto evita el error opuesto, creer que la intención de un partido basta para que algo ocurra, porque hay competencias, procedimientos y límites. El quinto devuelve la conversación al terreno verificable y deja constancia de lo que no sab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s de primera persona, plural interno y capa de afirmación, combinadas con la rutina de verificar documento y versión que trabaja la ruta J01 y J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casos donde la etiqueta no alcanza»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2-r01-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mexicano, con datos verificados): el artículo que no tiene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s dos frases que circu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México es un país socialista: su Constitución es estatista y el artículo 27 lo prueba». Segunda, simétrica: «México es liberal: ahí están la propiedad privada y el artículo 5o.». Las dos son discutibles y las dos se sostienen con el mismo texto, lo cual ya es un diagnóstico: estamos ante interpretaciones que se disfrazan de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mexicano, con datos verificados): el artículo que no tiene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hecho: qué dice hoy el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 párrafo del 27 —texto de la Constitución promulgada el 5 de febrero de 1917, cuya nota de artículo en la compilación dice «Artículo reformado DOF 10-01-1934»— establece que la propiedad de las tierras y aguas «corresponde originariamente a la Nación, la cual ha tenido y tiene el derecho de transmitir el dominio de ellas a los particulares, constituyendo la propiedad privada». En la misma pieza hay una cláusula de propiedad privada y una afirmación de dominio originario de la Nación: las dos capas caben en un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mexicano, con datos verificados): el artículo que no tiene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hecho sigue: expropiación e interés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rtículo dispone que «Las expropiaciones sólo podrán hacerse por causa de utilidad pública y mediante indemnización» y faculta a la Nación para imponer a la propiedad privada «las modalidades que dicte el interés público» con el objeto de «hacer una distribución equitativa de la riqueza pública». Con esa base, el decreto de la expropiación petrolera anunciado el 18 de marzo de 1938 por el presidente Lázaro Cárdenas se ejecutó sobre el artículo 27 y la Ley de Expropiación de 1926, según la entrada consultada de Wikipedia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mexicano, con datos verificados): el artículo que no tiene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s capas de reforma, en direcc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árrafo sobre ejidos y asentamientos trae nota «Párrafo reformado DOF 06-02-1976, 10-08-1987, 06-01-1992». El párrafo del petróleo trae nota «Párrafo adicionado DOF 20-12-2013. Reformado DOF 31-10-2024» y hoy declara que «la propiedad de la Nación es inalienable e imprescriptible y no se otorgarán concesiones», admitiendo asignaciones y contratos con particulares. El párrafo eléctrico, reformado el 31-10-2024 y el 20-12-2024, añade que la participación de particulares no tendrá «prevalencia sobre la empresa pública del Estado». Cuatro mayorías, cuatro respuestas, la misma num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mexicano, con datos verificados): el artículo que no tiene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ónde se ca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Constitución «es socialista», no hay modo de explicar la reforma agraria de 1992, que abrió la certificación de parcelas ejidales, ni la apertura contractual de 2013. Si «es liberal», no hay modo de explicar el 27 de 1917, el 123 del mismo año ni la reversión de 2024. La etiqueta no falla por mal elegida: falla porque describe un texto que es un acuerdo histórico con capas, y un acuerdo no tiene una ideología, tiene partes que se discut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mexicano, con datos verificados): el artículo que no tiene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í puedes decir, por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echo: qué párrafo está vigente y desde qué fecha publicada, con la nota de la compilación oficial. Interpretación: qué lectura de tradición hace más inteligible ese párrafo y qué otra lectura cabe con los mismos datos. Juicio: si ese reparto de poder te parece bien o mal, dicho como juicio y no como conclusión. Sale una hoja de tres columnas y una línea final: qué versión no abriste. Con eso respondes a las dos frases iniciales sin caricaturizar a quien las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interpretación plausible formulada como conclusión definitiva; hay otra lectura que dice que esas capas son justamente el registro de ideologías en disp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ordena bien los datos y concluye de más. Que un mismo artículo admita reformas en direcciones opuestas puede leerse como ausencia de ideologías o como el mejor archivo de ellas: cada capa es la marca de una mayoría que impuso una lectura. Ambas interpretaciones son compatibles con el mismo hecho, de ahí que la conclusión deba llevar su marca. No es un juicio sobre nadie ni una caricatura de una corriente: es el error contrario, una interpretación que se presenta como si cerrara l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de afirmación aplicadas al caso mexicano del artículo 27 y a sus notas de reforma en la compilación of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comparado, con datos verificados): un partido, dos programas, la mism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frase que se dice en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ocialdemocracia es socialismo con paciencia», o su revés: «la socialdemocracia es liberalismo con programas sociales». Las dos resumen una tradición en una relación con otra, y ninguna sirve para explicar lo que hizo el Partido Socialdemócrata de Alemania en dos momentos de su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comparado, con datos verificados): un partido, dos programas, la mism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Hecho uno: 195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gún la entrada «Programa de Bad Godesberg» consultada en Wikipedia el 24-10-2026, ese manifiesto marcó el cambio de orientación del SPD de un partido marxista a un partido favorable a la economía social de mercado; fue ratificado el 15 de noviembre de 1959 en el congreso de Bad Godesberg y fue su programa hasta 1989. El partido abandonó formalmente el marxismo, identificó socialismo con democracia y declaró su nuevo orden económico y social compatible con la economía de mercado y la propiedad pri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comparado, con datos verificados): un partido, dos programas, la mism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Hecho dos: 2003-2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isma fuente: la Agenda 2010 es un conjunto de reformas sociales propuestas por Peter Hartz e implementadas por Gerhard Schröder entre 2003 y 2005, con el objetivo de reducir el coste del modelo social alemán y fomentar la actividad. El bloque Hartz IV reformó y redujo el subsidio por desempleo, combinó subsidio, ayudas sociales y ayuda por alquiler, y bajó el periodo máximo de subsidio de 15 a 12 meses. La entrada registra que las reformas fueron muy controvertidas en el SPD y causaron la salida de unos 200 mil adhe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comparado, con datos verificados): un partido, dos programas, la mism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Dónde estaba la discusión, y por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1959 la discusión fue sobre la identidad: si un partido de origen obrero podía dejar de definirse por la clase y seguir llamándose socialista. En 2003 la discusión fue sobre el costo: qué parte del seguro de desempleo se sostiene cuando el empleo cambia de forma. En los dos casos la pelea no fue con el liberalismo: fue dentro de la familia, y una facción llamó a la otra traidora con argumentos que se repitieron en otros paí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comparado, con datos verificados): un partido, dos programas, la mism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la caricatura no puede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socialdemocracia» significa «socialismo con paciencia», el congreso de 1959 resulta incomprensible y la reducción de un subsidio por un gobierno de ese partido parece la revelación tardía de su verdadero rostro. Con la tradición leída por dentro, los dos hechos eran previsibles: son las dos respuestas clásicas de la familia cuando el financiamiento aprieta. La etiqueta describe un estado de ánimo; la lectura describe un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comparado, con datos verificados): un partido, dos programas, la mism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Transferencia con cuidado al caso mexic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uede copiar la conclusión: un partido alemán actuó en un mercado de trabajo con negociación centralizada, seguros contributivos y una corte constitucional, condiciones que no son las del mercado mexicano, donde buena parte del empleo está fuera de la mesa sindical. Lo transferible es el método: mirar el programa vigente, la fecha de su aprobación y las facciones que lo firmaron; y esperar que un partido de esta familia ajuste protección y empleo antes que traicionar su es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adie del liberalismo puede defender impuestos, porque esa corriente siempre quiso un Estado que no hag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las tres caricaturas. La segunda borra el plural interno del liberalismo y convierte una rama en doctrina de todos. La cuarta aplasta la diferencia que la lección trabaja: la socialdemocracia no se define por la propiedad estatal de la economía, como muestra su propio programa de 1959. La sexta define una tradición por la intención que le atribuye el adversario y la vuelve incapaz de explicar a los conservadores que reformaron. Son correctas la primera, texto literal de la compilación oficial; la tercera, notas de reforma del propio artículo con sus fechas; y la quinta, dato de la entrada consultada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s de plural interno, de historicidad y de capa aplicadas a seis frases; cada afirmación correcta apunta a la fuente de la sección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2-r01-oa01]]></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la etiqueta más usada contra tu equipo o contra tu adversario en las últimas dos semanas. Escribe una ficha con seis casillas: la etiqueta tal como se dijo; la corriente que supuestamente nombra; dos posiciones internas de esa corriente que se contradigan; la pregunta que esa corriente le hace a la política; un documento o una fecha que permitirían verificar si la etiqueta describe algo real; y tres renglones separados —hecho, interpretación, juicio— con lo que tú sostienes. Cierra con una línea: qué no verificaste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os casos donde la etiqueta no alcanza · Memoria: corriente, pregunta y su disput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os casos donde la etiqueta no alcanza · Memoria: corriente, pregunta y su disput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Dos casos donde la etiqueta no alcanza · Memoria: corriente, pregunta y su disput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señal más clara de que estás ante una caricatura de una cor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describe por la intención que le atribuye el adversario y no por las preguntas y razones que ella misma formuló. Si ninguna fecha, programa o escisión podría cambiar la descripción, no es una tradición: es un enem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iberalismo» se escribe en plural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nviven al menos cuatro posiciones que se refutan entre sí: la clásica de esfera limitada, la social que pide capacidades, la ordoliberal que encuadra la competencia y la libertaria que radicaliza la propiedad de un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tradición y conservadur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dición es lo que se transmite, y puede ser conservado o atacado desde varias corrientes. El conservadurismo es una actitud política ante el cambio: reformar para no romper, con la discusión interna sobre si se conserva el mercado o se conservan las com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se distingue la socialdemocracia del socialismo democrá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imera acepta la propiedad privada y el mercado como base de la producción y usa la mediación institucional para el reparto. El segundo conserva la socialización de la economía como fin, sin renunciar a la democraci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apas separas al leer o escribir una afirmación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 se abre en un documento. Interpretación: ordena los hechos bajo una lectura y hay varias posibles. Juicio de valor: aprueba o desaprueba desde un criterio. Cada una lleva sus propias marcas de lengu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 el artículo 27 sobre el uso de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un mismo artículo, con dominio originario de la Nación y propiedad privada a la vez, recibió capas en 1917, una aplicación en 1938, reformas en 1992 y en 2013 y una reversión en 2024. Ninguna etiqueta única explica esas cuatro may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aso del SPD de 1959 y 2003 sirve para pensar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uestra que la discusión es interna y previsible cuando el financiamiento aprieta. No es transferible la receta: las condiciones del mercado de trabajo alemán no son las mexicanas y la mesa sindical local deja fuera al empleo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2-r01-oa01]]></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3» (2 de 2).]]></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13» (2 de 2).]]></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13» (2 de 2).]]></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3 de la tabla, convertida en ficha para que el texto no se recorte.]]></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5459" r:id="rId1"/>
    <p:sldLayoutId id="2481935460" r:id="rId2"/>
    <p:sldLayoutId id="2481935461" r:id="rId3"/>
    <p:sldLayoutId id="24819354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8064550f6d8938e2ac268f56a687ccf0edf0a164656de391.jpg"/>
  <Relationship Id="rId3" Type="http://schemas.openxmlformats.org/officeDocument/2006/relationships/hyperlink" Target="https://politica.lumbre.lat/object/pol-u02-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hyperlink" Target="https://politica.lumbre.lat/object/pol-u02-r01-oa01" TargetMode="External"/>
  <Relationship Id="rId4" Type="http://schemas.openxmlformats.org/officeDocument/2006/relationships/hyperlink" Target="https://politica.lumbre.lat/object/pol-u02-r01-oa01"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hyperlink" Target="https://politica.lumbre.lat/object/pol-u02-r01-oa01" TargetMode="External"/>
  <Relationship Id="rId4" Type="http://schemas.openxmlformats.org/officeDocument/2006/relationships/hyperlink" Target="https://politica.lumbre.lat/object/pol-u02-r01-oa01"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hyperlink" Target="https://politica.lumbre.lat/object/pol-u02-r01-oa01" TargetMode="External"/>
  <Relationship Id="rId4" Type="http://schemas.openxmlformats.org/officeDocument/2006/relationships/hyperlink" Target="https://politica.lumbre.lat/object/pol-u02-r01-oa01" TargetMode="External"/>
  <Relationship Id="rId5"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hyperlink" Target="https://politica.lumbre.lat/object/pol-u02-r01-oa01" TargetMode="External"/>
  <Relationship Id="rId4" Type="http://schemas.openxmlformats.org/officeDocument/2006/relationships/hyperlink" Target="https://politica.lumbre.lat/object/pol-u02-r01-oa01" TargetMode="External"/>
  <Relationship Id="rId5"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hyperlink" Target="https://politica.lumbre.lat/object/pol-u02-r01-oa01" TargetMode="External"/>
  <Relationship Id="rId4"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es.wikipedia.org/wiki/Programa_de_Bad_Godesberg" TargetMode="Externa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hyperlink" Target="https://www.inegi.org.mx/" TargetMode="External"/>
  <Relationship Id="rId4"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2-r01-oa01" TargetMode="External"/>
  <Relationship Id="rId3" Type="http://schemas.openxmlformats.org/officeDocument/2006/relationships/notesSlide" Target="../notesSlides/notesSlide1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deolog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icat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noc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rr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ba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n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2-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iberalismos, conservadurismos, socialismos, socialdemocracia y republicanismo por la pregunta que hacen a la política y por sus disputas internas; separar hecho, interpretación y juicio de valor; y detectar la caricatura, que resume una tradición en la intención que le atribuye el adversario, con un caso mexicano y uno compar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U02 de la ruta universal del plan. Vocabulario mínimo de seis palabras, una figura de cinco corrientes, una de tensiones internas del liberalismo, una de caricatura contra tradición y una de capas del artículo 27. Diez actividades evaluadas, dos ejemplos resueltos con datos verificados, dos juegos de repaso y una tabla de fuentes con ámbito y fecha de revisión editorial. Los ejercicios narrativos están etiquetados como fictici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4]]></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deologías sin caricaturas · liberalismos · conservadurismos · socialismos · socialdemocracia · republicanismo · hecho e interpretación · artículo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unión del equipo alguien revisa la propuesta del rival y sentencia: «eso es liberal». Nadie pregunta cuál liberalismo, porque la palabra ya cerró la conversación en lugar de abrirla. Cinco minutos después otro dice «son conservadores» y una tercera responde «entonces quieren que nada cambie». Las tres frases hablan de intenciones atribuidas, no de argumentos dichos, y ninguna se puede verificar con un documento enfr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s intercambios cuestan trabajo. En un debate público, un apodo mal puesto le da al rival una victoria gratis: si tu oponente te describe con una caricatura y tú respondes con otra, el auditorio ya no escucha dos razones, escucha dos etiquetas pelear. En un equipo de campaña o de gobierno el costo es distinto y más concreto: quien no puede nombrar las posiciones internas de una corriente no puede anticipar qué va a hacer esa persona, con quién va a romper y qué le importa más que el dine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reconocer una tradición política por lo que discute por dentro, no por el nombre que le pone el adversario. Hay liberalismos, hay conservadurismos, hay socialismos: el plural no es un adorno de elegancia, es la señal de que dentro de cada nombre hay por lo menos dos posiciones que se llevan razones. Y enseña a detectar la caricatura, que es una operación reconocible: tomar una corriente, resumirla en la intención que le atribuye quien la combate y tratar ese resumen como si fuera la defini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orrido es breve y deliberadamente incompleto. Primero, un vocabulario mínimo de seis palabras que cada corriente llena distinto. Segundo, la pregunta que cada tradición le hace a la política y la respuesta de piso que suele dar, con su tensión interna. Tercero, cómo separar hecho, interpretación y juicio de valor cuando se habla de ideas. Cuarto, cuatro pruebas para cazar caricaturas. Cierre con dos casos donde la etiqueta no alcanza: un artículo de la Constitución mexicana que ha sido reformado en direcciones opuestas y un partido alemán que cambió de programa y siguió llamándose igu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4]]></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al menos dos posiciones internas que se discuten dentro del liberalismo, del conservadurismo, del socialismo, de la socialdemocracia y del republicanismo; decir qué pregunta le hace cada una a la vida política y qué respuesta de piso suele dar; distinguir una caricatura de una lectura honesta aplicando cuatro pruebas; separar en una afirmación política el hecho, la interpretación y el juicio de valor; y explicar con el artículo 27 constitucional y con el caso del SPD alemán por qué una etiqueta no predice lo que hizo quien la por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ninguna profesión: enseña a leer tradiciones y a separar hechos de juici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alora corrientes en activo, partidos mexicanos, candidaturas ni gobiernos. Explica argumentos y no gana discusiones: en esta lección no hay una corriente «correc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ita textualmente a ningún autor. Cada posición está parafraseada por el equipo editorial y, cuando el parafraseo es interpretación nuestra y no núcleo reconocido, el texto lo d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álogos, cargos, municipios y cifras de los ejercicios están inventados para el ejercicio y así están etiquetados; los dos casos finales sí usan datos verificables con su fuente y su fech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tas constitucionales que aparecen son copia de la compilación oficial de la Cámara de Diputados (PDF CPEUM), última reforma DOF 07-10-2026, consultada el 24-10-2026. Compáralas con el texto vigente antes de usarlas en un escrito o en un discur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deologías sin caricaturas: reconocer una corriente por sus debates internos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echas y cifras de Alemania, de Weimar y de 1938 salen de las entradas consultadas de Wikipedia el 24-10-2026; no sustituyen un estudio compar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iscusiones sobre ideologías se atoran porque seis palabras se usan en común y significan cosas distintas según quién las diga. No son tecnicismos: son los casilleros con los que cualquier programa se arma. Si no sabes qué está poniendo tu interlocutor dentro de la palabra «mercado», vas a discutir sin saber contra qu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siguiente no define: describe el territorio de desacuerdo. En la segunda columna está lo que casi todos aceptan con matices; en la tercera, lo que se está discutiendo cuando alguien usa la palabra en público. Esa tercera columna es la que interesa, porque ahí vive la diferencia entre corrientes y también la discusión dentro de cada 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éptima palabra que hace el trabajo más visible: libertad. Aquí basta con registrar que se divide al menos en tres lecturas —que nadie me estorbe, que nadie pueda disponerse de mí, que mis condiciones materiales me dejen hacer lo que quiero— y que un liberalismo, un republicanismo y un socialismo suelen ponerse de acuerdo en la palabra y pelearse en la lect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cabulario mínimo de la unidad U02. La columna derecha es la discusión, no la definición: si alguien la resuelve sin leerla, está usando una etiqueta. Elaboración propia de Lumbre Política para esta lec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3038475"/>
                <a:gridCol w="3686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signa en la discusión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scute cuando alguien la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rganización que reclama para sí el uso legítimo de la fuerza en un territorio y puede hacer cumplir reg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problema es su tamaño o su encuadre: estado mínimo, guardián de reglas, regulador o proveedor de servicios. Casi ninguna corriente dice «todo» o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3038475"/>
                <a:gridCol w="3686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signa en la discusión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scute cuando alguien la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junto de intercambios coordinados por precios, incluidos el de la tierra, el del trabajo y el del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s una herramienta de libertad que hay que encajar en derecho o una relación de poder que hay que compensar; y qué bienes no deberían comprarse con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3038475"/>
                <a:gridCol w="3686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signa en la discusión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scute cuando alguien la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con vínculos, memoria e identidad compartidos: familia, pueblo, iglesia, sindicato, ejido, 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vale por sí misma o vale porque la integran personas que eligen asociarse. De esa respuesta salen programas muy distintos sobre escuela, salud y tier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3038475"/>
                <a:gridCol w="3686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signa en la discusión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scute cuando alguien la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vid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tomada como unidad moral a la que se le deben cuentas, antes que como parte de un gru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u libertad la define la ley o la define su situación material; y si «libertad individual» y «libertad de empresa» son la misma cosa o dos cosas negoci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3038475"/>
                <a:gridCol w="3686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signa en la discusión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scute cuando alguien la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transmite: un cuerpo de respuestas heredadas, con sus debates acumu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r conservador de una tradición» no es lo mismo que el conservadurismo como corriente. Se puede conservar un mercado y revolucionar una 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7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390650"/>
                <a:gridCol w="3038475"/>
                <a:gridCol w="3686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esigna en la discusión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scute cuando alguien la u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gual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de que las personas cuentan por igual, en un sentido que siempre hace falta espec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 la ley, de oportunidades, de consideración social y de resultados materiales: cuatro cosas distintas que se defienden con la misma palabra y se votan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Cada fila resume familias de pensamiento con variantes internas; la tercera columna es la que da el contenido real: sin dos posiciones discutiéndose, no hay tradición descrita sino apodo. Revisión editorial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eguntas-corrient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leer la figura sin aprenderla de memoria. La columna de la pregunta es lo más estable: quien hace ésa pertenece a esa familia. La columna de la tensión es la más útil: permite predecir alianzas y rupturas, porque las corrientes no se dividen por lo que dicen afuera sino por lo que no resuelven adent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del medio es la peligrosa. Una «respuesta de piso» es un promedio, y todo promedio traiciona a alguien: cuando la lección dice que los liberalismos sostienen que hay una esfera que el poder no debe ocuparse, está hablando de un mínimo común entre posiciones que no se llevan bien entre sí. Úsalo como punto de partida de la lectura, nunca como cita para responder a nadi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ueba rápida de que la tabla está bien usada: toma cualquier fila y busca a alguien que hoy se llame así y esté discutiendo con otro que también se llama así. Si no encuentras esa pelea, no leíste la fila: la archivas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74]]></a:t>
            </a:r>
          </a:p>
        </p:txBody>
      </p:sp>
      <p:sp>
        <p:nvSpPr>
          <p:cNvPr id="7" name="" descr=""/>
          <p:cNvSpPr/>
          <p:nvPr/>
        </p:nvSpPr>
        <p:spPr>
          <a:xfrm>
            <a:off x="514350" y="1219200"/>
            <a:ext cx="8115300" cy="20764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rriente no es un partido, y un programa no es una tradición]]></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artidos son paquetes de compromisos: en un mismo partido conviven una facción liberal en lo económico, una democristiana en lo social y una sindical de raíz socialista. Cuando identificas corriente con partido pasan dos cosas y las dos duel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términos que cada corriente llena distin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74]]></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mero, cada cambio de línea del partido se vive como traición de la tradición, cuando es una disputa vieja que iba por dentro. Segundo, le atribuyes a la tradición lo que hizo un gobierno, y entonces la descripción deja de ser verificable: ya solo sirve para acusar.]]></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oficio: antes de decir «los X piensan que...», di qué X, en qué año, con qué documento y contra qué otro X.]]></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s de cualquier frase: hecho, interpretación y juicio de val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ección sobre ideologías que no enseñe a separar estas tres capas enseña a pelear mejor. Un hecho se puede verificar con un documento, un registro o una observación compartida, y admite «esto está así». Una interpretación ordena hechos bajo una lectura: «esto se explica por...», «esto significa...»; hay varias lecturas compatibles con los mismos datos y se discuten con razones. Un juicio de valor aprueba o desaprueba: «esto es injusto», «esto es lo correcto»; no se verifica, se argumenta, y quien lo emite debe deci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s de cualquier frase: hecho, interpretación y juicio de val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e mezclan en el habla política porque la mezcla es barata y rende: presentar un juicio como hecho cierra la discusión a tu favor. Por eso la rutina contraria es simple e incómoda: cuando leas o escribas una afirmación, pregúntate en qué capa está y pon la marca. «Según el texto publicado» es hecho. «Puede leerse como» es interpretación. «Me parece» es juicio. Esas tres marcas son la gramática mínima de la honestidad intelect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s de cualquier frase: hecho, interpretación y juicio de val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hay ejemplos en las tres capas y están marcados. La cita del artículo 3o. constitucional es un hecho verificable en la compilación oficial. Que ese artículo muestre una apuesta del republicanismo mexicano por la formación cívica es interpretación nuestra. Que esa apuesta sea un acierto es un juicio de valor que esta lección no emite: se queda sin responder a propósito, porque el trabajo aquí es que tú sepas en qué capa estás paran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s de cualquier frase: hecho, interpretación y juicio de va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marcar cada capa al hablar de corrientes políticas. La última columna es un ejemplo inventado para el ejercicio, sin valor fáctic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74]]></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2000250"/>
                <a:gridCol w="2257425"/>
                <a:gridCol w="3857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etiquetado y su mar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tá dicho, publicado o registrado, y dónde se puede 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municipio ficticio de San Rafael de la Sierra, un cabildo aprobado para el ejercicio votó 5 contra 3 un reglamento de comercio.» Se verifica en el acta; el acta no existe porque el caso es inv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257425"/>
                <a:gridCol w="3857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etiquetado y su mar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xplicación o lectura ordena esos hech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voto se explica más por la composición gremial del cabildo que por las ideologías declaradas.» Es una lectura defendible con datos; hay otra igualmente se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7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257425"/>
                <a:gridCol w="3857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etiquetado y su mar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icio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bien o mal, y desde qué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vo mal dejar fuera a los puestos ambulantes.» Apela a un criterio de justicia o de comunidad: se argumenta, no se const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apas de cualquier frase: hecho, interpretación y juicio de valo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umnista escribe: «el gobierno reformó el artículo 27 en 2024 para excluir a los particulares de la industria eléctrica; con eso México abandona el liberalismo». Señala la descripción más cuidadosa de esa fras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hecho: el texto vigente lo dice y por tanto la conclusión sobre el liberalismo también está probad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zcla las tres capas: hay un hecho verificable en el texto publicado, una interpretación sobre la dirección del cambio y una conclusión sobre qué «es» México que es un juicio de val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7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solo opinión, porque hablar de ideologías nunca puede apoyarse en un dato verificabl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juicio de valor puro: la reforma no puede leerse como un cambio de orientación económ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Hay una esfera de la persona —pensar, decir, creer, asociarse, trabajar, disponer de lo propio— que no queda a disposición de la mayoría ni del que manda. ¿Dónde trazamos esa línea y quién la vigila? Toda la familia liberal nace de esa pregunta y ninguna de sus respuestas deja de discutirse dentro de la famil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de piso. Se protege esa esfera con derechos exigibles, con división de poderes y con reglas generales que nadie puede torcer para un caso. El poder se justifica por lo que protege, no por lo que decide. En México esa capa es textual: el artículo 5o. dice «A ninguna persona podrá impedirse que se dedique a la profesión, industria, comercio o trabajo que le acomode, siendo lícitos» y el 13 niega fueros y tribunales privativos: dos cláusulas de librería liberal dentro de una constitución que suele llamarse soci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ural, en cuatro posiciones que se han refutado entre sí. Un liberalismo clásico decimonónico que pone la propiedad y el contrato como base de la independencia personal y desconfía de la deuda pública como forma de domesticar a los ciudadano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beralismo social, ya de fines del siglo XIX y del siglo XX, que argumenta que una libertad sin escuelas, sin salud y sin ingreso estable es una escritura en un papel: si la necesidad manda, el contrato es formalmente libre y materialmente forz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rdoliberalismo de origen alemán que sostiene que la competencia no existe en estado natural: hay que fabricarla y defenderla con derecho, con autoridad de competencia y con orden monetario, porque el mercado sin encuadre se canibaliza y crea señore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libertarismo del siglo XX que radicaliza la idea de propiedad de uno mismo: si me pertenezco, casi todo impuesto es trabajo ajeno y el estado mínimo no es una preferencia sino un límite mor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lo que comparten y en lo que no. Los cuatro aceptan que hay una esfera que el poder no ocupa; tres de los cuatro están dispuestos a usar el fisco, la escuela pública o la autoridad de competencia para que esa esfera sea efectiva. La caricatura que dice «los liberales quieren que el Estado no haga nada» no describe con precisión a ninguno de los cuatro y les roba su discus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líneas de fricción internas, que son las que hay que saber. Primera: ¿la propiedad es libertad o es poder sobre otros? Para una rama, repartir el dominio de la tierra o de una empresa es la base de la independencia; para otra, esa misma propiedad concentrada obliga a los demás sin preguntarles, y por eso pide encuadre. Segunda: ¿basta la igualdad ante la le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beralismo igualitario contesta que no, que la ley pareja sobre condiciones desiguales produce obediencia y no libertad; un liberalismo de derechos formales contesta que la otra ruta exige un árbitro tan grande que se come la esfera que quería cuidar. Tercera: ¿qué hace la familia liberal cuando una mayoría democrática quiere algo que esa esfera prohíbe?]]></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aparecen sus dos temores clásicos, la tiranía de la mayoría y la degradación del debate a mera gestión técnica, y todavía no hay acuerdo sobre cuál es pe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usar esto en una conversación pública. Cuando alguien te diga «eso es una política liberal», haz tres preguntas concretas: ¿de qué liberalismo hablamos, el que encuadra la competencia o el que la celebra?; ¿qué hace esa política con quien no tiene con qué ejercer la libertad que declara?; ¿la medida agranda una esfera personal o agranda una esfera empresarial y las confunde? Esas preguntas no son trampa: son la conversación que los propios liberales llevan dos siglos sosteniendo, y quien las hace no está defendiendo al socialismo ni atacando al liberalismo: está leyen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beralismos: qué queda fuera del alcance del po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os cuatro puntos son posiciones de una misma familia, dibujadas para mostrar desacuerdo interno y no para ordenarlas de mejor a peor. La ubicación es una reconstrucción editorial de esta lección, no un consenso de historia de las ideas. Revisión editorial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ensiones-liberalism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iberalismos: qué queda fuera del alcance del pode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foro municipal alguien afirma: «nadie que sea realmente liberal puede apoyar el gasto público en educación». ¿Cuál es la objeción más fuerte a esa afirmaci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falsa: los liberales siempre apoyaron la escuela pública, así que la frase se contradice sola.]]></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caricatura porque borra una disputa interna: hay una rama liberal que sostiene que la libertad exige capacidades efectivas y por eso pide escuela pública, y otra que desconfía de la provisión estatal de ese servic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7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a interpretación legítima: cada corriente tiene una doctrina única sobre el gast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hecho verificable sobre la historia del liberalismo mexican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durismos: qué se pierde cuando cambiam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Toda reforma destruye algo antes de construir: ¿quién tiene derecho a arriesgar lo que no produjimos y no heredamos solo nosotros, qué hacemos con las deudas con los que ya no votan y con los que todavía no nacen, y qué tan rápido se puede cambiar un orden sin romper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durismos: qué se pierde cuando cambiam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de piso. Las instituciones son frágiles y tardan: una costumbre, un fuero, una escuela o un pueblo sostienen cosas que nadie supo escribir en un plan. La prudencia es virtud política y el orden es condición de la libertad, no su contraria. No se parte de cero, porque quien parte de cero suele descubrir que el suelo estaba habitad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ural, en cuatro posiciones que se han peleado con dureza. Un conservadurismo reformista o gradualista, que acepta cambiar para conservar y desconfía del plan racional total tanto como de la revolu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durismos: qué se pierde cuando cambiam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dicionalismo de orden, que pone la autoridad y la unidad de creencias como pegamento social y que en varios países del siglo XIX, México incluido, se cruzó con un proyecto de estado fuerte, no con su ausencia. Un liberal-conservador, que conserva el mercado y la propiedad como institución y ve en la costumbre económica el mejor freno a la arbitrariedad.]]></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tradición democristiana del siglo XX que toma del pensamiento social cristiano la dignidad y la subsidiariedad, acepta seguros sociales y estado de bienestar, y no se reconoce en las tres anterior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durismos: qué se pierde cuando cambiam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sión que define a la familia: ¿qué se conserva, el mercado o las comunidades?]]></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ando empuja competencia y apertura porque ve el problema en los señores locales y en los sindicatos corporativos; el otro empuja aranceles, subsidio al campo o privilegios a la iglesia y al cuartel porque ve en el mercado el disolvente de lo que quiere conservar. Los dos se llaman conservador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durismos: qué se pierde cuando cambiam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tensión es de método: la prudencia como hábito de no tocar lo que no se entiende puede volverse reacción como programa de volver a un tiempo que nunca existió. Ahí la caricatura encuentra material; el conservadurismo real se describe mejor mostrando su propia du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servadurismos: qué se pierde cuando cambiamo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ección distingue tradición de conservadurismo: puede haber una postura conservadora que quiera transformar la economía para conservar el orden social y otra que defienda las comunidades heredadas contra el mercado. Por eso la palabra «conservador» no describe una sola política.]]></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686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Si decides tu vida según lo que puedes pagar, ¿eres libre o estás alquilado? La tradición socialista sostiene que la igualdad legal no alcanza: hay condiciones materiales —tierra, salario, salud, vivienda— que determinan quién puede ejercer los derechos que el papel declar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de piso. Esas condiciones son producto de reglas humanas y no de una ley natural: quién es dueño de qué y quién decide en la producción es una decisión política y por lo tanto se puede cambiar. De ahí que casi toda la familia ponga el acento en la propiedad de lo que produce y en cómo se reparte lo produci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ural, en cinco posiciones, algunas incompatibles entre sí. Socialismos de asociación y de cooperativa, a veces llamados utópicos por sus rivales, que apuestan al ejemplo: montar comunidades productoras que muestren otra forma de convivir, sin tomar el poder. Un marxismo que analiza las relaciones de clase y la posición de cada quien frente a los medios de producción, y que dentro de sí tuvo dos manos opuestas: tomar la maquinaria del estado o desarmarla, porque esa máquina está hecha para mand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cialismo de estado y de partido único, el de la experiencia soviética y sus derivadas, que nacionalizó y planificó, y que fue criticado por otros socialismos con un argumento interno: una burocracia que administra sin dar cuentas a nadie no es emancipación, es un amo colectivo. Un anarquismo y un anarcosindicalismo que quieren propiedad colectiva o posesión y uso, autogestión desde abajo y rechazo de toda autoridad, incluido el llamado estado obre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socialismo democrático que sostiene pluralismo político, derechos y urnas junto con la socialización de la economía, y que por eso se distingue de la socialdemocra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nstitución mexicana hay una capa de esta pregunta, y no menor: el artículo 123 abre con «Toda persona tiene derecho al trabajo digno y socialmente útil» y el 27 faculta a la Nación para imponer a la propiedad privada «las modalidades que dicte el interés público» con el objeto de «hacer una distribución equitativa de la riqueza pública». Son respuestas socialistas de fines del siglo XIX y del primer tercio del XX metidas dentro de un texto que también tiene cláusulas liberales: ése es exactamente el problema de etiquetar por una de las dos cap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líneas de fricción internas. Reforma o revolución: si el estado es un instrumento neutro, se usa y se reforma; si es la forma organizada del dominio de una clase, reformarlo es aprender a obedecer con comodidad. Esa discusión no se quedó en 1900: se reedita cada vez que un gobierno de esta familia toca una propiedad.]]></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o autogestión: nacionalizar no es socializar, porque la administración estatal puede reproducir la subordinación del trabajador con otro patrón que firma el presupuesto; de ahí la insistencia obrera y anarquista en el control direc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ancipación o vanguardia: si la mayoría no vota lo que le conviene, ¿quién tiene derecho a actuar por ella y con qué garantía de no volverse el nuevo señor?]]></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caricatura borra: «socialista es estatizar todo y quitarte tus cosas».]]></a:t>
            </a:r>
          </a:p>
        </p:txBody>
      </p:sp>
      <p:sp>
        <p:nvSpPr>
          <p:cNvPr id="9"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frase se pierde, primero, que dentro del socialismo hay corrientes que desconfían del estado más que el propio liberalismo; segundo, que la pregunta por lo que la propiedad privada hace en quien no la tiene es una pregunta seria y no un arrebato; tercero, que casi todas las discusiones sobre salari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ismos: de qué sirve la libertad declarada si la vida material la vuelve nominal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rras y seguridad social que hoy damos por normales las puso en la mesa esta familia.]]></a:t>
            </a:r>
          </a:p>
        </p:txBody>
      </p:sp>
      <p:sp>
        <p:nvSpPr>
          <p:cNvPr id="8" name=""/>
          <p:cNvSpPr txBox="1"/>
          <p:nvPr/>
        </p:nvSpPr>
        <p:spPr>
          <a:xfrm>
            <a:off x="514350" y="1876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ricatura no predice nada; quien leyó la tradición sí puede anticipar cómo va a reaccionar alguien ante una reforma laboral o ante una expropiación con indemniz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7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ocialismos: de qué sirve la libertad declarada si la vida material la vuelve nominal]]></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indicato rural dice en un mitin: «nuestra tierra es nuestra; no queremos un ministerio que nos reparta, queremos administrar el ejido sin un partido que decida por la asamblea». ¿A qué corresponde esa frase?]]></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una contradicción: quien es socialista no puede quejarse del Estado.]]></a:t>
            </a:r>
          </a:p>
        </p:txBody>
      </p:sp>
      <p:sp>
        <p:nvSpPr>
          <p:cNvPr id="10" name=""/>
          <p:cNvSpPr txBox="1"/>
          <p:nvPr/>
        </p:nvSpPr>
        <p:spPr>
          <a:xfrm>
            <a:off x="666750" y="39243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una discusión interna de los socialismos: autogestión contra nacionalización administrada desde un ministerio o desde un parti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7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un argumento liberal disfrazado: solo el liberalismo defiende la propiedad.]]></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 un hecho verificable sobre la legislación agraria vigen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democracia: repartir sin destruir lo que produc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Se puede redistribuir sin cerrar lo que genera empleo y sin abolir la propiedad? La socialdemocracia acepta producir en mercado y decidir en democracia, y coloca su confianza en la mediación institucional: impuestos, seguridad social, servicios universales, negociación colectiva y política de emple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democracia: repartir sin destruir lo que produc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de piso. No hace falta cambiar la propiedad de los medios para cambiar el reparto: basta corregir con fisco, seguro y mesa de negociación lo que el mercado asigna mal desde el punto de vista social. Su instrumento típico es el compromiso: capital que invierte, sindicatos que moderan la demanda salarial, estado que provee servicios y arbitra. Por eso su suerte depende de tres cosas a la vez: recaudación, empleo formal y disciplina de las organizaciones que firm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democracia: repartir sin destruir lo que produc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ural, en tres variantes que se llevan razones. La escandinava, con sindicatos centralizados, seguros universales financiados con impuestos altos y una política activa de empleo que reubica al trabajador en lugar de conservarle el puesto.]]></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emana de la economía social de mercado, que pone al estado como encuadrador de la competencia y deja buena parte de la provisión social a seguros de origen profesion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democracia: repartir sin destruir lo que produc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variante de fines del siglo XX, a veces llamada tercera vía, que corrió el gasto desde la protección del puesto hacia la empleabilidad y la inversión en capital humano, aceptando competencia global y bancos centrales independientes.]]></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ensiones internas explican sus victorias y sus derrotas. Financiamiento contra competitividad: los impuestos que pagan la escuela suben el costo del trabajo y se discuten con quien contrata. Pleno empleo contra igualdad: una política que reubica rápido tolera más desigualdad temporal que una que protege el pues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cialdemocracia: repartir sin destruir lo que produc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ación contra democratización: quien firma el acuerdo sindical habla por una minoría organizada y deja fuera a informales, migrantes y trabajadoras del hogar, problema muy visible en México, donde buena parte del empleo no está en ninguna mes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pregunta de fondo que sus críticos socialistas nunca le perdonaron: si solo repartes lo que el mercado produce, ¿decides tú o decide quien produc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ocialdemocracia: repartir sin destruir lo que produc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rriente con la pregunta que le da sentido. Si dudas, recuerda: la pregunta es lo estable; la respuesta de piso cambia con el siglo y la tensión interna explica sus alianzas.]]></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beralismos]]></a:t>
            </a:r>
          </a:p>
        </p:txBody>
      </p:sp>
      <p:sp>
        <p:nvSpPr>
          <p:cNvPr id="11" name=""/>
          <p:cNvSpPr txBox="1"/>
          <p:nvPr/>
        </p:nvSpPr>
        <p:spPr>
          <a:xfrm>
            <a:off x="514350" y="3276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ervadurismos]]></a:t>
            </a:r>
          </a:p>
        </p:txBody>
      </p:sp>
      <p:sp>
        <p:nvSpPr>
          <p:cNvPr id="12" name=""/>
          <p:cNvSpPr txBox="1"/>
          <p:nvPr/>
        </p:nvSpPr>
        <p:spPr>
          <a:xfrm>
            <a:off x="514350" y="3629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cialismos]]></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cialdemocrac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ublicanism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rompe si cambiamos rápido y a quién se le debe prudenci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qué sirve la igualdad legal si la vida material mand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repartir sin cerrar lo que produce y sin abolir la propiedad]]></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ómo participar y evitar que el poder legal se vuelva dominación]]></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queda fuera del alcance del poder y quién vigila esa líne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ublicanismo: quién decide y cómo se evita la domina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Basta con que nadie me estorbe para ser libre, o soy libre solo si nadie tiene poder arbitrario sobre mí, lo use o no? Un patrón que no me despide puede determinarme igual que una ley. ¿Y quién sostiene una república: las instituciones solas o ciudadanos formados para aguantarl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ublicanismo: quién decide y cómo se evita la domina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de piso. Libertad como no dominación: no ausencia de interferencia, sino ausencia de la capacidad de otro de disponerte sin darte razón. La ley, para mandar, tiene que ser general y dar la cara; el poder se mezcla y se reparte; la política es asunto de todos y exige virtudes cívicas, educación cívica y rendición de cuent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ublicanismo: quién decide y cómo se evita la domina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ural. Un republicanismo cívico de ascendencia clásica pone la participación como bien en sí misma y teme la corrupción, que aquí no es un delito: es la costumbre de usar lo público como propio. Un republicanismo liberal del siglo XX conserva la no dominación pero no exige virtud: pide instituciones que soportan ciudadanos mediocres. Y un republicanismo de la diferencia pregunta de quién fue el «pueblo» al que se llamaba a participar, porque en los registros históricos la ciudadanía tuvo puert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ublicanismo: quién decide y cómo se evita la domina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siones internas: la virtud cívica reclama formación y puede volverse intolerancia, porque quien define el bien común suele terminar excluyendo a quienes no lo practican; la soberanía popular y los derechos individuales se necesitan y se estorban; y la participación exige tiempo y recursos, lo que devuelve la pregunta de clase sobre la repúblic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ublicanismo: quién decide y cómo se evita la domina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capa republicana es literal: el artículo 39 sostiene que «la soberanía nacional reside esencial y originariamente en el pueblo» y que «el pueblo tiene en todo tiempo el inalienable derecho de alterar o modificar la forma de su gobierno»; el artículo 40 declara una «República representativa, democrática, laica y federal».]]></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aicidad, además, es una respuesta republicana a un problema de comunidad: ninguna creencia manda sobre los demás en la escuela que todos paga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as corrientes: el adjetivo «otras» no es un basur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familias adicionales, con su pregunta y su disputa interna. La lista es incompleta a propósito: ninguna tabla agota una tradición y una lección que presumiera de exhaustiva estaría imitando la caricatura que quiere corregi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7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590800"/>
                <a:gridCol w="3524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ce a la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nsión intern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cristi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organiza la solidaridad sin abolir la propiedad ni estatizar la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sidiariedad, que es hacer abajo lo que se pueda, contra estado social fuerte; y el costo político de ligar la agenda a una autoridad religiosa en estados la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590800"/>
                <a:gridCol w="3524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ce a la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nsión intern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rquis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emancipar a alguien obedeciendo a un dirigente, incluido uno que se diga obr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ganizarse para ganar fuerza contra la jerarquía que esa organización reproduce; federación y sindicato como escuelas de autogobi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590800"/>
                <a:gridCol w="3524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ce a la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nsión intern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minis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 de la vida llamada privada está organizada por el po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gualdad de derechos contra transformación de roles y de cuidados; la discusión sobre quién paga el trabajo de sostener personas no sale de esta 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7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590800"/>
                <a:gridCol w="3524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ce a la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nsión intern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cologis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puede crecer una economía en un planeta con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 consumo contra descarbonizar produciendo; justicia entre países y entre generaciones, y el dilema de sostener el empleo sin calentar el plan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7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590800"/>
                <a:gridCol w="3524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ce a la pol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nsión intern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cionalis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s el «nosotros» que se gobierna y quién queda fuera de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tura compartida contra ciudadanía legal; defensa de lo propio contra proyecto de expansión: dos manos que se llaman igu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as corrientes: el adjetivo «otras» no es un basur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la pena nombrar estas cinco aunque la unidad sea breve, porque en una conversación real suelen aparecer sin nombre. Cuando alguien defiende que la escuela forme «valores compartidos» está discutiendo a la vez entre una capa democristiana, una republicana y una nacionalista, y las tres respuestas implican estados muy distintos. Cuando alguien dice «esto es insostenible» puede estar invocando un límite ecológico, una restricción presupuestal o una costumbre: la misma palabra y tres cosas que se negocian apart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as corrientes: el adjetivo «otras» no es un basur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viso de método sobre las listas de corrientes: si te dan seis casilleros con una definición por casillero y ninguna disputa adentro, te vendieron un mapa con países dibujados pero sin habitantes. La versión útil es la contraria: pocas preguntas, muchos desacuerdos y siempre la pregunta de quién discute con quién dentro del nombr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Otras corrientes: el adjetivo «otras» no es un basurer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vocabulario mínimo de la lección, ___ no es lo mismo que conservadurismo: se puede conservar un mercado y revolucionar una comunidad. La igualdad ante la ley y la igualdad de ___ son dos cosas distintas que se votan aparte. La frase «el mercado crea señores que mandan sin preguntar» describe una tensión interna del ___, entre quien lo celebra y quien pide encuadrarlo con derech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ricatura política no es un dibujo gracioso: es un atajo que reemplaza la descripción de una tradición por la intención que le atribuye el adversario. Funciona porque es más corta, porque suena a explicación y porque permite responder con otra caricatura en lugar de leer. No hace falta que sea mentira: basta con que sea incompleta y se presente como defini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asgos la delatan. Uno: describe lo que la corriente quiere y nunca lo que argumenta; si la única evidencia citada son los temores de quien la combate, ya la tienes enfrente. Dos: borra el plural; una tradición reducida a una posición es un casillero, no una conversación. Tres: es inmune al cambio histórico; si ninguna reforma, ninguna escisión y ningún programa podrían modificar la descripción, entonces no está hablando de una tradición: está hablando de un enemig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as cinco filas son pruebas de lectura y no un juicio sobre ninguna corriente: se aplican igual a la caricatura del liberalismo, del socialismo o del conservadurismo. Elaborada para esta lección; revisión editorial 24-10-2026.]]></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ricatura-tradicion.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ruebas para cazar la caricatura, y funcionan en cualquier dirección de la mesa. Prueba de primera persona: ¿alguien que hoy se llame así escribiría esa frase sobre sí mismo? Si la descripción solo tiene sentido en boca del adversario, es caricatura. Prueba de plural interno: ¿puedo nombrar dos posiciones de esa familia que se contradigan?]]></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no conoces la tradición, conoces el apodo. Prueba de argumento: ¿la descripción dice qué pregunta le hacía esa corriente a su época y con qué razones respondía, o solo dice qué quería consegui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historicidad: ¿la descripción acomoda que la corriente cambió de respuesta —un programa en 1959, un párrafo en 1992, otro en 2013, otro en 2024— o se cae con cualquier fecha nuev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quinta regla de oficio sostiene las cuatro: antes de responder a una corriente, formula la versión más fuerte de lo que dice, más fuerte que la que ella misma usaría en un mitin. No es cortesía, es economía. Si respondes a la versión débil, tu victoria no deja nada aprendido y tu equipo se acostumbra a ganar discusiones que no existieron. Y un control sobre tu propio lenguaje: cuando digas «siempre han querido», «todos saben que» o «nadie en esa corriente admite», haz una pausa y busca dos nombres concretos; si no los tienes, estabas caricaturizand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primera persona: ¿alguien que hoy se llame así firmaría esa descrip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plural interno: nombra dos posiciones de esa familia que se contradigan entre sí.]]></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argumento: separa qué pregunta hacía la corriente y qué intención le atribuye el adversar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historicidad: verifica si la descripción acomoda un programa reformado o una fecha distint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una caricatura y cómo se desar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capa: marca si tu frase es hecho, interpretación o juicio de valor antes de publicarl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caridad: escribe la versión más fuerte de la posición contraria y responde a es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una caricatura y cómo se desar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el tipo de afirmación que son. Dos frase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que la corriente hace a la polític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nsión interna dentro de una misma corrient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ricatura que borra el plural]]></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 verificable con fuent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queda fuera del alcance del poder y quién vigila esa líne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se rompe si cambiamos rápido y a quién se le debe prudenci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acionalizar no es socializar: una burocracia puede mandar igual que el patrón anterior.]]></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ervar el mercado o conservar las comunidades: dos bandos con el mismo nombre.]]></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s liberales quieren que el Estado no haga nada por principio.]]></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conservadores solo quieren volver a un pasado ideal.]]></a:t>
            </a:r>
          </a:p>
        </p:txBody>
      </p:sp>
      <p:sp>
        <p:nvSpPr>
          <p:cNvPr id="12"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artículo 27 registra párrafos reformados DOF 06-01-1992 y DOF 31-10-202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programa de Godesberg se ratificó en el congreso del SPD de 1959.]]></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una caricatura y cómo se desar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pasan en un grupo de mensajes: «mi rival es de un partido socialista, va a expropiar tu tienda». Ordena los cinco movimientos para responder con lectura y no con otra etiquet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ar el documento: programa vigente, estatuto, plataforma electoral o declaración pública del partido aludid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mbrar dos posiciones internas de la corriente citada y en cuál de las dos se apoya la afirmación.]]></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el marco legal aplicable: qué atribuciones tiene la autoridad y qué exige la ley para limitar una actividad.]]></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la respuesta por capas, citando el documento y admitiendo en qué parte no verificaste nad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lasificar la afirmación: ¿es hecho sobre un programa, interpretación de una tradición o juicio sobre una person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asos donde la etiqueta no alc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final de una lectura honesta no es saber de memoria las corrientes: es poder explicar un caso real en el que la etiqueta falla. Aquí van dos, uno mexicano y uno comparado, con sus datos verificados y su fuente. En los dos la caricatura se queda sin material, porque lo que pasó no lo decidió una tradición: lo decidió una mayoría dentro de un texto que admite lecturas opuestas, en un momento con restricciones que ninguna de las dos corrientes eligió.]]></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asos donde la etiqueta no alc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usa el artículo 27 constitucional y sus notas de reforma, copiadas de la compilación oficial de la Cámara de Diputados (PDF CPEUM), última reforma DOF 07-10-2026, consultada el 24-10-2026. El segundo usa dos fechas del Partido Socialdemócrata de Alemania, 1959 y 2003-2005, consultadas en Wikipedia el mismo día. Los ejemplos de las secciones anteriores estaban inventados y lo decían: éstos n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asos donde la etiqueta no alc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con las notas de reforma impresas en la compilación oficial consultada el 24-10-2026: «Artículo reformado DOF 10-01-1934», «Párrafo reformado DOF 06-02-1976, 10-08-1987, 06-01-1992», «Párrafo adicionado DOF 20-12-2013. Reformado DOF 31-10-2024». La expropiación de 1938 como decreto de aplicación es dato de la entrada consultada de Wikipedia en esa fecha.]]></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rticulo-27-cap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mexicano, con datos verificados): el artículo que no tiene dueños · Paso 1 de 6]]></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s dos frases que circula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México es un país socialista: su Constitución es estatista y el artículo 27 lo prueba». Segunda, simétrica: «México es liberal: ahí están la propiedad privada y el artículo 5o.». Las dos son discutibles y las dos se sostienen con el mismo texto, lo cual ya es un diagnóstico: estamos ante interpretaciones que se disfrazan de hecho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mexicano, con datos verificados): el artículo que no tiene dueños · Paso 2 de 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hecho: qué dice hoy el artícul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árrafo del 27 —texto de la Constitución promulgada el 5 de febrero de 1917, cuya nota de artículo en la compilación dice «Artículo reformado DOF 10-01-1934»— establece que la propiedad de las tierras y aguas «corresponde originariamente a la Nación, la cual ha tenido y tiene el derecho de transmitir el dominio de ellas a los particulares, constituyendo la propiedad privada». En la misma pieza hay una cláusula de propiedad privada y una afirmación de dominio originario de la Nación: las dos capas caben en un párraf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mexicano, con datos verificados): el artículo que no tiene dueños · Paso 3 de 6]]></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hecho sigue: expropiación e interés públic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dispone que «Las expropiaciones sólo podrán hacerse por causa de utilidad pública y mediante indemnización» y faculta a la Nación para imponer a la propiedad privada «las modalidades que dicte el interés público» con el objeto de «hacer una distribución equitativa de la riqueza pública». Con esa base, el decreto de la expropiación petrolera anunciado el 18 de marzo de 1938 por el presidente Lázaro Cárdenas se ejecutó sobre el artículo 27 y la Ley de Expropiación de 1926, según la entrada consultada de Wikipedia el 24-10-2026.]]></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mexicano, con datos verificados): el artículo que no tiene dueños · Paso 4 de 6]]></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s capas de reforma, en direcciones distinta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árrafo sobre ejidos y asentamientos trae nota «Párrafo reformado DOF 06-02-1976, 10-08-1987, 06-01-1992». El párrafo del petróleo trae nota «Párrafo adicionado DOF 20-12-2013.]]></a:t>
            </a:r>
          </a:p>
        </p:txBody>
      </p:sp>
      <p:sp>
        <p:nvSpPr>
          <p:cNvPr id="9" name=""/>
          <p:cNvSpPr txBox="1"/>
          <p:nvPr/>
        </p:nvSpPr>
        <p:spPr>
          <a:xfrm>
            <a:off x="514350" y="26289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ado DOF 31-10-2024» y hoy declara que «la propiedad de la Nación es inalienable e imprescriptible y no se otorgarán concesiones», admitiendo asignaciones y contratos con particulare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árrafo eléctrico, reformado el 31-10-2024 y el 20-12-2024, añade que la participación de particulares no tendrá «prevalencia sobre la empresa pública del Estado». Cuatro mayorías, cuatro respuestas, la misma numeració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mexicano, con datos verificados): el artículo que no tiene dueños · Paso 5 de 6]]></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ónde se cae la etique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nstitución «es socialista», no hay modo de explicar la reforma agraria de 1992, que abrió la certificación de parcelas ejidales, ni la apertura contractual de 2013. Si «es liberal», no hay modo de explicar el 27 de 1917, el 123 del mismo año ni la reversión de 2024. La etiqueta no falla por mal elegida: falla porque describe un texto que es un acuerdo histórico con capas, y un acuerdo no tiene una ideología, tiene partes que se discutiero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mexicano, con datos verificados): el artículo que no tiene dueños · Paso 6 de 6]]></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í puedes decir, por capa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qué párrafo está vigente y desde qué fecha publicada, con la nota de la compilación oficial. Interpretación: qué lectura de tradición hace más inteligible ese párrafo y qué otra lectura cabe con los mismos datos. Juicio: si ese reparto de poder te parece bien o mal, dicho como juicio y no como conclusión. Sale una hoja de tres columnas y una línea final: qué versión no abriste. Con eso respondes a las dos frases iniciales sin caricaturizar a quien las dij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casos donde la etiqueta no alcanz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concluye del caso anterior: «entonces en México no hay ideologías, solo acuerdos de gobierno». ¿Qué está haciendo esa fras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hecho: las reformas del 27 lo demuestran sin necesidad de más lectur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interpretación plausible formulada como conclusión definitiva; hay otra lectura que dice que esas capas son justamente el registro de ideologías en disput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7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juicio de valor sobre las mayorías que aprobaron las reforma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caricatura del liberalismo mexicano.]]></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comparado, con datos verificados): un partido, dos programas, la misma palabr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frase que se dice en Méxic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cialdemocracia es socialismo con paciencia», o su revés: «la socialdemocracia es liberalismo con programas sociales». Las dos resumen una tradición en una relación con otra, y ninguna sirve para explicar lo que hizo el Partido Socialdemócrata de Alemania en dos momentos de su histori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comparado, con datos verificados): un partido, dos programas, la misma palabra · Paso 2 de 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Hecho uno: 1959]]></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ún la entrada «Programa de Bad Godesberg» consultada en Wikipedia el 24-10-2026, ese manifiesto marcó el cambio de orientación del SPD de un partido marxista a un partido favorable a la economía social de mercado; fue ratificado el 15 de noviembre de 1959 en el congreso de Bad Godesberg y fue su programa hasta 1989. El partido abandonó formalmente el marxismo, identificó socialismo con democracia y declaró su nuevo orden económico y social compatible con la economía de mercado y la propiedad privad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comparado, con datos verificados): un partido, dos programas, la misma palabra · Paso 3 de 6]]></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Hecho dos: 2003-2005]]></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fuente: la Agenda 2010 es un conjunto de reformas sociales propuestas por Peter Hartz e implementadas por Gerhard Schröder entre 2003 y 2005, con el objetivo de reducir el coste del modelo social alemán y fomentar la actividad. El bloque Hartz IV reformó y redujo el subsidio por desempleo, combinó subsidio, ayudas sociales y ayuda por alquiler, y bajó el periodo máximo de subsidio de 15 a 12 meses. La entrada registra que las reformas fueron muy controvertidas en el SPD y causaron la salida de unos 200 mil adherente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comparado, con datos verificados): un partido, dos programas, la misma palabra · Paso 4 de 6]]></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ónde estaba la discusión, y por dentr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1959 la discusión fue sobre la identidad: si un partido de origen obrero podía dejar de definirse por la clase y seguir llamándose socialista. En 2003 la discusión fue sobre el costo: qué parte del seguro de desempleo se sostiene cuando el empleo cambia de forma. En los dos casos la pelea no fue con el liberalismo: fue dentro de la familia, y una facción llamó a la otra traidora con argumentos que se repitieron en otros paíse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comparado, con datos verificados): un partido, dos programas, la misma palabra · Paso 5 de 6]]></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la caricatura no puede cont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cialdemocracia» significa «socialismo con paciencia», el congreso de 1959 resulta incomprensible y la reducción de un subsidio por un gobierno de ese partido parece la revelación tardía de su verdadero rostro. Con la tradición leída por dentro, los dos hechos eran previsibles: son las dos respuestas clásicas de la familia cuando el financiamiento aprieta. La etiqueta describe un estado de ánimo; la lectura describe un mecanismo.]]></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Ejemplo resuelto (caso comparado, con datos verificados): un partido, dos programas, la misma palabra · Paso 6 de 6]]></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ransferencia con cuidado al caso mexican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uede copiar la conclusión: un partido alemán actuó en un mercado de trabajo con negociación centralizada, seguros contributivos y una corte constitucional, condiciones que no son las del mercado mexicano, donde buena parte del empleo está fuera de la mesa sindical. Lo transferible es el método: mirar el programa vigente, la fecha de su aprobación y las facciones que lo firmaron; y esperar que un partido de esta familia ajuste protección y empleo antes que traicionar su esencia.]]></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casos donde la etiqueta no alcanz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seis frases van en un memorándum interno antes de un debate. Marca las que no se sostienen: caricaturas, confusiones de capa o afirmaciones sin fuente.]]></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rtículo 40 vigente declara una República representativa, democrática, laica y federal.»]]></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adie del liberalismo puede defender impuestos, porque esa corriente siempre quiso un Estado que no haga nada.»]]></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rtículo 27 tuvo párrafos reformados en 1992, en 2013 y en 2024, en direcciones distintas: hay que leer la versión vigente.»]]></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cialdemócrata y socialista son lo mismo, cambia solo el ritm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 1959 el SPD dejó de definirse como partido marxista y aceptó la economía de mercad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s conservadores quieren regresar a un pasado ideal: esa es toda su tradición.»]]></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casos donde la etiqueta no alcanz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la etiqueta más usada contra tu equipo o contra tu adversario en las últimas dos semanas.]]></a:t>
            </a:r>
          </a:p>
        </p:txBody>
      </p:sp>
      <p:sp>
        <p:nvSpPr>
          <p:cNvPr id="9" name=""/>
          <p:cNvSpPr txBox="1"/>
          <p:nvPr/>
        </p:nvSpPr>
        <p:spPr>
          <a:xfrm>
            <a:off x="514350" y="22383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una ficha con seis casillas: la etiqueta tal como se dijo; la corriente que supuestamente nombra; dos posiciones internas de esa corriente que se contradigan; la pregunta que esa corriente le hace a la política; un documento o una fecha que permitirían verificar si la etiqueta describe algo real; y]]></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renglones separados —hecho, interpretación, juicio— con lo que tú sostienes.]]></a:t>
            </a:r>
          </a:p>
        </p:txBody>
      </p:sp>
      <p:sp>
        <p:nvSpPr>
          <p:cNvPr id="8" name=""/>
          <p:cNvSpPr txBox="1"/>
          <p:nvPr/>
        </p:nvSpPr>
        <p:spPr>
          <a:xfrm>
            <a:off x="514350" y="19050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una línea: qué no verificaste todavía.]]></a:t>
            </a:r>
          </a:p>
        </p:txBody>
      </p:sp>
      <p:sp>
        <p:nvSpPr>
          <p:cNvPr id="9" name=""/>
          <p:cNvSpPr txBox="1"/>
          <p:nvPr/>
        </p:nvSpPr>
        <p:spPr>
          <a:xfrm>
            <a:off x="514350" y="23717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ganar la casilla: busca que el adversario pueda reconocerse en tu descripción. Si él diría «así no somos», tienes una caricatura escrita y hay que rehacerla. Con la ficha terminada puedes usar la herramienta de la escuela y comparar tu caso con el artículo 27 o con el SPD.]]></a:t>
            </a:r>
          </a:p>
        </p:txBody>
      </p:sp>
      <p:sp>
        <p:nvSpPr>
          <p:cNvPr id="10"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asos donde la etiqueta no alcanza · Memoria: corriente, pregunta y su disputa inter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eralismo igual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bertad escrita necesita capacidades materiales re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oliberal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etencia hay que fabricarla con derecho y vigil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durismo reform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con prudencia para no romper lo que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cialismo de auto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inisterio puede mandar igual que el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asos donde la etiqueta no alcanza · Memoria: corriente, pregunta y su disputa inter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74]]></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cialdemocr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anciar lo social sin cerrar lo que da emp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ublicanismo cív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iudadanos formados la república se corrom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cristian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sidiariedad y estado social en la mism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cologismo polí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s del planeta frente a crecimiento y emp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Memoria: corriente, pregunta y su disputa intern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2-r01-oa01"/>
              </a:rPr>
              <a:t><![CDATA[Abrir el juego en el OA]]></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señal más clara de que estás ante una caricatura de una corriente?]]></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describe por la intención que le atribuye el adversario y no por las preguntas y razones que ella misma formuló. Si ninguna fecha, programa o escisión podría cambiar la descripción, no es una tradición: es un enemigo.]]></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iberalismo» se escribe en plural en esta lección?]]></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nviven al menos cuatro posiciones que se refutan entre sí: la clásica de esfera limitada, la social que pide capacidades, la ordoliberal que encuadra la competencia y la libertaria que radicaliza la propiedad de uno mismo.]]></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tradición y conservadurismo?]]></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dición es lo que se transmite, y puede ser conservado o atacado desde varias corrientes. El conservadurismo es una actitud política ante el cambio: reformar para no romper, con la discusión interna sobre si se conserva el mercado o se conservan las comunidade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se distingue la socialdemocracia del socialismo democrático?]]></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imera acepta la propiedad privada y el mercado como base de la producción y usa la mediación institucional para el reparto. El segundo conserva la socialización de la economía como fin, sin renunciar a la democracia política.]]></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apas separas al leer o escribir una afirmación política?]]></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 se abre en un documento. Interpretación: ordena los hechos bajo una lectura y hay varias posibles. Juicio de valor: aprueba o desaprueba desde un criterio. Cada una lleva sus propias marcas de lenguaj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 el artículo 27 sobre el uso de etiquetas?]]></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un mismo artículo, con dominio originario de la Nación y propiedad privada a la vez, recibió capas en 1917, una aplicación en 1938, reformas en 1992 y en 2013 y una reversión en 2024. Ninguna etiqueta única explica esas cuatro mayoría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aso del SPD de 1959 y 2003 sirve para pensar México?]]></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asos donde la etiqueta no alcanza · Tarjetas de repaso: nombrar una tradición sin caricaturizarla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uestra que la discusión es interna y previsible cuando el financiamiento aprieta. No es transferible la receta: las condiciones del mercado de trabajo alemán no son las mexicanas y la mesa sindical local deja fuera al empleo informal.]]></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p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liberale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onservadore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socialismo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corriente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palabr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prueb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verificacio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exico]]></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frase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74]]></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Nombras a cada corriente por su pregunta, ves al menos dos posiciones discutiéndose dentro de ella, separas hecho de interpretación y de juicio, y puedes explicar por qué una etiqueta no alcanzó para describir el artículo 27 ni al SPD. Siguiente paso de la ruta: U03, pensadores y decisiones públicas, donde las posiciones que aquí aprendiste a nombrar se ven en autores concretos, con su contexto y sus límites.]]></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7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cinco corrientes y a la de las dos columnas. El fallo más común es de capa: tomar una interpretación como si fuera un hecho, o la caricatura de un adversario como si fuera la definición de una tradición. Rehaz el producto de la lección con la prueba de primera persona.]]></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s el vocabulario mínimo con precisión: estado, mercado, comunidad, individuo, tradición e igualdad, y dices en qué capa de discusión se está usando cada palab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por lo menos dos posiciones internas que se contradigan en cada una de las cinco corrientes trabajadas y en dos de las familias adicionale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qué pregunta le hace cada corriente a la política y por qué esa pregunta es más estable que su respuesta de piso.]]></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una caricatura con las cuatro pruebas y la desarmas en público sin devolver otra etique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hecho, interpretación y juicio de valor en un texto propio, con las marcas lingüísticas de cada cap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s el caso del artículo 27 con fechas y notas de reforma, y el del SPD con 1959 y 2003-2005, citando la fuente y su fecha de consult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una ficha hecha sobre la etiqueta que más se usa contra tu equipo, con la casilla de lo que no verificaste todavía.]]></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puede verificar y hasta dónde llega. Ámbito: Estados Unidos Mexicanos y, en los dos casos comparados, Alemania. Revisión editorial de los textos y datos citados: 24 de octubre de 2026. El material no fue dictaminado por un abogado ni por un cientista social: no sustituye un dictamen profesional, una asesoría electoral ni un estudio académico, y no habilita para ejercer profesión alguna.]]></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ículo 3o., fracción II, manda que la educación oficial luche contra «la ignorancia y sus efectos, las servidumbres, los fanatismos y los prejuicio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3o., fracción II, compilación oficial de la Cámara de Diputados (PDF CPEUM), última reforma DOF 07-10-2026, consultada el 24-10-2026]]></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transcrita del PDF oficial el 24-10-2026; se compara antes de usarla en un escrito.]]></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ículo 5o. abre con la libertad de profesión, industria, comercio o trabajo lícito, con límites por derechos de tercero o de la sociedad]]></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5o., primer párrafo, misma compilac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a liberal del texto constitucional; la lección no interpreta sus alcances.]]></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ículo 13 niega fueros y tribunales privativos y el 14 prohíbe la retroactividad en perjuicio de persona algun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s 13 y 14, con nota de reforma DOF 30-09-2024 en el 13]]></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mplo de tradición liberal en México; no sustituye asesoría en un caso concreto.]]></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ículo 27 declara dominio originario de la Nación, permite transmitir el dominio a particulares y solo admite expropiación por utilidad pública con indemnización]]></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27, párrafos primero y segundo, compilación oficial de la Cámara de Diputados (PDF CPEUM), última reforma DOF 07-10-2026, consultada el 24-10-2026]]></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tura de estructura del texto; la lección no define causales ni montos indemnizatorio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tas del artículo 27: «Artículo reformado DOF 10-01-1934»; párrafo de ejidos «Párrafo reformado DOF 06-02-1976, 10-08-1987, 06-01-1992»; párrafo de hidrocarburos «Párrafo adicionado DOF 20-12-2013. Reformado DOF 31-10-2024»; eléctrico con reformas de 2013 y de 2024]]></a:t>
            </a:r>
          </a:p>
        </p:txBody>
      </p:sp>
      <p:sp>
        <p:nvSpPr>
          <p:cNvPr id="9"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457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arato de notas de la compilación oficial, artículo 27]]></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fechas son del propio PDF; calificarlas de «direcciones distintas» es interpretación editorial.]]></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ículo 123 abre con el derecho al trabajo digno y socialmente útil y el 25 atribuye al Estado la rectoría del desarrollo nacion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s 123 y 25, primer párraf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mplo de capa social en el mismo texto; no se afirma ninguna política concreta.]]></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tículo 39 afirma la soberanía popular y el derecho inalienable de alterar la forma de gobierno; el 40 declara una República representativa, democrática, laica y federal]]></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el 39 lleva nota «Artículo original DOF 05-02-1917»; el 40 lleva nota «Artículo reformado DOF 30-11-2012, 29-01-2016»]]></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s literales verificadas; la lectura republicana es interpretación de la lección.]]></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xpropiación petrolera se anunció por decreto el 18 de marzo de 1938 por el presidente Lázaro Cárdenas, con base en el artículo 27 y en la Ley de Expropiación de 1926]]></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ikipedia en español, entrada «Expropiación del petróleo en México», consultada el 24-10-2026]]></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 histórico de fuente secundaria; no sustituye la consulta del decreto original.]]></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grama de Godesberg se ratificó el 15 de noviembre de 1959, marcó el abandono del marxismo del SPD y rigió hasta el programa de Berlín de 1989]]></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ikipedia en español, entrada «Programa de Bad Godesberg», consultada el 24-10-2026]]></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umen de la entrada en español; no se cita el texto alemán original del programa.]]></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genda 2010 se implementó entre 2003 y 2005 con Schröder, recortó el subsidio por desempleo y provocó salidas de militantes del SPD]]></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ikipedia en español, entrada «Agenda 2010», consultada el 24-10-2026]]></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meses de subsidio y la cifra de salidas son los que da la entrada, que no consigna la fuente primaria.]]></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stitución de Weimar se sancionó en 1919 y, junto con la mexicana de 1917, se asocia al origen del constitucionalismo soci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ikipedia en español, entrada «Constitución de Weimar», consultada el 24-10-2026]]></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firmación historiográfica de fuente secundaria; sobre esa periodización hay debate académico.]]></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ripciones de corrientes, posiciones internas y tension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boración editorial de esta lección, sin cita textual de autore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fraseo interpretativo: son reconstrucciones didácticas, no citas ni dictámenes.]]></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álogos, municipios, cargos, escenas y cifras de los ejercicios no históric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inventados para practicar]]></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ficticio etiquetado, sin valor normativo ni fáctico.]]></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mpilación oficial de la Constitución Política de los Estados Unidos Mexicanos, con su aparato de notas de reforma]]></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el artículo 27 y busca las notas de reforma que usa esta lección: la del párrafo de ejidos, la del párrafo de hidrocarburos y la del párrafo eléctrico. Ese aparato es lo que permite decir «hecho» con fecha en lugar de «siempre fue así».]]></a:t>
            </a:r>
          </a:p>
        </p:txBody>
      </p:sp>
      <p:sp>
        <p:nvSpPr>
          <p:cNvPr id="9" name=""/>
          <p:cNvSpPr txBox="1"/>
          <p:nvPr/>
        </p:nvSpPr>
        <p:spPr>
          <a:xfrm>
            <a:off x="514350" y="2800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Programa_de_Bad_Godesberg"/>
              </a:rPr>
              <a:t><![CDATA[Entrada consultada sobre el programa de Godesberg del SPD alemán]]></a:t>
            </a:r>
          </a:p>
        </p:txBody>
      </p:sp>
      <p:sp>
        <p:nvSpPr>
          <p:cNvPr id="10" name=""/>
          <p:cNvSpPr txBox="1"/>
          <p:nvPr/>
        </p:nvSpPr>
        <p:spPr>
          <a:xfrm>
            <a:off x="514350" y="31718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árala con la entrada «Agenda 2010» y con la del artículo 27 constitucional o «Ejido»: verás que la misma etiqueta de partido acompaña dos decisiones opuestas separadas por cuarenta años. Anota la fecha de consulta en tu ficha.]]></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
              </a:rPr>
              <a:t><![CDATA[INEGI: datos de población, empleo y tenencia de la tierra para cualquier discusión distributiva]]></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uando una conversación ideológica gire sobre «quién produce» o «quién tiene tierra», busca primero el dato oficial con su fecha. Esta lección no afirma cifras propias: las que necesites están aquí y en el Registro Agrario Nacional.]]></a:t>
            </a:r>
          </a:p>
        </p:txBody>
      </p:sp>
      <p:sp>
        <p:nvSpPr>
          <p:cNvPr id="9" name=""/>
          <p:cNvSpPr txBox="1"/>
          <p:nvPr/>
        </p:nvSpPr>
        <p:spPr>
          <a:xfrm>
            <a:off x="514350" y="28003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real de la ruta universal: la unidad U03 «Pensadores y decisiones públicas» lleva a los autores que sostienen las posiciones que aquí aprendiste a nombrar —Platón, Aristóteles, Maquiavelo, Hobbes, Locke, Rousseau, Marx, Mill, Weber, Arendt y Rawls— con su contexto y sus límites; U04]]></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presidencialismo, parlamentarismo y federalismo, y U06, que aún no está publicada, pondrá a prueba democracia y autoritarism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so sirven dos ejercicios: llenar la ficha del producto de esta lección sobre una etiqueta real que circule en tu equipo y leer una corriente en voz alta frente a alguien que se reclama de ella, para ver si se reconoce.]]></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2-r01-oa01"/>
              </a:rPr>
              <a:t><![CDATA[Ideologías sin caricaturas: reconocer una corriente por sus debates inter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que conviene tener a mano cuando la conversación salga de la teoría: si en algún momento la discusión de ideas se vuelve un conflicto con efectos sobre derechos, contratos, candidaturas o presupuesto, eso deja de ser materia de una lección y pasa a asesoría profesional con expediente. Esta unidad no sustituye un dictamen ni habilita para ejercer profesión alguna: entrega vocabulario, método y honestidad sobre lo que no se verificó.]]></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2026-10-25T09:06:26Z</dcterms:created>
  <dcterms:modified xsi:type="dcterms:W3CDTF">2026-10-25T09:06:26Z</dcterms:modified>
  <dc:title>Ideologías sin caricaturas: reconocer una corriente por sus debates internos</dc:title>
  <dc:description>Presentación editable del OA «Ideologías sin caricaturas: reconocer una corriente por sus debates internos». Enlace: https://politica.lumbre.lat/object/pol-u02-r01-oa01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