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Override PartName="/ppt/slides/slide137.xml" ContentType="application/vnd.openxmlformats-officedocument.presentationml.slide+xml"/>
  <Override PartName="/ppt/notesSlides/notesSlide137.xml" ContentType="application/vnd.openxmlformats-officedocument.presentationml.notesSlide+xml"/>
  <Override PartName="/ppt/slides/slide138.xml" ContentType="application/vnd.openxmlformats-officedocument.presentationml.slide+xml"/>
  <Override PartName="/ppt/notesSlides/notesSlide138.xml" ContentType="application/vnd.openxmlformats-officedocument.presentationml.notesSlide+xml"/>
  <Override PartName="/ppt/slides/slide139.xml" ContentType="application/vnd.openxmlformats-officedocument.presentationml.slide+xml"/>
  <Override PartName="/ppt/notesSlides/notesSlide139.xml" ContentType="application/vnd.openxmlformats-officedocument.presentationml.notesSlide+xml"/>
  <Override PartName="/ppt/slides/slide140.xml" ContentType="application/vnd.openxmlformats-officedocument.presentationml.slide+xml"/>
  <Override PartName="/ppt/notesSlides/notesSlide140.xml" ContentType="application/vnd.openxmlformats-officedocument.presentationml.notesSlide+xml"/>
  <Override PartName="/ppt/slides/slide141.xml" ContentType="application/vnd.openxmlformats-officedocument.presentationml.slide+xml"/>
  <Override PartName="/ppt/notesSlides/notesSlide141.xml" ContentType="application/vnd.openxmlformats-officedocument.presentationml.notesSlide+xml"/>
  <Override PartName="/ppt/slides/slide142.xml" ContentType="application/vnd.openxmlformats-officedocument.presentationml.slide+xml"/>
  <Override PartName="/ppt/notesSlides/notesSlide142.xml" ContentType="application/vnd.openxmlformats-officedocument.presentationml.notesSlide+xml"/>
  <Override PartName="/ppt/slides/slide143.xml" ContentType="application/vnd.openxmlformats-officedocument.presentationml.slide+xml"/>
  <Override PartName="/ppt/notesSlides/notesSlide143.xml" ContentType="application/vnd.openxmlformats-officedocument.presentationml.notesSlide+xml"/>
  <Override PartName="/ppt/slides/slide144.xml" ContentType="application/vnd.openxmlformats-officedocument.presentationml.slide+xml"/>
  <Override PartName="/ppt/notesSlides/notesSlide144.xml" ContentType="application/vnd.openxmlformats-officedocument.presentationml.notesSlide+xml"/>
  <Override PartName="/ppt/slides/slide145.xml" ContentType="application/vnd.openxmlformats-officedocument.presentationml.slide+xml"/>
  <Override PartName="/ppt/notesSlides/notesSlide145.xml" ContentType="application/vnd.openxmlformats-officedocument.presentationml.notesSlide+xml"/>
  <Override PartName="/ppt/slides/slide146.xml" ContentType="application/vnd.openxmlformats-officedocument.presentationml.slide+xml"/>
  <Override PartName="/ppt/notesSlides/notesSlide146.xml" ContentType="application/vnd.openxmlformats-officedocument.presentationml.notesSlide+xml"/>
  <Override PartName="/ppt/slides/slide147.xml" ContentType="application/vnd.openxmlformats-officedocument.presentationml.slide+xml"/>
  <Override PartName="/ppt/notesSlides/notesSlide147.xml" ContentType="application/vnd.openxmlformats-officedocument.presentationml.notesSlide+xml"/>
  <Override PartName="/ppt/slides/slide148.xml" ContentType="application/vnd.openxmlformats-officedocument.presentationml.slide+xml"/>
  <Override PartName="/ppt/notesSlides/notesSlide148.xml" ContentType="application/vnd.openxmlformats-officedocument.presentationml.notesSlide+xml"/>
  <Override PartName="/ppt/slides/slide149.xml" ContentType="application/vnd.openxmlformats-officedocument.presentationml.slide+xml"/>
  <Override PartName="/ppt/notesSlides/notesSlide149.xml" ContentType="application/vnd.openxmlformats-officedocument.presentationml.notesSlide+xml"/>
  <Override PartName="/ppt/slides/slide150.xml" ContentType="application/vnd.openxmlformats-officedocument.presentationml.slide+xml"/>
  <Override PartName="/ppt/notesSlides/notesSlide150.xml" ContentType="application/vnd.openxmlformats-officedocument.presentationml.notesSlide+xml"/>
  <Override PartName="/ppt/slides/slide151.xml" ContentType="application/vnd.openxmlformats-officedocument.presentationml.slide+xml"/>
  <Override PartName="/ppt/notesSlides/notesSlide151.xml" ContentType="application/vnd.openxmlformats-officedocument.presentationml.notesSlide+xml"/>
  <Override PartName="/ppt/slides/slide152.xml" ContentType="application/vnd.openxmlformats-officedocument.presentationml.slide+xml"/>
  <Override PartName="/ppt/notesSlides/notesSlide152.xml" ContentType="application/vnd.openxmlformats-officedocument.presentationml.notesSlide+xml"/>
  <Override PartName="/ppt/slides/slide153.xml" ContentType="application/vnd.openxmlformats-officedocument.presentationml.slide+xml"/>
  <Override PartName="/ppt/notesSlides/notesSlide153.xml" ContentType="application/vnd.openxmlformats-officedocument.presentationml.notesSlide+xml"/>
  <Override PartName="/ppt/slides/slide154.xml" ContentType="application/vnd.openxmlformats-officedocument.presentationml.slide+xml"/>
  <Override PartName="/ppt/notesSlides/notesSlide154.xml" ContentType="application/vnd.openxmlformats-officedocument.presentationml.notesSlide+xml"/>
  <Override PartName="/ppt/slides/slide155.xml" ContentType="application/vnd.openxmlformats-officedocument.presentationml.slide+xml"/>
  <Override PartName="/ppt/notesSlides/notesSlide155.xml" ContentType="application/vnd.openxmlformats-officedocument.presentationml.notesSlide+xml"/>
  <Override PartName="/ppt/slides/slide156.xml" ContentType="application/vnd.openxmlformats-officedocument.presentationml.slide+xml"/>
  <Override PartName="/ppt/notesSlides/notesSlide156.xml" ContentType="application/vnd.openxmlformats-officedocument.presentationml.notesSlide+xml"/>
  <Override PartName="/ppt/slides/slide157.xml" ContentType="application/vnd.openxmlformats-officedocument.presentationml.slide+xml"/>
  <Override PartName="/ppt/notesSlides/notesSlide157.xml" ContentType="application/vnd.openxmlformats-officedocument.presentationml.notesSlide+xml"/>
  <Override PartName="/ppt/slides/slide158.xml" ContentType="application/vnd.openxmlformats-officedocument.presentationml.slide+xml"/>
  <Override PartName="/ppt/notesSlides/notesSlide158.xml" ContentType="application/vnd.openxmlformats-officedocument.presentationml.notesSlide+xml"/>
  <Override PartName="/ppt/slides/slide159.xml" ContentType="application/vnd.openxmlformats-officedocument.presentationml.slide+xml"/>
  <Override PartName="/ppt/notesSlides/notesSlide159.xml" ContentType="application/vnd.openxmlformats-officedocument.presentationml.notesSlide+xml"/>
  <Override PartName="/ppt/slides/slide160.xml" ContentType="application/vnd.openxmlformats-officedocument.presentationml.slide+xml"/>
  <Override PartName="/ppt/slides/slide161.xml" ContentType="application/vnd.openxmlformats-officedocument.presentationml.slide+xml"/>
  <Override PartName="/ppt/notesSlides/notesSlide161.xml" ContentType="application/vnd.openxmlformats-officedocument.presentationml.notesSlide+xml"/>
  <Override PartName="/ppt/slides/slide162.xml" ContentType="application/vnd.openxmlformats-officedocument.presentationml.slide+xml"/>
  <Override PartName="/ppt/notesSlides/notesSlide162.xml" ContentType="application/vnd.openxmlformats-officedocument.presentationml.notesSlide+xml"/>
  <Override PartName="/ppt/slides/slide163.xml" ContentType="application/vnd.openxmlformats-officedocument.presentationml.slide+xml"/>
  <Override PartName="/ppt/notesSlides/notesSlide163.xml" ContentType="application/vnd.openxmlformats-officedocument.presentationml.notesSlide+xml"/>
  <Override PartName="/ppt/slides/slide164.xml" ContentType="application/vnd.openxmlformats-officedocument.presentationml.slide+xml"/>
  <Override PartName="/ppt/notesSlides/notesSlide164.xml" ContentType="application/vnd.openxmlformats-officedocument.presentationml.notesSlide+xml"/>
  <Override PartName="/ppt/slides/slide165.xml" ContentType="application/vnd.openxmlformats-officedocument.presentationml.slide+xml"/>
  <Override PartName="/ppt/notesSlides/notesSlide165.xml" ContentType="application/vnd.openxmlformats-officedocument.presentationml.notesSlide+xml"/>
  <Override PartName="/ppt/slides/slide166.xml" ContentType="application/vnd.openxmlformats-officedocument.presentationml.slide+xml"/>
  <Override PartName="/ppt/notesSlides/notesSlide166.xml" ContentType="application/vnd.openxmlformats-officedocument.presentationml.notesSlide+xml"/>
  <Override PartName="/ppt/slides/slide167.xml" ContentType="application/vnd.openxmlformats-officedocument.presentationml.slide+xml"/>
  <Override PartName="/ppt/notesSlides/notesSlide167.xml" ContentType="application/vnd.openxmlformats-officedocument.presentationml.notesSlide+xml"/>
  <Override PartName="/ppt/slides/slide168.xml" ContentType="application/vnd.openxmlformats-officedocument.presentationml.slide+xml"/>
  <Override PartName="/ppt/notesSlides/notesSlide168.xml" ContentType="application/vnd.openxmlformats-officedocument.presentationml.notesSlide+xml"/>
  <Override PartName="/ppt/slides/slide169.xml" ContentType="application/vnd.openxmlformats-officedocument.presentationml.slide+xml"/>
  <Override PartName="/ppt/notesSlides/notesSlide169.xml" ContentType="application/vnd.openxmlformats-officedocument.presentationml.notesSlide+xml"/>
  <Override PartName="/ppt/slides/slide170.xml" ContentType="application/vnd.openxmlformats-officedocument.presentationml.slide+xml"/>
  <Override PartName="/ppt/notesSlides/notesSlide170.xml" ContentType="application/vnd.openxmlformats-officedocument.presentationml.notesSlide+xml"/>
  <Override PartName="/ppt/slides/slide171.xml" ContentType="application/vnd.openxmlformats-officedocument.presentationml.slide+xml"/>
  <Override PartName="/ppt/notesSlides/notesSlide171.xml" ContentType="application/vnd.openxmlformats-officedocument.presentationml.notesSlide+xml"/>
  <Override PartName="/ppt/slides/slide172.xml" ContentType="application/vnd.openxmlformats-officedocument.presentationml.slide+xml"/>
  <Override PartName="/ppt/notesSlides/notesSlide172.xml" ContentType="application/vnd.openxmlformats-officedocument.presentationml.notesSlide+xml"/>
  <Override PartName="/ppt/slides/slide173.xml" ContentType="application/vnd.openxmlformats-officedocument.presentationml.slide+xml"/>
  <Override PartName="/ppt/notesSlides/notesSlide173.xml" ContentType="application/vnd.openxmlformats-officedocument.presentationml.notesSlide+xml"/>
  <Override PartName="/ppt/slides/slide174.xml" ContentType="application/vnd.openxmlformats-officedocument.presentationml.slide+xml"/>
  <Override PartName="/ppt/notesSlides/notesSlide174.xml" ContentType="application/vnd.openxmlformats-officedocument.presentationml.notesSlide+xml"/>
  <Override PartName="/ppt/slides/slide175.xml" ContentType="application/vnd.openxmlformats-officedocument.presentationml.slide+xml"/>
  <Override PartName="/ppt/notesSlides/notesSlide175.xml" ContentType="application/vnd.openxmlformats-officedocument.presentationml.notesSlide+xml"/>
  <Override PartName="/ppt/slides/slide176.xml" ContentType="application/vnd.openxmlformats-officedocument.presentationml.slide+xml"/>
  <Override PartName="/ppt/notesSlides/notesSlide176.xml" ContentType="application/vnd.openxmlformats-officedocument.presentationml.notesSlide+xml"/>
  <Override PartName="/ppt/slides/slide177.xml" ContentType="application/vnd.openxmlformats-officedocument.presentationml.slide+xml"/>
  <Override PartName="/ppt/notesSlides/notesSlide177.xml" ContentType="application/vnd.openxmlformats-officedocument.presentationml.notesSlide+xml"/>
  <Override PartName="/ppt/slides/slide178.xml" ContentType="application/vnd.openxmlformats-officedocument.presentationml.slide+xml"/>
  <Override PartName="/ppt/notesSlides/notesSlide178.xml" ContentType="application/vnd.openxmlformats-officedocument.presentationml.notesSlide+xml"/>
  <Override PartName="/ppt/slides/slide179.xml" ContentType="application/vnd.openxmlformats-officedocument.presentationml.slide+xml"/>
  <Override PartName="/ppt/notesSlides/notesSlide179.xml" ContentType="application/vnd.openxmlformats-officedocument.presentationml.notesSlide+xml"/>
  <Override PartName="/ppt/slides/slide180.xml" ContentType="application/vnd.openxmlformats-officedocument.presentationml.slide+xml"/>
  <Override PartName="/ppt/notesSlides/notesSlide180.xml" ContentType="application/vnd.openxmlformats-officedocument.presentationml.notesSlide+xml"/>
  <Override PartName="/ppt/slides/slide181.xml" ContentType="application/vnd.openxmlformats-officedocument.presentationml.slide+xml"/>
  <Override PartName="/ppt/slides/slide182.xml" ContentType="application/vnd.openxmlformats-officedocument.presentationml.slide+xml"/>
  <Override PartName="/ppt/notesSlides/notesSlide182.xml" ContentType="application/vnd.openxmlformats-officedocument.presentationml.notesSlide+xml"/>
  <Override PartName="/ppt/slides/slide183.xml" ContentType="application/vnd.openxmlformats-officedocument.presentationml.slide+xml"/>
  <Override PartName="/ppt/notesSlides/notesSlide183.xml" ContentType="application/vnd.openxmlformats-officedocument.presentationml.notesSlide+xml"/>
  <Override PartName="/ppt/slides/slide184.xml" ContentType="application/vnd.openxmlformats-officedocument.presentationml.slide+xml"/>
  <Override PartName="/ppt/notesSlides/notesSlide18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 id="418" r:id="rId165"/>
    <p:sldId id="419" r:id="rId166"/>
    <p:sldId id="420" r:id="rId167"/>
    <p:sldId id="421" r:id="rId168"/>
    <p:sldId id="422" r:id="rId169"/>
    <p:sldId id="423" r:id="rId170"/>
    <p:sldId id="424" r:id="rId171"/>
    <p:sldId id="425" r:id="rId172"/>
    <p:sldId id="426" r:id="rId173"/>
    <p:sldId id="427" r:id="rId174"/>
    <p:sldId id="428" r:id="rId175"/>
    <p:sldId id="429" r:id="rId176"/>
    <p:sldId id="430" r:id="rId177"/>
    <p:sldId id="431" r:id="rId178"/>
    <p:sldId id="432" r:id="rId179"/>
    <p:sldId id="433" r:id="rId180"/>
    <p:sldId id="434" r:id="rId181"/>
    <p:sldId id="435" r:id="rId182"/>
    <p:sldId id="436" r:id="rId183"/>
    <p:sldId id="437" r:id="rId184"/>
    <p:sldId id="438" r:id="rId185"/>
    <p:sldId id="439" r:id="rId18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slide" Target="slides/slide137.xml"/>
  <Relationship Id="rId140" Type="http://schemas.openxmlformats.org/officeDocument/2006/relationships/slide" Target="slides/slide138.xml"/>
  <Relationship Id="rId141" Type="http://schemas.openxmlformats.org/officeDocument/2006/relationships/slide" Target="slides/slide139.xml"/>
  <Relationship Id="rId142" Type="http://schemas.openxmlformats.org/officeDocument/2006/relationships/slide" Target="slides/slide140.xml"/>
  <Relationship Id="rId143" Type="http://schemas.openxmlformats.org/officeDocument/2006/relationships/slide" Target="slides/slide141.xml"/>
  <Relationship Id="rId144" Type="http://schemas.openxmlformats.org/officeDocument/2006/relationships/slide" Target="slides/slide142.xml"/>
  <Relationship Id="rId145" Type="http://schemas.openxmlformats.org/officeDocument/2006/relationships/slide" Target="slides/slide143.xml"/>
  <Relationship Id="rId146" Type="http://schemas.openxmlformats.org/officeDocument/2006/relationships/slide" Target="slides/slide144.xml"/>
  <Relationship Id="rId147" Type="http://schemas.openxmlformats.org/officeDocument/2006/relationships/slide" Target="slides/slide145.xml"/>
  <Relationship Id="rId148" Type="http://schemas.openxmlformats.org/officeDocument/2006/relationships/slide" Target="slides/slide146.xml"/>
  <Relationship Id="rId149" Type="http://schemas.openxmlformats.org/officeDocument/2006/relationships/slide" Target="slides/slide147.xml"/>
  <Relationship Id="rId150" Type="http://schemas.openxmlformats.org/officeDocument/2006/relationships/slide" Target="slides/slide148.xml"/>
  <Relationship Id="rId151" Type="http://schemas.openxmlformats.org/officeDocument/2006/relationships/slide" Target="slides/slide149.xml"/>
  <Relationship Id="rId152" Type="http://schemas.openxmlformats.org/officeDocument/2006/relationships/slide" Target="slides/slide150.xml"/>
  <Relationship Id="rId153" Type="http://schemas.openxmlformats.org/officeDocument/2006/relationships/slide" Target="slides/slide151.xml"/>
  <Relationship Id="rId154" Type="http://schemas.openxmlformats.org/officeDocument/2006/relationships/slide" Target="slides/slide152.xml"/>
  <Relationship Id="rId155" Type="http://schemas.openxmlformats.org/officeDocument/2006/relationships/slide" Target="slides/slide153.xml"/>
  <Relationship Id="rId156" Type="http://schemas.openxmlformats.org/officeDocument/2006/relationships/slide" Target="slides/slide154.xml"/>
  <Relationship Id="rId157" Type="http://schemas.openxmlformats.org/officeDocument/2006/relationships/slide" Target="slides/slide155.xml"/>
  <Relationship Id="rId158" Type="http://schemas.openxmlformats.org/officeDocument/2006/relationships/slide" Target="slides/slide156.xml"/>
  <Relationship Id="rId159" Type="http://schemas.openxmlformats.org/officeDocument/2006/relationships/slide" Target="slides/slide157.xml"/>
  <Relationship Id="rId160" Type="http://schemas.openxmlformats.org/officeDocument/2006/relationships/slide" Target="slides/slide158.xml"/>
  <Relationship Id="rId161" Type="http://schemas.openxmlformats.org/officeDocument/2006/relationships/slide" Target="slides/slide159.xml"/>
  <Relationship Id="rId162" Type="http://schemas.openxmlformats.org/officeDocument/2006/relationships/slide" Target="slides/slide160.xml"/>
  <Relationship Id="rId163" Type="http://schemas.openxmlformats.org/officeDocument/2006/relationships/slide" Target="slides/slide161.xml"/>
  <Relationship Id="rId164" Type="http://schemas.openxmlformats.org/officeDocument/2006/relationships/slide" Target="slides/slide162.xml"/>
  <Relationship Id="rId165" Type="http://schemas.openxmlformats.org/officeDocument/2006/relationships/slide" Target="slides/slide163.xml"/>
  <Relationship Id="rId166" Type="http://schemas.openxmlformats.org/officeDocument/2006/relationships/slide" Target="slides/slide164.xml"/>
  <Relationship Id="rId167" Type="http://schemas.openxmlformats.org/officeDocument/2006/relationships/slide" Target="slides/slide165.xml"/>
  <Relationship Id="rId168" Type="http://schemas.openxmlformats.org/officeDocument/2006/relationships/slide" Target="slides/slide166.xml"/>
  <Relationship Id="rId169" Type="http://schemas.openxmlformats.org/officeDocument/2006/relationships/slide" Target="slides/slide167.xml"/>
  <Relationship Id="rId170" Type="http://schemas.openxmlformats.org/officeDocument/2006/relationships/slide" Target="slides/slide168.xml"/>
  <Relationship Id="rId171" Type="http://schemas.openxmlformats.org/officeDocument/2006/relationships/slide" Target="slides/slide169.xml"/>
  <Relationship Id="rId172" Type="http://schemas.openxmlformats.org/officeDocument/2006/relationships/slide" Target="slides/slide170.xml"/>
  <Relationship Id="rId173" Type="http://schemas.openxmlformats.org/officeDocument/2006/relationships/slide" Target="slides/slide171.xml"/>
  <Relationship Id="rId174" Type="http://schemas.openxmlformats.org/officeDocument/2006/relationships/slide" Target="slides/slide172.xml"/>
  <Relationship Id="rId175" Type="http://schemas.openxmlformats.org/officeDocument/2006/relationships/slide" Target="slides/slide173.xml"/>
  <Relationship Id="rId176" Type="http://schemas.openxmlformats.org/officeDocument/2006/relationships/slide" Target="slides/slide174.xml"/>
  <Relationship Id="rId177" Type="http://schemas.openxmlformats.org/officeDocument/2006/relationships/slide" Target="slides/slide175.xml"/>
  <Relationship Id="rId178" Type="http://schemas.openxmlformats.org/officeDocument/2006/relationships/slide" Target="slides/slide176.xml"/>
  <Relationship Id="rId179" Type="http://schemas.openxmlformats.org/officeDocument/2006/relationships/slide" Target="slides/slide177.xml"/>
  <Relationship Id="rId180" Type="http://schemas.openxmlformats.org/officeDocument/2006/relationships/slide" Target="slides/slide178.xml"/>
  <Relationship Id="rId181" Type="http://schemas.openxmlformats.org/officeDocument/2006/relationships/slide" Target="slides/slide179.xml"/>
  <Relationship Id="rId182" Type="http://schemas.openxmlformats.org/officeDocument/2006/relationships/slide" Target="slides/slide180.xml"/>
  <Relationship Id="rId183" Type="http://schemas.openxmlformats.org/officeDocument/2006/relationships/slide" Target="slides/slide181.xml"/>
  <Relationship Id="rId184" Type="http://schemas.openxmlformats.org/officeDocument/2006/relationships/slide" Target="slides/slide182.xml"/>
  <Relationship Id="rId185" Type="http://schemas.openxmlformats.org/officeDocument/2006/relationships/slide" Target="slides/slide183.xml"/>
  <Relationship Id="rId186" Type="http://schemas.openxmlformats.org/officeDocument/2006/relationships/slide" Target="slides/slide184.xml"/>
  <Relationship Id="rId187" Type="http://schemas.openxmlformats.org/officeDocument/2006/relationships/presProps" Target="presProps.xml"/>
  <Relationship Id="rId188" Type="http://schemas.openxmlformats.org/officeDocument/2006/relationships/viewProps" Target="viewProps.xml"/>
  <Relationship Id="rId18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3-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reguntas para leer a un autor antes de convertirlo en receta» (2 de 9).]]></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reguntas para leer a un autor antes de convertirlo en receta» (3 de 9).]]></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reguntas para leer a un autor antes de convertirlo en receta» (4 de 9).]]></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reguntas para leer a un autor antes de convertirlo en receta» (5 de 9).]]></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reguntas para leer a un autor antes de convertirlo en receta» (6 de 9).]]></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reguntas para leer a un autor antes de convertirlo en receta» (7 de 9).]]></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reguntas para leer a un autor antes de convertirlo en receta» (8 de 9).]]></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preguntas para leer a un autor antes de convertirlo en receta» (9 de 9).]]></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roblema, respuesta, tradición y límite» (2 de 5).]]></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roblema, respuesta, tradición y límite» (3 de 5).]]></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roblema, respuesta, tradición y límite» (4 de 5).]]></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roblema, respuesta, tradición y límite» (5 de 5).]]></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3-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roblema, respuesta, tradición y límite»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cuatro preguntas y qué cuenta como evidencia» (2 de 6).]]></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cuatro preguntas y qué cuenta como evidencia» (3 de 6).]]></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cuatro preguntas y qué cuenta como evidencia» (4 de 6).]]></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cuatro preguntas y qué cuenta como evidencia» (5 de 6).]]></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cuatro preguntas y qué cuenta como evidencia» (6 de 6).]]></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ijar obra, año de publicación y la fuente exacta donde leíste esa obra o sus datos → Reconstruir el problema: qué dificultad concreta el autor tenía delante al escribir → Enunciar la respuesta en una frase propia, sin comillas, marcada como síntesis → Señalar qué dio por hecho del vocabulario y las instituciones de su tradición → Buscar la objeción más fuerte con autor o escuela reconocible, o una concesión del texto → Escribir la casilla final: qué no verifiqué y con fecha lo que sí revis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porque cada paso acota el siguiente. Sin obra y fecha no hay forma de pedir el texto. Sin problema, la respuesta suena a opinión general. Si la respuesta se enuncia con las palabras del autor, no sabes si la entendiste. La tradición es donde se ven los supuestos antes de que los señale la crítica. Y la objeción se busca después, porque necesitas saber qué dijo el autor para reconocer qué le objetaron. La casilla final va al cierre y es la que permite a otro continuar tu lectura en lugar de empezar de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preguntas del método más la fuente y la casilla de lo no verificado, presentadas en la lección y en la figura del embu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3-r01-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rdenar la secuencia»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s cuatro preguntas aplicadas a Rousseau, con la evidencia de cad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Fijar obra, año y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Jean-Jacques Rousseau (Ginebra, 28 de junio de 1712; Ermenonville, 2 de julio de 1778). En 1762 publica dos obras capitales: Emilio, o De la educación y El contrato social, o Principios del derecho político. Dato y título completo tomados de la enciclopedia consultada el 24-10-2026. Sin esta casilla, cualquier frase atribuida a «Rousseau» es flot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s cuatro preguntas aplicadas a Rousseau, con la evidencia de cad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El problema que tenía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s preguntas se cruzan. Una es de legitimidad: cómo puede alguien obedecer una autoridad y seguir siendo libre, si obedecer parece dejar de serlo. La otra es de diagnóstico: en su Discurso sobre el origen y los fundamentos de la desigualdad entre los hombres sostiene que la propiedad privada es fuente de desigualdad, y es explícitamente crítico con Hobbes y con Locke porque, a su juicio, los sistemas fundados en la interdependencia económica y el interés propio conducen a la desigualdad y al egoísmo. Síntesis de lectura, no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s cuatro preguntas aplicadas a Rousseau, con la evidencia de cad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Su respuesta, en una frase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acto legítimo es aquel en que cada quien se entrega a la comunidad entera, de modo que el soberano sigue siendo el pueblo y la ley expresa la voluntad general, que no es la suma de votos particulares sino el criterio del interés común. Mi enunciado, no sus palabras. La enciclopedia que revisé le atribuye dos frases célebres: «toda ley que el pueblo no ratifica, es nula y no es ley» y «la soberanía no puede ser representada por la misma razón que no puede ser enajenada»; vienen de una traducción concreta, así que antes de citarlas en un escrito hay que compararlas con la edición que se u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s cuatro preguntas aplicadas a Rousseau, con la evidencia de cad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Qué aceptó de su tra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sa el marco contractualista que Hobbes y Locke habían instalado —pacto, soberano, ley fundamental— y lo invierte por dentro. También hereda el vocabulario republicano de su Ginebra natal: participación, virtud cívica, ley como cosa común. No inventó el problema: le cambió la respuesta a un idioma que ya estaba sobre l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s cuatro preguntas aplicadas a Rousseau, con la evidencia de cad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El límite, con objeciones reconoc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cada una con su tipo de evidencia. Primera, una concesión del propio autor: sostuvo que esos sentimientos de identificación con la república sólo habrían sido posibles en Estados pequeños y democráticos. Segunda, la objeción procedimental: la voluntad general no trae regla para saber quién la enuncia, y la frase «el pueblo quiere esto» se puede usar desde cualquier tribuna. Tercera, la recepción histórica: fue el filósofo más popular entre los jacobinos durante la Revolución francesa, y desde entonces hay lecturas que ven en él un antecedente del Terror e incluso del totalitarismo. Eso último es una tesis interpretativa, no un hecho: se dice como tesis y se nombra quien la sostiene. También hay crítica documentada desde el propio siglo XVIII: Mary Wollstonecraft le objetó que la educación de las mujeres se diseñara para su papel de espo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s cuatro preguntas aplicadas a Rousseau, con la evidencia de cad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Casilla final: qué no verifi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leí El contrato social en edición bilingüe ni comprobé la paginación de las dos frases citadas; no verifiqué si los textos de 1762 fueron perseguidos en qué jurisdicción exacta; y no comparé las traducciones disponibles. Lo que la lección puede sostener: fecha, obra, estructura del argumento y objeciones con nombre. Lo que un equipo no debería afirmar con esta ficha sola: que Rousseau «fundó» la democracia directa de algún país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hay que fijar obra, pasaje y fuente, reconstruir qué problema tenía ese autor delante y admitir que una objeción de hace siglos no resuelve el diseño concreto que se está discutie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étodo no empieza ni negando ni confirmando la tesis: empieza exigiendo la obra, el pasaje y la fuente, y luego el problema que ese autor veía. La opción tres suena razonable pero tampoco lee: archiva a todos los autores por su fecha, que es el anacronismo inverso. La opción cuatro es el vicio que genera las citas falsas: una frase circulante no es una fuente. La opción dos deja además la pregunta abierta —qué diseño concreto se discute— en lugar de cerrarla con un clás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la lección: primero fuente y problema; la antigüedad no es argumento ni a favor ni en contra; una frase atribuida sin texto no es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3-r01-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3-r01-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Cuatro autores leídos con el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obbes: qué hace falta para que un acuerdo se cumpla» (2 de 7).]]></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obbes: qué hace falta para que un acuerdo se cumpla» (3 de 7).]]></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obbes: qué hace falta para que un acuerdo se cumpla» (4 de 7).]]></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obbes: qué hace falta para que un acuerdo se cumpla» (5 de 7).]]></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obbes: qué hace falta para que un acuerdo se cumpla» (6 de 7).]]></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obbes: qué hace falta para que un acuerdo se cumpla» (7 de 7).]]></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n que convierte un experimento mental sobre lo que falta cuando nadie puede hacer cumplir un acuerdo en un dato antropológico, y omite que el propio texto ató la obediencia a la protección que el soberano 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escripción hobbesiana de la condición sin poder común no es una afirmación de laboratorio sobre la maldad humana: es un razonamiento sobre qué hace falta para que los acuerdos se sostengan. Por eso el argumento «mano dura, y Hobbes lo dice» se cae en dos puntos verificables: el texto abre una resistencia cuando el soberano amenaza la integridad corporal, y rechaza la separación de poderes y admite censura, cosas que un programa público moderno no puede simplemente copiar. La opción cuatro es falsa y conviene notarlo: la guerra civil inglesa estalló en 1642, nueve años antes de la publicación, así que el distractor invierte el contexto que la lección pidió fij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ectura de las cuatro preguntas aplicada a Hobbes: estado de naturaleza como experimento mental, cesión de derecho a un soberano garante de paz, resistencia admitida y rechazo de la separación de poderes, revisados el 24-10-202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3-r01-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cke: el poder como encargo con condiciones» (2 de 6).]]></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cke: el poder como encargo con condiciones» (3 de 6).]]></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cke: el poder como encargo con condiciones» (4 de 6).]]></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cke: el poder como encargo con condiciones» (5 de 6).]]></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cke: el poder como encargo con condiciones» (6 de 6).]]></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uente revisada ubica la composición de la mayor parte de la obra alrededor de 1679, es decir, una década antes de la impresión de 1689, que siguió al exilio neerlandés y al regreso con la esposa de Guillermo de Orange. La confusión entre fecha de redacción, fecha de impresión y fecha del hecho histórico que la rodea es uno de los errores más comunes al citar un autor en público, y tiene arreglo casero: anota de qué dato tienes evidencia y de cuál sólo tienes el año de la portada. En un caso con consecuencias, esa anotación se hace sobre la edición crítica, no sobre la encicloped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atos de composición e impresión de Dos tratados sobre el gobierno civil revisados el 24-10-2026 en la entrada de la enciclopedia dedicada a John Lock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3-r01-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ousseau: quién habla por el pueblo» (2 de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ousseau: quién habla por el pueblo» (3 de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ousseau: quién habla por el pueblo» (4 de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ousseau: quién habla por el pueblo» (5 de 5).]]></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funde la voluntad general con la suma de votos y, además, usa la expresión para calificar a quien discrepa, cuando el propio problema de Rousseau era cómo saber quién está autorizado a decir qué quiere el pueb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n la lectura trabajada, la voluntad general se distingue de la voluntad de todos precisamente porque no se forma contando. La frase citada comete los dos errores que la lección enseña a detectar: identifica el concepto con un resultado numérico y lo convierte en arma de descalificación. La opción tres es falsa y la cuatro peor: ninguna de las teorías del pacto resuelve que la mayoría no pueda ser discutida, y el punto abierto —quién enuncia la voluntad general— es justo la objeción que la crítica le ha formulado a Rousseau desde el siglo XVII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Voluntad general distinguida de la suma de voluntades y soberanía representada como problema, revisados el 24-10-2026 en la entrada de la enciclopedia sobre Jean-Jacques Rousseau.]]></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3-r01-oa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Opción múltiple» (2 de 2).]]></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ll: qué puede prohibir una autoridad» (2 de 7).]]></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ll: qué puede prohibir una autoridad» (3 de 7).]]></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ll: qué puede prohibir una autoridad» (4 de 7).]]></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ll: qué puede prohibir una autoridad» (5 de 7).]]></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ll: qué puede prohibir una autoridad» (6 de 7).]]></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ll: qué puede prohibir una autoridad» (7 de 7).]]></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3-r01-oa0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Obligar a nombrar el daño concreto a terceros, distinguir daño de molestia y admitir que la frontera la trazó el propio autor de manera discutida: el criterio abre el examen en lugar de cer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riterio de Mill funciona como prueba de justificación: quien quiere prohibir tiene que decir qué daño a terceros evita, y la molestia no alcanza. No funciona como botón: el propio autor incluyó omisiones en la noción de daño y dejó abierta la línea entre conducta que sólo atañe al agente y conducta regulable, así que su texto obliga a discutir con evidencia y no permite cerrar con la cita. Las opciones uno y tres invierten el criterio —una lo vuelve permisividad total, otra lo vuelve carta abierta para la mayoría— y la cuatro lo reduce a un tema que no es el su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incipio del daño, inclusión de omisiones y discusión abierta sobre la frontera, revisados el 24-10-2026 en la entrada de la enciclopedia sobre John Stuart Mil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3-r01-oa01]]></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Opción múltiple» (2 de 2).]]></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la idea a la decisión pública: cómo viaja una idea y dónde se detiene» (2 de 3).]]></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la idea a la decisión pública: cómo viaja una idea y dónde se detiene» (3 de 3).]]></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3-r01-oa01]]></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mexicano (texto verificado): quién postula, quién consulta y qué decide la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La pregunta que se quiere respo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equipo quiere argumentar que «el pueblo debe poder decidir sin intermediarios» y cita a Rousseau para pedir más mecanismos de participación directa. Antes de discutir, se fija qué dice el texto mexicano vigente sobre esa tensión. Ámbito: federal. Fuente: compilación oficial de la Constitución Política de los Estados Unidos Mexicanos, revisada el 24-10-2026, con última reforma publicada en el Diario Oficial de la Federación el 07-10-202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mexicano (texto verificado): quién postula, quién consulta y qué decide la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Elegir la pieza, no el au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piezas responden: el primer párrafo del artículo 40, el primer párrafo del artículo 41 y el artículo 35, fracciones II y VIII. Nadie de ese equipo puede citarlas de memoria, así que se abren y se copian. La pregunta deja de ser «qué diría Rousseau» y pasa a ser «qué está resuelto, qué está remitido y qué está abi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mexicano (texto verificado): quién postula, quién consulta y qué decide la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Lo que el texto dice, literalm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rtículo 40, primer párrafo: «Es voluntad del pueblo mexicano constituirse en una República representativa, democrática, laica y federal, compuesta por Estados libres y soberanos en todo lo concerniente a su régimen interior, y por la Ciudad de México, unidos en una federación establecida según los principios de esta ley fundamental.» Artículo 41, primer párrafo: «El pueblo ejerce su soberanía por medio de los Poderes de la Unión, en los casos de la competencia de éstos, y por los de los Estados y la Ciudad de México, en lo que toca a sus regímenes interiores». Traducción del reclamo de Rousseau al español constitucional: la soberanía se ejerce por medio de poderes, es decir, representada. Y el texto usa «representativa» sin adjetivos directos; no menciona la democracia directa ni semidirecta entre sus térmi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mexicano (texto verificado): quién postula, quién consulta y qué decide la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Y sin embargo, hay puertas abier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artículo 35, fracción II reconoce el derecho a ser votada «en condiciones de paridad para todos los cargos de elección popular», y atribuye el derecho a solicitar registro «a los partidos políticos, así como a los ciudadanos y las ciudadanas que soliciten su registro de manera independiente y cumplan con los requisitos, condiciones y términos que determine la legislación». La fracción VIII habilita votar «en las consultas populares sobre temas de trascendencia nacional o regional», convocadas por el Congreso a petición, entre otros, de los ciudadanos «en un número equivalente, al menos, al dos por ciento de los inscritos en la lista nominal de electores, en los términos que determine la ley». El aparato de notas de la compilación registra reformas de 2012, 2014 y 2019 en esa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mexicano (texto verificado): quién postula, quién consulta y qué decide la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Dónde está la idea del autor y dónd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que se puede sostener: el texto mexicano resuelve a favor de Locke la cuestión del fundamento —poderes con competencias, soberanía ejercida por medio de instituciones— y concede a la pregunta de Rousseau una serie de válvulas: registro independiente y consultas convocadas por iniciativa ciudadana. Lo que no se puede sostener con lo revisado: que esas reformas «fueron causadas por» un autor, o que Rousseau «explica» la figura del candidato independiente. Los autores nombran el problema; los textos lo resuelven con cláusulas. Y hay una tercera cosa que el texto hace, muy propia del derecho mexicano: remite. Las palabras «que determine la legislación» y «en los términos que determine la ley» significan que la Constitución no cerró la discusión: la reparte a otra ley, con otra versión y otro ámbito —ese es el movimiento que ya trabajó J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mexicano (texto verificado): quién postula, quién consulta y qué decide la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Ficha de salida y casilla de lo no ver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alida del ejercicio: documento, ámbito, tres piezas con su texto literal, umbral constitucional verificado (dos por ciento de la lista nominal; el treinta y tres por ciento de los integrantes de cualquiera de las Cámaras también aparece en la fracción VIII) y las dos cláusulas de remisión detectadas. No verificado, y por tanto fuera de cualquier argumento: qué ley federal desarrolla hoy esos procedimientos, su versión vigente, el número de firmas exigido en cada cargo, los plazos y los criterios de validez de una consulta. Esas casillas se encargan abiertas, con la pregunta escrita. Y el descargo obligatorio: esta lección no interpreta la Constitución ni sustituye un dictame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comparado (texto verificado): una frase de Rousseau en la Declaración de 178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La idea de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usseau, 1762: la ley es expresión de la voluntad general y la soberanía no puede ser representada. En su esquema, quien obedece debe ser quien legisla; delegar el poder soberano es, para él, perd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comparado (texto verificado): una frase de Rousseau en la Declaración de 178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El texto que la rec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Declaración de los Derechos del Hombre y del Ciudadano, aprobada por la Asamblea Nacional Constituyente francesa el 26 de agosto de 1789 y promulgada por patente real el 3 de noviembre de 1789, según la fuente consultada el 24-10-2026. Sus artículos 3, 4, 5 y 6 son el punto donde la idea se vuelve fórmula jurídica: el artículo 3 declara que la fuente de toda soberanía reside esencialmente en la nación; el 4 define la libertad como poder hacer todo aquello que no cause perjuicio a los demás; el 5 limita la prohibición legal a acciones perjudiciales a la sociedad; el 6 afirma que la ley es expresión de la voluntad de la com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comparado (texto verificado): una frase de Rousseau en la Declaración de 178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El recorte: la mediación que Rousseau no acep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e mismo artículo 6 añade que todos los ciudadanos tienen derecho a colaborar en la formación de la ley «sea personalmente, sea por medio de sus representantes». Ahí está el movimiento que hay que ver: el texto toma la fórmula de la voluntad general y, en la misma frase, autoriza la representación que Rousseau declaraba imposible. La idea llegó al texto mutilada a propósito, porque quien redactaba estaba resolviendo un Estado grande con asambleas elegidas, no una ciudad de asamble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comparado (texto verificado): una frase de Rousseau en la Declaración de 178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El costo del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uente registra que la Declaración reconoció muchos derechos como pertenecientes a ciudadanos, y que ciudadanía estaba reservada a varones: tras la Marcha sobre Versalles del 5 de octubre de 1789, las mujeres presentaron una petición a la Asamblea Nacional proponiendo un decreto con los mismos derechos; en 1790, Condorcet y Etta Palm d'Aelders pidieron sin éxito extender los derechos civiles y políticos a las mujeres, y la Revolución no condujo al reconocimiento de esos derechos. Lección para el método: cuando un texto proclama un universal, la crítica posterior no pregunta si la frase es bonita, pregunta quién quedó den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comparado (texto verificado): una frase de Rousseau en la Declaración de 178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Cómo se usó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Declaración de 1789 es, según la fuente revisada, parte del bloque constitucional francés: la Constitución de 1946 la incorpora con un preámbulo que añade derechos sociales, y la de 1958 conserva ese preámbulo. Así la cadena se puede enunciar sin exagerar: una pregunta de 1762, un texto de 1789, un régimen de 1946 y 1958 que todavía lo invoca. Nótese la inversión: el mismo artículo 6 que recibió a Rousseau es el que lo contradice, y los artículos 4 y 5 formulan antes de 1789 el criterio que Mill sistematizará en 1859. Ningún autor es el dueño de la idea que se le aso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comparado (texto verificado): una frase de Rousseau en la Declaración de 1789]]></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o que se reporta y lo que se de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portable: fechas de aprobación y promulgación, los cuatro artículos con su formulación en la versión consultada y su ubicación en el bloque constitucional francés. Pendiente y declarado: la redacción francesa original, las diferencias entre traducciones, la historia de los debates de la Asamblea y el estado actual del derecho electoral francés. Ninguna decisión pública debería apoyarse en este caso sin abrir el texto en la fuente primaria; aquí basta para aprender a seguir una idea hasta su punto de entrada y su punto de rech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Que se nombre el texto donde se ve la recepción —un dictamen, una iniciativa, un debate legislativo— y que se distinga entre una afinidad conceptual y una influencia demos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afinidad conceptual se puede argumentar; una influencia se demuestra con documentos. El caso francés funcionó precisamente porque hay un texto fechable, con artículos concretos y con una cláusula que contradice al autor. Sin ese anclaje, la frase del discurso es una impresión proyectada hacia atrás. La opción uno confunde categoría con genealogía; la dos trae evidencia de una pregunta distinta —qué piensa la gente, no de dónde viene la figura—; y la tres es un error de atribución: Locke no teorizó la consulta popular como 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la lección: no afirmes influencia sin texto; los dos casos resueltos muestran el anclaje verificable y el recorte que hizo el documento recep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3-r01-oa01]]></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pción múltiple» (2 de 2).]]></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ocabulario que se confunde: receta, etiqueta, espíritu de la época» (2 de 3).]]></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ocabulario que se confunde: receta, etiqueta, espíritu de la época» (3 de 3).]]></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itar → Señalar dónde está escrita una afirmación, con obra y fuente, para que otro la a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nvocar → Prestarle a una frase la autoridad de un nombre, sin poner el texto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incipio del daño → Criterio con el que Mill pregunta si una interferencia está justificada por un daño a o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oluntad general → Criterio con el que Rousseau distingue el interés común de la suma de voluntades particul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tado de naturaleza → Experimento mental de Hobbes sobre lo que falta cuando nadie puede hacer cumplir un acuer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oder como encargo → Figura de Locke: el gobierno manda mientras cumple la protección que justificó su exis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láusula de remisión → Parte del texto que no resuelve y manda a otra ley, con otra versión y otro ámb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ones trabajadas en el glosario, en las fichas de los cuatro autores y en los dos casos resueltos; todas las nociones de autores son síntesis de lectura de est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3-r01-oa01]]></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lacionar» (2 de 3).]]></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lacionar» (3 de 3).]]></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Qué problema tenía delante este autor y qué dio por hecho de su tradición?», antes de opinar → Uso que abre: pregunta con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sta frase la leí en la compilación oficial y en esta fuente enciclopédica, consultadas el 24-10-2026» → Uso que abre: pregunta con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Hobbes ya resolvió esto: poder fuerte y se acabó la discusión» → Uso que cierra: receta o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sa propuesta es marxista» dicho sin nombrar qué afirmación concreta se está discutiendo → Uso que cierra: receta o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ocke dice propiedad»: aplicarlo a lo que hoy entendemos por propiedad sin revisar el texto → Confusión de térmi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Daño» incluye omisiones según el propio Mill, así que el criterio no es tan delgado como la consigna → Confusión de térmi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ra un hombre del siglo XVII, por eso decía eso»: el contexto usado para archivar la respuesta → Anacronismo o contexto como desc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Los clásicos ya previeron el efecto de las redes sociales en la opinión pública» → Anacronismo o contexto como desc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lasificación construida sobre las trampas del glosario: receta, etiqueta, términos que cambian de alcance y uso del contexto como descarte. Frases redactada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3-r01-oa01]]></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Clasificar» (2 de 3).]]></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Clasificar» (3 de 3).]]></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ño · problema · crítica · rec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cuatro casillas son las cuatro preguntas con su evidencia. La última palabra es la clave del ejercicio: la receta es lo que se obtiene cuando alguien responde la pregunta dos y se salta las otras tres. Anotar año y fuente no es burocracia: es lo que permite que otra persona revise tu lectura en cinco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étodo de cuatro preguntas y glosario de la lección; la figura del embudo ordena exactamente esas casi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3-r01-oa01]]></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rror frecuente: citar al autor para cerrar la discusión» (2 de 6).]]></a:t>
            </a:r>
          </a:p>
        </p:txBody>
      </p:sp>
    </p:spTree>
  </p:cSld>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rror frecuente: citar al autor para cerrar la discusión» (3 de 6).]]></a:t>
            </a: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rror frecuente: citar al autor para cerrar la discusión» (4 de 6).]]></a:t>
            </a:r>
          </a:p>
        </p:txBody>
      </p:sp>
    </p:spTree>
  </p:cSld>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rror frecuente: citar al autor para cerrar la discusión» (5 de 6).]]></a:t>
            </a:r>
          </a:p>
        </p:txBody>
      </p:sp>
    </p:spTree>
  </p:cSld>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rror frecuente: citar al autor para cerrar la discusión» (6 de 6).]]></a:t>
            </a:r>
          </a:p>
        </p:txBody>
      </p:sp>
    </p:spTree>
  </p:cSld>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frase que cito de Hobbes la tomé de la entrada enciclopédica consultada el 24-10-2026 y es una traducción moderna; no verifiqué la edición orig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ínea uno es receta con crédito: una tesis sobre el origen de la democracia usada para clausurar reformas, sin texto ni autor de la atribución. La tres confunde voluntad general con resultado mayoritario y la convierte en descalificación, justo el error que la lección desmontó. La cinco afirma una influencia sin nombrar ningún documento donde se vea: la reforma existe —el aparato de notas de la compilación oficial registra reformas de 2012 en la fracción II del artículo 35—, pero «copió a Rousseau» es una afirmación genealógica sin evidencia. La dos y la cuatro sí se sostienen: la primera declara la fuente, la traducción y lo que falta verificar; la segunda usa al autor como criterio de examen y reconoce la discusión abierta sobre su propio concep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s de la lección: no receta, no etiqueta, no cita de memoria, no influencia sin texto; y la ficha de Rousseau con su distinción entre voluntad general y suma de volunt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3-r01-oa01]]></a:t>
            </a:r>
          </a:p>
        </p:txBody>
      </p:sp>
    </p:spTree>
  </p:cSld>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Detective de errores» (2 de 2).]]></a:t>
            </a:r>
          </a:p>
        </p:txBody>
      </p:sp>
    </p:spTree>
  </p:cSld>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ficha de autor en media cuartilla. Elige un autor de los cuatro leídos y una decisión concreta de tu agenda (una consulta interna, una regla de participación, un reglamento municipal, un protocolo de deliberación). Escribe: obra, año y la fuente exacta donde revisaste los datos; el problema que el autor tenía delante en una frase tuya; su respuesta en una frase tuya, sin comillas; qué dio por hecho de su tradición; la objeción más fuerte con nombre propio o una concesión del texto; una sola línea que diga cómo esta idea te obliga a revisar tu decisión, sin presentarla como solución; y la casilla de lo que no verificaste. Si incluyes una frase textual, anota de qué traducción v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2 · Reflexión» (2 de 3).]]></a:t>
            </a:r>
          </a:p>
        </p:txBody>
      </p:sp>
    </p:spTree>
  </p:cSld>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2 · Reflexión» (3 de 3).]]></a:t>
            </a:r>
          </a:p>
        </p:txBody>
      </p:sp>
    </p:spTree>
  </p:cSld>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error frecuente: citar al autor para cerrar la discusión · Memoria: obra, fecha y su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1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error frecuente: citar al autor para cerrar la discusión · Memoria: obra, fecha y su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1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error frecuente: citar al autor para cerrar la discusión · Memoria: obra, fecha y su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1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cuatro preguntas para leer a un aut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problema tenía delante, qué respondió, qué aceptó de su tradición y qué límites le vio la crítica posterior. Cada una exige su propio tipo de evidencia, y a las cuatro se suma la casilla de lo que no verific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1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1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contexto no sirve como desc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xplicar por qué alguien escribió algo no refuta lo que escribió. El contexto es una pregunta que abre el texto; usado como respuesta —«era hombre del siglo XVII»— archiva la conversación sin tocar el arg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1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1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stingue citar de invo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ita se puede abrir: obra, fuente, fecha de consulta. La invocación sólo pide creer: presta el nombre de un autor para cerrar un punto que no se argumen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1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1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límite más citable de Hobb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su esquema sacrifica los contrapesos: el poder soberano se declara indivisible, se rechaza la separación de poderes y se admite censura si el soberano la juzga necesaria para el orden público. A eso se suma que su estado de naturaleza es un experimento mental, no una tesis sobre la maldad hu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1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1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os cosas hay que separar cuando se cita a Lock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fecha de redacción y la de impresión de los Dos tratados, y el lenguaje universal de derechos frente a sus exclusiones documentadas: su tolerancia dejaba fuera a ateos y católicos, y su biografía institucional incluye cargos y inversiones coloniales en discusión entre especiali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1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rte de Rousseau entra a la Declaración de 1789 y qué part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tra la fórmula de la ley como expresión de la voluntad de la comunidad y la fuente nacional de la soberanía. No entra su tesis de que la soberanía no puede representarse: el mismo artículo 6 admite expresamente legislar por medio de represent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1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Mill no resuelve un reglamento municip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u criterio obliga a nombrar el daño a terceros y a discutir si el caso lo es, pero el propio autor dejó la frontera entre conducta propia y conducta regulable abierta, y admitió que las omisiones también pueden dañar. Da prueba, no bot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1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1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ueba casera detecta una cita decor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reguntar qué cambiaría en la decisión si la afirmación atribuida al autor fuera falsa. Si nada cambia, no había argumento: había un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1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8.]]></a:t>
            </a:r>
          </a:p>
        </p:txBody>
      </p:sp>
    </p:spTree>
  </p:cSld>
</p:notes>
</file>

<file path=ppt/notesSlides/notesSlide1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3-r01-oa01]]></a:t>
            </a:r>
          </a:p>
        </p:txBody>
      </p:sp>
    </p:spTree>
  </p:cSld>
</p:notes>
</file>

<file path=ppt/notesSlides/notesSlide1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1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1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1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notesSlides/notesSlide1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1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1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1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3 de 13» (2 de 2).]]></a:t>
            </a:r>
          </a:p>
        </p:txBody>
      </p:sp>
    </p:spTree>
  </p:cSld>
</p:notes>
</file>

<file path=ppt/notesSlides/notesSlide1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1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5 de la tabla, convertida en ficha para que el texto no se recorte.]]></a:t>
            </a:r>
          </a:p>
        </p:txBody>
      </p:sp>
    </p:spTree>
  </p:cSld>
</p:notes>
</file>

<file path=ppt/notesSlides/notesSlide1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6 de la tabla, convertida en ficha para que el texto no se recorte.]]></a:t>
            </a:r>
          </a:p>
        </p:txBody>
      </p:sp>
    </p:spTree>
  </p:cSld>
</p:notes>
</file>

<file path=ppt/notesSlides/notesSlide1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7 de la tabla, convertida en ficha para que el texto no se recorte.]]></a:t>
            </a:r>
          </a:p>
        </p:txBody>
      </p:sp>
    </p:spTree>
  </p:cSld>
</p:notes>
</file>

<file path=ppt/notesSlides/notesSlide1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7 de 13» (2 de 2).]]></a:t>
            </a:r>
          </a:p>
        </p:txBody>
      </p:sp>
    </p:spTree>
  </p:cSld>
</p:notes>
</file>

<file path=ppt/notesSlides/notesSlide1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8 de la tabla, convertida en ficha para que el texto no se recorte.]]></a:t>
            </a:r>
          </a:p>
        </p:txBody>
      </p:sp>
    </p:spTree>
  </p:cSld>
</p:notes>
</file>

<file path=ppt/notesSlides/notesSlide1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9 de la tabla, convertida en ficha para que el texto no se recorte.]]></a:t>
            </a:r>
          </a:p>
        </p:txBody>
      </p:sp>
    </p:spTree>
  </p:cSld>
</p:notes>
</file>

<file path=ppt/notesSlides/notesSlide1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9 de 13» (2 de 2).]]></a:t>
            </a:r>
          </a:p>
        </p:txBody>
      </p:sp>
    </p:spTree>
  </p:cSld>
</p:notes>
</file>

<file path=ppt/notesSlides/notesSlide1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0 de la tabla, convertida en ficha para que el texto no se recorte.]]></a:t>
            </a:r>
          </a:p>
        </p:txBody>
      </p:sp>
    </p:spTree>
  </p:cSld>
</p:notes>
</file>

<file path=ppt/notesSlides/notesSlide1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0 de 13» (2 de 2).]]></a:t>
            </a:r>
          </a:p>
        </p:txBody>
      </p:sp>
    </p:spTree>
  </p:cSld>
</p:notes>
</file>

<file path=ppt/notesSlides/notesSlide1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1 de la tabla, convertida en ficha para que el texto no se recorte.]]></a:t>
            </a:r>
          </a:p>
        </p:txBody>
      </p:sp>
    </p:spTree>
  </p:cSld>
</p:notes>
</file>

<file path=ppt/notesSlides/notesSlide1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2 de la tabla, convertida en ficha para que el texto no se recorte.]]></a:t>
            </a:r>
          </a:p>
        </p:txBody>
      </p:sp>
    </p:spTree>
  </p:cSld>
</p:notes>
</file>

<file path=ppt/notesSlides/notesSlide1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3 de la tabla, convertida en ficha para que el texto no se recorte.]]></a:t>
            </a:r>
          </a:p>
        </p:txBody>
      </p:sp>
    </p:spTree>
  </p:cSld>
</p:notes>
</file>

<file path=ppt/notesSlides/notesSlide1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2 de 4).]]></a:t>
            </a:r>
          </a:p>
        </p:txBody>
      </p:sp>
    </p:spTree>
  </p:cSld>
</p:notes>
</file>

<file path=ppt/notesSlides/notesSlide1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3 de 4).]]></a:t>
            </a:r>
          </a:p>
        </p:txBody>
      </p:sp>
    </p:spTree>
  </p:cSld>
</p:notes>
</file>

<file path=ppt/notesSlides/notesSlide1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41630" r:id="rId1"/>
    <p:sldLayoutId id="2481941631" r:id="rId2"/>
    <p:sldLayoutId id="2481941632" r:id="rId3"/>
    <p:sldLayoutId id="248194163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08d3f6897155473fcc12f7eab0005c56b297e12706ea3301.jpg"/>
  <Relationship Id="rId3" Type="http://schemas.openxmlformats.org/officeDocument/2006/relationships/hyperlink" Target="https://politica.lumbre.lat/object/pol-u03-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hyperlink" Target="https://politica.lumbre.lat/object/pol-u03-r01-oa01" TargetMode="External"/>
  <Relationship Id="rId4" Type="http://schemas.openxmlformats.org/officeDocument/2006/relationships/hyperlink" Target="https://politica.lumbre.lat/object/pol-u03-r01-oa01"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hyperlink" Target="https://politica.lumbre.lat/object/pol-u03-r01-oa01" TargetMode="External"/>
  <Relationship Id="rId4" Type="http://schemas.openxmlformats.org/officeDocument/2006/relationships/hyperlink" Target="https://politica.lumbre.lat/object/pol-u03-r01-oa01" TargetMode="External"/>
  <Relationship Id="rId5"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hyperlink" Target="https://politica.lumbre.lat/object/pol-u03-r01-oa01" TargetMode="External"/>
  <Relationship Id="rId4" Type="http://schemas.openxmlformats.org/officeDocument/2006/relationships/hyperlink" Target="https://politica.lumbre.lat/object/pol-u03-r01-oa01" TargetMode="External"/>
  <Relationship Id="rId5"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hyperlink" Target="https://politica.lumbre.lat/object/pol-u03-r01-oa01" TargetMode="External"/>
  <Relationship Id="rId4" Type="http://schemas.openxmlformats.org/officeDocument/2006/relationships/hyperlink" Target="https://politica.lumbre.lat/object/pol-u03-r01-oa01" TargetMode="External"/>
  <Relationship Id="rId5"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29.xm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30.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31.xm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32.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33.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34.xml"/>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35.xml"/>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36.xml"/>
</Relationships>

</file>

<file path=ppt/slides/_rels/slide1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37.xml"/>
</Relationships>

</file>

<file path=ppt/slides/_rels/slide1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38.xml"/>
</Relationships>

</file>

<file path=ppt/slides/_rels/slide1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39.xml"/>
</Relationships>

</file>

<file path=ppt/slides/_rels/slide1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hyperlink" Target="https://politica.lumbre.lat/object/pol-u03-r01-oa01" TargetMode="External"/>
  <Relationship Id="rId4" Type="http://schemas.openxmlformats.org/officeDocument/2006/relationships/notesSlide" Target="../notesSlides/notesSlide140.xml"/>
</Relationships>

</file>

<file path=ppt/slides/_rels/slide1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41.xml"/>
</Relationships>

</file>

<file path=ppt/slides/_rels/slide1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42.xml"/>
</Relationships>

</file>

<file path=ppt/slides/_rels/slide1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43.xml"/>
</Relationships>

</file>

<file path=ppt/slides/_rels/slide1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44.xml"/>
</Relationships>

</file>

<file path=ppt/slides/_rels/slide1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45.xml"/>
</Relationships>

</file>

<file path=ppt/slides/_rels/slide1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46.xml"/>
</Relationships>

</file>

<file path=ppt/slides/_rels/slide1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47.xml"/>
</Relationships>

</file>

<file path=ppt/slides/_rels/slide1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48.xml"/>
</Relationships>

</file>

<file path=ppt/slides/_rels/slide1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49.xml"/>
</Relationships>

</file>

<file path=ppt/slides/_rels/slide1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50.xml"/>
</Relationships>

</file>

<file path=ppt/slides/_rels/slide1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51.xml"/>
</Relationships>

</file>

<file path=ppt/slides/_rels/slide1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52.xml"/>
</Relationships>

</file>

<file path=ppt/slides/_rels/slide1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53.xml"/>
</Relationships>

</file>

<file path=ppt/slides/_rels/slide1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54.xml"/>
</Relationships>

</file>

<file path=ppt/slides/_rels/slide1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55.xml"/>
</Relationships>

</file>

<file path=ppt/slides/_rels/slide1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56.xml"/>
</Relationships>

</file>

<file path=ppt/slides/_rels/slide1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57.xml"/>
</Relationships>

</file>

<file path=ppt/slides/_rels/slide1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58.xml"/>
</Relationships>

</file>

<file path=ppt/slides/_rels/slide1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59.xml"/>
</Relationships>

</file>

<file path=ppt/slides/_rels/slide1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s>

</file>

<file path=ppt/slides/_rels/slide1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61.xml"/>
</Relationships>

</file>

<file path=ppt/slides/_rels/slide1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62.xml"/>
</Relationships>

</file>

<file path=ppt/slides/_rels/slide1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63.xml"/>
</Relationships>

</file>

<file path=ppt/slides/_rels/slide1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64.xml"/>
</Relationships>

</file>

<file path=ppt/slides/_rels/slide1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65.xml"/>
</Relationships>

</file>

<file path=ppt/slides/_rels/slide1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66.xml"/>
</Relationships>

</file>

<file path=ppt/slides/_rels/slide1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67.xml"/>
</Relationships>

</file>

<file path=ppt/slides/_rels/slide1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68.xml"/>
</Relationships>

</file>

<file path=ppt/slides/_rels/slide1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69.xml"/>
</Relationships>

</file>

<file path=ppt/slides/_rels/slide1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70.xml"/>
</Relationships>

</file>

<file path=ppt/slides/_rels/slide1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71.xml"/>
</Relationships>

</file>

<file path=ppt/slides/_rels/slide1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72.xml"/>
</Relationships>

</file>

<file path=ppt/slides/_rels/slide1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73.xml"/>
</Relationships>

</file>

<file path=ppt/slides/_rels/slide1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74.xml"/>
</Relationships>

</file>

<file path=ppt/slides/_rels/slide1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75.xml"/>
</Relationships>

</file>

<file path=ppt/slides/_rels/slide1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76.xml"/>
</Relationships>

</file>

<file path=ppt/slides/_rels/slide1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77.xml"/>
</Relationships>

</file>

<file path=ppt/slides/_rels/slide1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78.xml"/>
</Relationships>

</file>

<file path=ppt/slides/_rels/slide1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79.xml"/>
</Relationships>

</file>

<file path=ppt/slides/_rels/slide1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80.xml"/>
</Relationships>

</file>

<file path=ppt/slides/_rels/slide1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hyperlink" Target="https://www.diputados.gob.mx/LeyesBiblio/pdf/CPEUM.pdf" TargetMode="External"/>
  <Relationship Id="rId4" Type="http://schemas.openxmlformats.org/officeDocument/2006/relationships/hyperlink" Target="https://www.dof.gob.mx/" TargetMode="External"/>
</Relationships>

</file>

<file path=ppt/slides/_rels/slide1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hyperlink" Target="https://es.wikipedia.org/wiki/Declaraci%C3%B3n_de_los_Derechos_del_Hombre_y_del_Ciudadano" TargetMode="External"/>
  <Relationship Id="rId4" Type="http://schemas.openxmlformats.org/officeDocument/2006/relationships/notesSlide" Target="../notesSlides/notesSlide182.xml"/>
</Relationships>

</file>

<file path=ppt/slides/_rels/slide1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83.xml"/>
</Relationships>

</file>

<file path=ppt/slides/_rels/slide1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3-r01-oa01" TargetMode="External"/>
  <Relationship Id="rId3" Type="http://schemas.openxmlformats.org/officeDocument/2006/relationships/notesSlide" Target="../notesSlides/notesSlide18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atr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gunt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e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uto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lític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itarl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Polí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ol-u03-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cuatro preguntas a cualquier autor político —qué problema tenía delante, qué respondió, qué dio por hecho de su tradición y qué límites le vio la crítica posterior— sobre Hobbes, Locke, Rousseau y Mill; distinguir una idea de una receta; y seguir una idea hasta un texto concreto (Declaración de 1789, artículos 35, 40, 41 y 6o. constitucionales) señalando dónde se detuvo esa transmis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 la ruta U03: un método para leer a un autor (qué problema veía, qué respondió, qué dio por hecho, qué le criticaron) aplicado a Hobbes (1651), Locke (1689), Rousseau (1762) y Mill (1859), cada uno con su límite. Incluye un caso mexicano (arts. 35, 40 y 41), uno comparado (Declaración de 1789), cuatro figuras, tres ejemplos y dos juegos. Lo entrecomillado salió de fuentes vistas el 24-10-2026; el resto es paráfrasis. Los otros siete autores vienen en las lecciones siguien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8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Política]]></a:t>
            </a:r>
          </a:p>
        </p:txBody>
      </p:sp>
      <p:sp>
        <p:nvSpPr>
          <p:cNvPr id="8" name=""/>
          <p:cNvSpPr txBox="1"/>
          <p:nvPr/>
        </p:nvSpPr>
        <p:spPr>
          <a:xfrm>
            <a:off x="514350" y="1609725"/>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lectura de autores políticos · cuatro preguntas de contexto · Hobbes y Locke · Rousseau y la voluntad general · Mill y el principio del daño · de la idea a la decisión pública · cita de memoria · caso mexicano y compara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reguntas para leer a un autor antes de convertirlo en receta ·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8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reunión para diseñar un programa de seguridad, alguien suelta: «esto ya lo resolvió Hobbes: sin un poder fuerte no hay convivencia». La sala asiente y el punto se cierra. Nadie pregunta qué estaba pasando en Inglaterra cuando ese libro se escribió, qué palabra usó el autor para «poder fuerte», ni qué le contestó otro autor cien años después. El costo no es de erudición: es que la reunión dejó de discutir el proble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reguntas para leer a un autor antes de convertirlo en receta ·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8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z minutos después, en el mismo salón, una regidora propone regular el consumo de alcohol en un parque y alguien la apoya con Mill; otro lo descarta con un «eso es marxismo». Dos citas, dos autores, cero decisión: nadie dijo qué criterio se está usando para decidir qué puede prohibir una autoridad municipal y qué n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reguntas para leer a un autor antes de convertirlo en receta ·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8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seña un método corto y lo aplica. Cuatro preguntas para cualquier autor: qué problema tenía delante, qué respondió, qué aceptó de su tradición y qué límites le vio la crítica posterior. Con esas cuatro casillas, un clásico deja de ser un amuleto y vuelve a ser lo que fue: una respuesta con fecha, con supuestos y con objeciones encim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reguntas para leer a un autor antes de convertirlo en receta · 4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8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mos el método a cuatro autores —Hobbes, Locke, Rousseau y Mill— porque los cuatro responden variantes de la misma pregunta: por qué alguien debe obedecer. Los otros siete nombres de la unidad (Platón, Aristóteles, Maquiavelo, Marx, Weber, Arendt y Rawls) vienen en las lecciones siguientes de la ruta; meter once autores en una sola lección produciría once retratos de párrafo, que es exactamente el formato que esta lección comb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reguntas para leer a un autor antes de convertirlo en receta · 5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8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regla de honestidad que forma parte del método: aquí sólo va entre comillas lo que quedó a la vista en una fuente consultada el 24-10-2026, y en cada caso se dice de qué traducción viene. Todo lo demás es síntesis de lectura y está señalado como interpretación. Cuando una frase no se pudo verificar, no está.]]></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reguntas para leer a un autor antes de convertirlo en receta ·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84]]></a:t>
            </a:r>
          </a:p>
        </p:txBody>
      </p:sp>
      <p:sp>
        <p:nvSpPr>
          <p:cNvPr id="7" name="" descr=""/>
          <p:cNvSpPr/>
          <p:nvPr/>
        </p:nvSpPr>
        <p:spPr>
          <a:xfrm>
            <a:off x="514350" y="1219200"/>
            <a:ext cx="8115300" cy="33051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serás capaz de]]></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construir con fuentes el problema que un autor tenía delante y enunciar su respuesta en una frase propia; separar lo que el autor dio por hecho de su tradición de lo que la crítica posterior le objetó; decir qué frase es textual, de qué edición o traducción proviene y cuál es paráfrasis tuya; seguir una idea hasta un texto concreto —la Declaración de 1789, los artículos 35, 40, 41 y 6o. de la Constitución mexicana— y nombrar dónde se detuvo esa transmisión; y reconocer los tres usos que cierran una discusión: la receta, la etiqueta y la cita de memor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reguntas para leer a un autor antes de convertirlo en receta ·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8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un curso de historia de las ideas ni la lectura corrida de las obras: entrega un método y lo demuestra con cuatro autores.]]></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una asesoría especializada ni un dictamen, y no habilita para ejercer ninguna profesión: ninguna afirmación de esta lección es fundamento para un acto jurídico o administrativ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reguntas para leer a un autor antes de convertirlo en receta ·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8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once autores de la unidad U03 no caben en una lección honesta: aquí entran Hobbes, Locke, Rousseau y Mill; Platón, Aristóteles, Maquiavelo, Marx, Weber, Arendt y Rawls se trabajan en las lecciones siguientes de la rut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ún autor sale aquí como programa de gobierno: cada uno queda con su límite y con la objeción que se le ha formulado, porque el plan de la escuela prohíbe presentar autores como recetas infalib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reguntas para leer a un autor antes de convertirlo en receta ·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8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municipios, cargos, protocolos y cifras de gasto de los ejemplos están inventados para el ejercicio y así están etiquetados. Verificados están las fechas, las obras, los textos y las frases que aparecen con su fuent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tas constitucionales se transcriben de la compilación oficial vigente revisada el 24-10-2026 (última reforma publicada en el Diario Oficial de la Federación el 07-10-2026). Antes de usarlas en un escrito, vuélvelas a comparar con el texto vigen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roblema, respuesta, tradición y límite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8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palabras sostienen todo el ejercicio, y conviene definirlas antes porque cada una tiene su error típico.]]></a:t>
            </a:r>
          </a:p>
        </p:txBody>
      </p:sp>
      <p:sp>
        <p:nvSpPr>
          <p:cNvPr id="8" name=""/>
          <p:cNvSpPr txBox="1"/>
          <p:nvPr/>
        </p:nvSpPr>
        <p:spPr>
          <a:xfrm>
            <a:off x="514350" y="195262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blema: lo que al autor le estaba pasando enfrente mientras escribía —una guerra, una disputa sobre quién puede legislar, una pregunta sobre qué puede prohibir una ley. No es «tema»: un tema es un asunto general; un problema es una dificultad concreta que alguien necesitaba resolver. La diferencia se nota al leer: si no puedes decir qué pregunta urgentísima justificó la respuesta, todavía no tienes el proble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roblema, respuesta, tradición y límite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8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puesta: lo que el autor propuso, dicho en una frase tuya. Si sólo puedes repetirla con sus palabras, no la has entendido: tienes una cita, no una respuesta.]]></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dición: el vocabulario y las concesiones que el autor recibió sin discutirlos. Todo autor hereda palabras, instituciones y supuestos. Señalarlos no lo descalifica: es lo que permite ver qué parte de su argumento era nueva y qué parte era el aire de su époc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roblema, respuesta, tradición y límite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8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ímite: lo que su respuesta no puede dar, ya sea porque el autor lo admitió, porque la crítica posterior lo mostró o porque cambió el problema. Un autor sin límite declarado es una figura religiosa, no un aut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roblema, respuesta, tradición y límite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8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dos palabras de peligro. Contexto: se usa dos veces mal. Como explicación —«era hombre del siglo XVII, por eso decía eso»— cierra la conversación en lugar de abrirla: el contexto sirve para preguntar qué problema estaba viendo, no para archivar la respuesta. Y como credencial —«es un clásico, por algo lo citan»— convierte la antigüedad en autoridad. Ninguna de las dos es lectu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roblema, respuesta, tradición y límite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8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eta: la operación inversa. Consiste en tomar la respuesta de un autor y usarla como instrucción para un caso de hoy sin pasar por las otras tres preguntas. La receta es lo que esta lección enseña a detectar, no lo que enseña a fabric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roblema, respuesta, tradición y lími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8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palabras del método y su trampa típica. Elaboración propia de Lumbre Política para esta lección; las trampas describen usos frecuentes en discusión pública, no doctrinas de ningún aut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84]]></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657350"/>
                <a:gridCol w="3105150"/>
                <a:gridCol w="3352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a usamos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rampa típ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l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ificultad concreta que el autor necesitaba resolver mientras escrib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undirlo con un tema general: «habla del poder» no dice qué le urg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opuesta del autor, enunciada en una frase pro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poder decirla con otras palabras: eso es tener una cita, no una le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vocabulario y los supuestos que el autor recibió sin discutir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ribuirle toda la novedad, o todo el atraso, de su épo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84]]></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657350"/>
                <a:gridCol w="3105150"/>
                <a:gridCol w="3352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a usamos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rampa típ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u respuesta no puede dar, dicho con una objeción identif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entar el límite como defecto personal en lugar de como frontera del argu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condiciones y debates sobre la mesa cuando el autor escrib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arlo para archivar la respuesta en vez de para preguntar qué problema ve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ítica pos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ciones formuladas después, con autor o escuela reconoc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tadas como opinión anónima: «ya nadie cree eso» no es una objeción verif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84]]></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657350"/>
                <a:gridCol w="3105150"/>
                <a:gridCol w="3352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a usamos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rampa típ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acron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le a un autor por algo que no pudo tener del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cerlo responder por instituciones o tecnologías que no existí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ar la respuesta de un autor como instrucción directa para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tarse las otras tres preguntas y dar el asunto por resuel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ta de memo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etir una frase sin haber visto dónde está escr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ribuir palabras que la tradición popular cambió, o inventar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roblema, respuesta, tradición y lími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8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elaborada para esta lección. El embudo no ordena los autores: ordena las preguntas. La última banda es la que casi nadie escribe en público: qué quedó sin verificar. No reproduce textos de ningún autor; las cuatro preguntas son de esta escuela.]]></a:t>
            </a:r>
          </a:p>
        </p:txBody>
      </p:sp>
      <p:sp>
        <p:nvSpPr>
          <p:cNvPr id="9" name=""/>
          <p:cNvSpPr txBox="1"/>
          <p:nvPr/>
        </p:nvSpPr>
        <p:spPr>
          <a:xfrm>
            <a:off x="514350" y="36957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uatro-pregunta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roblema, respuesta, tradición y lími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84]]></a:t>
            </a:r>
          </a:p>
        </p:txBody>
      </p:sp>
      <p:sp>
        <p:nvSpPr>
          <p:cNvPr id="7" name="" descr=""/>
          <p:cNvSpPr/>
          <p:nvPr/>
        </p:nvSpPr>
        <p:spPr>
          <a:xfrm>
            <a:off x="514350" y="1219200"/>
            <a:ext cx="8115300" cy="33337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33337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stinción clave: una idea puede seguir siendo útil y su autor puede estar equivocado]]></a:t>
            </a:r>
          </a:p>
        </p:txBody>
      </p:sp>
      <p:sp>
        <p:nvSpPr>
          <p:cNvPr id="10" name=""/>
          <p:cNvSpPr txBox="1"/>
          <p:nvPr/>
        </p:nvSpPr>
        <p:spPr>
          <a:xfrm>
            <a:off x="685800" y="1962150"/>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dos cosas no se discuten juntas.]]></a:t>
            </a:r>
          </a:p>
        </p:txBody>
      </p:sp>
      <p:sp>
        <p:nvSpPr>
          <p:cNvPr id="11" name=""/>
          <p:cNvSpPr txBox="1"/>
          <p:nvPr/>
        </p:nvSpPr>
        <p:spPr>
          <a:xfrm>
            <a:off x="685800" y="22764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Hobbes tuviera una teoría discutible de la naturaleza humana no borra su pregunta —qué hace falta para que un acuerdo se cumpla cuando nadie fuerte lo garantiza—, que sigue siendo útil para pensar una norma municipal.]]></a:t>
            </a:r>
          </a:p>
        </p:txBody>
      </p:sp>
      <p:sp>
        <p:nvSpPr>
          <p:cNvPr id="12" name=""/>
          <p:cNvSpPr txBox="1"/>
          <p:nvPr/>
        </p:nvSpPr>
        <p:spPr>
          <a:xfrm>
            <a:off x="685800" y="35337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Y que su pregunta sea útil no convierte en verdaderas sus respuestas. El error simétrico existe: «eso lo dijo un autor del siglo XVII, así que no aplica». Ahí no se refutó nada: se archivó.]]></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roblema, respuesta, tradición y lími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84]]></a:t>
            </a:r>
          </a:p>
        </p:txBody>
      </p:sp>
      <p:sp>
        <p:nvSpPr>
          <p:cNvPr id="7" name="" descr=""/>
          <p:cNvSpPr/>
          <p:nvPr/>
        </p:nvSpPr>
        <p:spPr>
          <a:xfrm>
            <a:off x="514350" y="1219200"/>
            <a:ext cx="8115300" cy="7048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7048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lección trabaja los dos lados: cada autor queda con su acierto legible y con su objeción con nomb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cuatro preguntas y qué cuenta como evidenci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8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preguntas parecen fáciles y fallan en un punto: cada una exige un tipo de evidencia distinto. Si no sabes qué cuenta como evidencia para cada una, terminas respondiendo las cuatro con tu impres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cuatro preguntas y qué cuenta como evidenci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8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uno, el problema. Evidencia: qué estaba pasando —guerras, debates, censoras, reformas— y a quién le estaba respondiendo el autor en voz alta. Sirve la obra misma cuando nombra la disputa, y sirven las reconstrucciones documentadas. Ojo con el biografía-como-causa: en el caso de Hobbes hay estudios que registran que su doctrina del pacto cambió poco entre sus tratados previos y Leviatán, de 1651, pese a que la guerra civil inglesa estalló en el medio. Es decir: el contexto es una pregunta, no una explicación automátic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cuatro preguntas y qué cuenta como evidenci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8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dos, la respuesta. Evidencia: el texto. Aquí vale la regla más simple de la lección: si no lo ves, no lo cites. Una frase entrecomillada sin página, obra o fuente consultada es una cita de memoria, y la cita de memoria es el defecto que obliga a retirar un material, no un detalle de estilo. Si no tienes el texto, escribe la síntesis en tus palabras y márcala como interpretac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cuatro preguntas y qué cuenta como evidenci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8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tres, la tradición. Evidencia: las palabras que el autor usa sin definirlas, las instituciones que da por sentadas, los autores que nombra para estar de acuerdo o para refutarlos. Esta es la pregunta que casi nadie hace y la que más salva: muchos de los límites que después «descubre la crítica» estaban visibles aquí.]]></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cuatro preguntas y qué cuenta como evidenci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8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cuatro, el límite. Evidencia: objeciones con autor o escuela reconocible, o una concesión del propio texto, como cuando Rousseau admite que su república sólo era pensable en Estados pequeños y democráticos. No cuenta «yo no lo creo», ni «la historia ya demostró que esto sale mal»: el plan de la escuela prohíbe tratar resultados históricos como prueba automática de una teorí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cuatro preguntas y qué cuenta como evidenci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8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quinta casilla, la que vuelve verificable todo lo anterior: qué no verifiqué todavía, con fecha de lo que sí viste. Un equipo que entrega esa línea no está admitiendo debilidad: está diciendo qué le toca abrir a alguien para decidir.]]></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e método no hace, dicho desde ahora: no decide por ti qué régimen conviene, no valida una política porque un autor la haya esbozado, y no convierte la historia de las ideas en enciclopedia. Sirve para leer mejor y para discutir sin invocar fantasm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cuatro preguntas y qué cuenta como evidenci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e llegan cinco notas para usar a un autor en la argumentación de una propuesta pública. Ordena los movimientos del método, del primero al último.]]></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construir el problema: qué dificultad concreta el autor tenía delante al escribir]]></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unciar la respuesta en una frase propia, sin comillas, marcada como síntesis]]></a:t>
            </a:r>
          </a:p>
        </p:txBody>
      </p:sp>
      <p:sp>
        <p:nvSpPr>
          <p:cNvPr id="11" name=""/>
          <p:cNvSpPr txBox="1"/>
          <p:nvPr/>
        </p:nvSpPr>
        <p:spPr>
          <a:xfrm>
            <a:off x="628650" y="40005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ñalar qué dio por hecho del vocabulario y las instituciones de su tradic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8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uscar la objeción más fuerte con autor o escuela reconocible, o una concesión del text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cribir la casilla final: qué no verifiqué y con fecha lo que sí revisé]]></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Fijar obra, año de publicación y la fuente exacta donde leíste esa obra o sus dato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uatro preguntas y qué cuenta como evidencia · Ejemplo resuelto: las cuatro preguntas aplicadas a Rousseau, con la evidencia de cada paso · Paso 1 de 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8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Fijar obra, año y fuent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Jean-Jacques Rousseau (Ginebra, 28 de junio de 1712; Ermenonville, 2 de julio de 1778). En 1762 publica dos obras capitales: Emilio, o De la educación y El contrato social, o Principios del derecho político. Dato y título completo tomados de la enciclopedia consultada el 24-10-2026. Sin esta casilla, cualquier frase atribuida a «Rousseau» es flotan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uatro preguntas y qué cuenta como evidencia · Ejemplo resuelto: las cuatro preguntas aplicadas a Rousseau, con la evidencia de cada paso · Paso 2 de 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8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l problema que tenía delante]]></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preguntas se cruzan. Una es de legitimidad: cómo puede alguien obedecer una autoridad y seguir siendo libre, si obedecer parece dejar de serlo. La otra es de diagnóstico: en su Discurso sobre el origen y los fundamentos de la desigualdad entre los hombres sostiene que la propiedad privada es fuente de desigualdad, y es explícitamente crítico con Hobbes y con Locke porque, a su juicio, los sistemas fundados en la interdependencia económica y el interés propio conducen a la desigualdad y al egoísmo. Síntesis de lectura, no cit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uatro preguntas y qué cuenta como evidencia · Ejemplo resuelto: las cuatro preguntas aplicadas a Rousseau, con la evidencia de cada paso · Paso 3 de 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8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Su respuesta, en una frase propi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cto legítimo es aquel en que cada quien se entrega a la comunidad entera, de modo que el soberano sigue siendo el pueblo y la ley expresa la voluntad general, que no es la suma de votos particulares sino el criterio del interés común. Mi enunciado, no sus palabr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8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nciclopedia que revisé le atribuye dos frases célebres: «toda ley que el pueblo no ratifica, es nula y no es ley» y «la soberanía no puede ser representada por la misma razón que no puede ser enajenada»; vienen de una traducción concreta, así que antes de citarlas en un escrito hay que compararlas con la edición que se]]></a:t>
            </a:r>
          </a:p>
        </p:txBody>
      </p:sp>
      <p:sp>
        <p:nvSpPr>
          <p:cNvPr id="8" name=""/>
          <p:cNvSpPr txBox="1"/>
          <p:nvPr/>
        </p:nvSpPr>
        <p:spPr>
          <a:xfrm>
            <a:off x="514350" y="28670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uatro preguntas y qué cuenta como evidencia · Ejemplo resuelto: las cuatro preguntas aplicadas a Rousseau, con la evidencia de cada paso · Paso 4 de 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8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Qué aceptó de su tradición]]></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 el marco contractualista que Hobbes y Locke habían instalado —pacto, soberano, ley fundamental— y lo invierte por dentro. También hereda el vocabulario republicano de su Ginebra natal: participación, virtud cívica, ley como cosa común. No inventó el problema: le cambió la respuesta a un idioma que ya estaba sobre la mes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uatro preguntas y qué cuenta como evidencia · Ejemplo resuelto: las cuatro preguntas aplicadas a Rousseau, con la evidencia de cada paso · Paso 5 de 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8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límite, con objeciones reconocible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cada una con su tipo de evidencia. Primera, una concesión del propio autor: sostuvo que esos sentimientos de identificación con la república sólo habrían sido posibles en Estados pequeños y democráticos. Segunda, la objeción procedimental: la voluntad general no trae regla para saber quién la enuncia, y la frase «el pueblo quiere esto» se puede usar desde cualquier tribun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8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a recepción histórica: fue el filósofo más popular entre los jacobinos durante la Revolución francesa, y desde entonces hay lecturas que ven en él un antecedente del Terror e incluso del totalitarismo. Eso último es una tesis interpretativa, no un hecho: se dice como tesis y se nombra quien la sostiene.]]></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hay crítica documentada desde el propio siglo XVIII: Mary Wollstonecraft le objetó que la educación de las mujeres se diseñara para su papel de espos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uatro preguntas y qué cuenta como evidencia · Ejemplo resuelto: las cuatro preguntas aplicadas a Rousseau, con la evidencia de cada paso · Paso 6 de 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8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Casilla final: qué no verifiqué]]></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leí El contrato social en edición bilingüe ni comprobé la paginación de las dos frases citadas; no verifiqué si los textos de 1762 fueron perseguidos en qué jurisdicción exacta; y no comparé las traducciones disponibles. Lo que la lección puede sostener: fecha, obra, estructura del argumento y objeciones con nombre. Lo que un equipo no debería afirmar con esta ficha sola: que Rousseau «fundó» la democracia directa de algún país concret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cuatro preguntas y qué cuenta como evidenci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laborador escribe: «Platón ya demostró que toda termina mal, por eso no conviene abrir la participación». Con el método de las cuatro preguntas, ¿qué se responde primero, antes de discutir el contenido?]]></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cita es imposible: ningún autor antiguo escribió sobre participación política.]]></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hay que fijar obra, pasaje y fuente, reconstruir qué problema tenía ese autor delante y admitir que una objeción de hace siglos no resuelve el diseño concreto que se está discutiend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8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política pública no debe guiarse por autores antiguos, así que la conversación se cierra ahí.]]></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basta con encontrar en internet la frase atribuida para dar la afirmación por verificad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autores leídos con el méto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8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elaborada para esta lección. Fechas y obras verificadas el 24-10-2026 en las entradas de la enciclopedia dedicadas a cada autor; la nota de Locke recuerda que la fecha de impresión no es la fecha de redacción, que es uno de los puntos del método. Las etiquetas de problema son síntesis de lectura de esta escuela, no citas.]]></a:t>
            </a:r>
          </a:p>
        </p:txBody>
      </p:sp>
      <p:sp>
        <p:nvSpPr>
          <p:cNvPr id="9" name=""/>
          <p:cNvSpPr txBox="1"/>
          <p:nvPr/>
        </p:nvSpPr>
        <p:spPr>
          <a:xfrm>
            <a:off x="514350" y="40100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linea-tiempo-autore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Cuatro autores leídos con el métod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obbes: qué hace falta para que un acuerdo se cumpla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8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blema.]]></a:t>
            </a:r>
          </a:p>
        </p:txBody>
      </p:sp>
      <p:sp>
        <p:nvSpPr>
          <p:cNvPr id="8" name=""/>
          <p:cNvSpPr txBox="1"/>
          <p:nvPr/>
        </p:nvSpPr>
        <p:spPr>
          <a:xfrm>
            <a:off x="514350" y="15525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homas Hobbes (Westport, 5 de abril de 1588; Derbyshire, 4 de diciembre de 1679) escribe en el derrumbe del orden político inglés: volvió a Inglaterra en 1637, cuando el país estaba revuelto por el desacuerdo entre parlamentarios y rey, y la guerra civil estalló en 1642; él huyó a París en 1640 y no regresó en once]]></a:t>
            </a:r>
          </a:p>
        </p:txBody>
      </p:sp>
      <p:sp>
        <p:nvSpPr>
          <p:cNvPr id="9"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ños.]]></a:t>
            </a:r>
          </a:p>
        </p:txBody>
      </p:sp>
      <p:sp>
        <p:nvSpPr>
          <p:cNvPr id="10" name=""/>
          <p:cNvSpPr txBox="1"/>
          <p:nvPr/>
        </p:nvSpPr>
        <p:spPr>
          <a:xfrm>
            <a:off x="514350" y="35242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pregunta no es «cuál es el mejor régimen», es «qué impide que la convivencia se deshag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obbes: qué hace falta para que un acuerdo se cumpla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8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to honesto sobre el contexto: hay reconstrucciones que registran que los elementos centrales de su pensamiento político casi no cambiaron entre sus tratados previos y Leviatán, así que la guerra explica la urgencia, no la doctrina.]]></a:t>
            </a:r>
          </a:p>
        </p:txBody>
      </p:sp>
      <p:sp>
        <p:nvSpPr>
          <p:cNvPr id="8" name=""/>
          <p:cNvSpPr txBox="1"/>
          <p:nvPr/>
        </p:nvSpPr>
        <p:spPr>
          <a:xfrm>
            <a:off x="514350" y="26098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puest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obbes: qué hace falta para que un acuerdo se cumpla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8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viatán, o La materia, forma y poder de un estado eclesiástico y civil, publicado en 1651, parte de una condición sin poder común —el estado de naturaleza— donde cada quien tiene derecho a todo y la vida resulta, en la traducción que recogió la fuente consultada, «solitaria, pobre, desagradable, brutal y breve» (capítulo XIII); la situación se describe como guerra de todos contra todos.]]></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alida es un pacto por el que cada uno se obliga frente a los demás a transferir el derecho propio a un soberano, cuya función es la paz: en esa lectura, el principio de autoridad, en tanto garante de la paz, constituye el fundamento del derech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obbes: qué hace falta para que un acuerdo se cumpla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8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 el texto traducido: la frase citada proviene de una versión moderna y hay otras traducciones; se reproduce como se leyó, no como traducción propia.]]></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dición. Hereda el vocabulario del derecho natural y lo reorienta hacia el pacto; toma la imagen del Leviatán del libro de Job —el grabado del frontispicio, obra de Abraham Bosse, lleva la cita «Non est potestas Super Terram quae Comparetur ei», Job 41:24— y adopta el método mecanicista de su époc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obbes: qué hace falta para que un acuerdo se cumpla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8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ímite. Cuatro objeciones con base en lo revisado. Primera: el propio libro renuncia explícitamente a la separación de poderes y admite censura si el soberano la juzga necesaria para preservar el orden público: no es un manual para diseñar seguridad municipa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obbes: qué hace falta para que un acuerdo se cumpla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8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al existir cesión voluntaria de poder, el texto contempla que los individuos puedan resistir cuando el soberano dañe su integridad corporal, lo que tensa la obediencia incondicional que se le suele atribuir. Tercera: el estado de naturaleza es un experimento mental sobre qué falta cuando nadie puede hacer cumplir un acuerdo; convertirlo en un dato sobre «la gente es mala por naturaleza» es usar a Hobbes como consign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obbes: qué hace falta para que un acuerdo se cumpla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8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as formas de Estado que admite son tres —monarquía, aristocracia y democracia—, y el poder soberano lo declara indivisible, lo que deja sin lugar el diseño de contrapesos que hoy se da por supuest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Hobbes: qué hace falta para que un acuerdo se cumpl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funcionario argumenta: «Hobbes demostró que la gente es violenta por naturaleza; por eso toca mano dura». Según lo que esta lección pudo verificar de Leviatán, ¿dónde está el problema del argumento?]]></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 ningún lado: esa es exactamente la tesis del libro de 1651.]]></a:t>
            </a:r>
          </a:p>
        </p:txBody>
      </p:sp>
      <p:sp>
        <p:nvSpPr>
          <p:cNvPr id="10" name=""/>
          <p:cNvSpPr txBox="1"/>
          <p:nvPr/>
        </p:nvSpPr>
        <p:spPr>
          <a:xfrm>
            <a:off x="666750" y="3362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 que Hobbes no escribió sobre el poder, sino únicamente sobre geometría y físic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84]]></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 que convierte un experimento mental sobre lo que falta cuando nadie puede hacer cumplir un acuerdo en un dato antropológico, y omite que el propio texto ató la obediencia a la protección que el soberano da.]]></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 que el libro se publicó en 1651, cuando la guerra civil inglesa no había empezado todaví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cke: el poder como encargo con condicione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8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blema. John Locke (Wrington, Somerset, 29 de agosto de 1632; Essex, 28 de octubre de 1704) escribe en la disputa inglesa sobre el origen del poder político, en la órbita del movimiento whig de Shaftesbury, con la sospecha de participación en el complot de Rye House que lo llevó a exiliarse en los Países Bajos en 1683. La pregunta que le urge: ¿de dónde viene la autoridad política y en qué caso deja de serl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cke: el poder como encargo con condicione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8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puesta. Dos tratados sobre el gobierno civil: buena parte se compuso alrededor de 1679 y el libro se imprimió hasta 1689, después de la Revolución Gloriosa y de su regreso acompañando a la esposa de Guillermo de Orange.]]></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esquema: una sociedad política que tiene como misión proteger la vida, la libertad y la propiedad, con un consentimiento recogido en constitución; un parlamento donde se expresa la soberanía popular y cuyas leyes obligan también al rey; y, si el gobierno no garantiza lo que justificó su existencia, el contrato de]]></a:t>
            </a:r>
          </a:p>
        </p:txBody>
      </p:sp>
      <p:sp>
        <p:nvSpPr>
          <p:cNvPr id="9" name=""/>
          <p:cNvSpPr txBox="1"/>
          <p:nvPr/>
        </p:nvSpPr>
        <p:spPr>
          <a:xfrm>
            <a:off x="514350" y="41814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jeción se romp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cke: el poder como encargo con condicione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8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la gramática del poder condicionado: manda mientras cumple el encargo.]]></a:t>
            </a:r>
          </a:p>
        </p:txBody>
      </p:sp>
      <p:sp>
        <p:nvSpPr>
          <p:cNvPr id="8" name=""/>
          <p:cNvSpPr txBox="1"/>
          <p:nvPr/>
        </p:nvSpPr>
        <p:spPr>
          <a:xfrm>
            <a:off x="514350" y="19526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dición. Locke es contractualista dentro del mismo idioma que Hobbes —pacto, derecho natural, consentimiento— y su respuesta es opuesta. Acepta también el vocabulario de la tolerancia religiosa en disputa: sus Cartas sobre la tolerancia (1689-1692) formularon un razonamiento clásico tras las guerras de religión europea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cke: el poder como encargo con condicione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8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ímite. Tres, y todos verificables. Primero, su tolerancia tuvo exclusiones explícitas: no aconsejaba tolerar al ateísmo, y sospechaba de la lealtad de los católicos; la promesa universal convivió con un listado de quiénes quedaban fuer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cke: el poder como encargo con condicione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8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o, la distancia entre el lenguaje de derechos universales y su biografía institucional es objeto de debate: la fuente revisada registra que fue inversor principal de la trata inglesa a través de la Royal African Company y de la compañía Bahama Adventurers, y que fue secretario de la Junta de Comercio y Plantaciones y de los Lores de Carolina. En qué medida eso es doctrina, interés o ambas cosas, se discute entre especialistas: la lección lo presenta como discusión abierta, no como veredict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cke: el poder como encargo con condicione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8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o, la palabra «propiedad» no es transparente: sus críticos señalan que la categoría no alcanzaba lo que hoy le entendemos, y la lección lo convierte en regla —antes de aplicar un término, revisa qué alcanzaba en el texto.]]></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 detalle de método, nada menor: fechar una idea por el año del libro engaña. Los Dos tratados se imprimen en 1689 y se redactan una década antes. Si alguien dice «Locke escribió después de la Revolución Gloriosa», está usando la fecha de imprenta como si fuera fecha de pensamient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cke: el poder como encargo con condicione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o Dos tratados sobre el gobierno civil se imprimió en 1689, es correcto afirmar que Locke escribió sus argumentos después de la Revolución Gloriosa y que por eso la fecha del libro basta para fechar la idea.]]></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362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ousseau: quién habla por el puebl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8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jemplo resuelto de arriba ya armó la ficha de Rousseau. Aquí importa para lo que se puede decir y lo que no se puede decir de él en una discusión públic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ousseau: quién habla por el puebl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8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sostiene con lo revisado: para Rousseau la soberanía reside en el pueblo, es inalienable e indivisible, y la ley es expresión de la voluntad general, que se distingue de la suma de voluntades particulares porque no se forma contando sino cualificando moralmente. De ahí su recelo ante la representación: en la traducción recogida por la fuente consultada, la soberanía no puede ser representada. Ese es el punto exacto donde su teoría choca con cualquier sistema que elija representante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ousseau: quién habla por el puebl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8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sostiene: que Rousseau «diseñó» la democracia directa de algún país, que su esquema sea aplicable a un Estado de ciento treinta millones de habitantes —él mismo pensó esas condiciones posibles en Estados pequeños y democráticos—, ni que la voluntad general ofrezca un procedimiento para identificarla. Sin procedimiento, la frase queda disponible para quien hable más fuert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ousseau: quién habla por el puebl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8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ción útil y honesta. Hobbes y Locke aceptan que alguien decide y ponen la condición en el resultado —paz, protección de derechos; Rousseau pone la condición en el origen —que la ley nazca de quien obedece—. Los tres están discutiendo el mismo problema con respuestas distintas, y por eso esta lección los puso juntos: quien cite a uno sin nombrar a los otros dos está citando media discusió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ousseau: quién habla por el puebl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8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o correcto en público: la pregunta de Rousseau sirve para revisar diseño —cuántas decisiones se están tomando sin que nadie del público pueda intervenir, quién redactó la lista de opciones, qué se delegó a una comisión técnica—. La respuesta de Rousseau, tomada como instrucción, sirve para cerrar debates en nombre de un pueblo que nadie cuent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Rousseau: quién habla por el puebl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ras una votación cerrada en una asamblea, alguien declara: «la mayoría ya habló: eso es la voluntad general, y quien discrepe se equivoca como enemigo». Según la lectura verificada de Rousseau en esta lección, ¿qué hace mal esa frase?]]></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Rousseau identificó la voluntad general con el resultado de la votación mayoritari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84]]></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funde la voluntad general con la suma de votos y, además, usa la expresión para calificar a quien discrepa, cuando el propio problema de Rousseau era cómo saber quién está autorizado a decir qué quiere el pueblo.]]></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equivoca de autor: la voluntad general es una noción de Locke, no de Rousseau.]]></a:t>
            </a:r>
          </a:p>
        </p:txBody>
      </p:sp>
      <p:sp>
        <p:nvSpPr>
          <p:cNvPr id="9" name=""/>
          <p:cNvSpPr txBox="1"/>
          <p:nvPr/>
        </p:nvSpPr>
        <p:spPr>
          <a:xfrm>
            <a:off x="666750" y="3238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ace mal sólo en el tono: la idea de que la mayoría no puede ser contestada es correcta en cualquier teoría contractualist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ll: qué puede prohibir una autoridad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8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blema. John Stuart Mill (Londres, 20 de mayo de 1806; Aviñón, 8 de mayo de 1873) heredó el utilitarismo de Jeremy Bentham —la mayor felicidad al mayor número— y vivió el problema de la representación en su propia agenda: fue diputado por el Partido Liberal, participó activamente en la aprobación del proyecto de reforma de 1867, y su alerta principal no era sólo el Estado, sino el poder social: la tiranía de la mayorí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ll: qué puede prohibir una autoridad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8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puesta. Sobre la libertad, de 1859, formula el criterio conocido como principio del daño: según la traducción recogida por la fuente consultada, el poder sólo puede ejercerse legítimamente sobre un miembro de una comunidad civilizada contra su voluntad «para prevenir daños a otros»; el propio bien, físico o moral, no basta. Y el autor complica el criterio él mismo: «daño» puede incluir omisiones —no pagar impuestos, no comparecer como testigo—, y no cuenta como daño perjudicable la conducta de quien, sin fuerza ni fraude, consiente asumir el riesg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ll: qué puede prohibir una autoridad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8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dición. Mill acepta el marco utilitarista en el que fue educado y lo reforma desde dentro; acepta también el problema de la representación que venían discutiendo Locke y Rousseau, y en Consideraciones sobre el gobierno representativo pide reformas concretas: representación proporcional, voto único transferible y extensión del sufragio. En 1866 pidió en el Parlamento británico, por primera vez en la historia de esa cámara, el voto para las mujere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ll: qué puede prohibir una autoridad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8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ímite. Cuatro. Primera: la frontera entre lo que sólo atañe a la persona que actúa y lo que constituye daño regulable sigue viva en las interpretaciones del propio autor, según registra la fuente revisada; así que Mill aporta un criterio para discutir, no una máquina de decidir.]]></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ll: qué puede prohibir una autoridad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8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su propio expediente tiene páginas incómodas —en abril de 1868 favoreció en los Comunes mantener la pena capital para delitos como el asesinato agravado, y como empleado de la Compañía de las Indias Orientales argumentó a favor de lo que llamó un despotismo benevolente para la administración colonial—. Nadie debería citarlo de memoria sin saber que esas discusiones existen.]]></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ll: qué puede prohibir una autoridad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8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citar a Mill para resolver un reglamento municipal sin preguntar qué daño concreto a terceros se alega es exactamente el uso-receta. Cuarta: su criterio no es el que eligió el constituyente mexicano. El artículo 6o.]]></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ll: qué puede prohibir una autoridad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8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itucional, en su primer párrafo, somete la manifestación de las ideas a cuatro supuestos: que ataque a la moral, a la vida privada o los derechos de terceros, que provoque algún delito, o que perturbe el orden público. Mill mantendría el de derechos de terceros; los otros tres son precisamente los que su principio quiere excluir. Esa diferencia no es un detalle: es el corazón del caso mexicano más abajo.]]></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ll: qué puede prohibir una autor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8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elaborada para esta lección. El texto del artículo 6o. está transcrito literalmente de la compilación oficial vigente revisada el 24-10-2026 (última reforma publicada en el Diario Oficial de la Federación el 07-10-2026). El criterio de Mill es una síntesis de lectura de Sobre la libertad, obra de 1859, con los datos revisados ese día. La figura no dice cuál criterio sea mejor: muestra que no son el mismo.]]></a:t>
            </a:r>
          </a:p>
        </p:txBody>
      </p:sp>
      <p:sp>
        <p:nvSpPr>
          <p:cNvPr id="9" name=""/>
          <p:cNvSpPr txBox="1"/>
          <p:nvPr/>
        </p:nvSpPr>
        <p:spPr>
          <a:xfrm>
            <a:off x="514350" y="43243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limite-libertad.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Mill: qué puede prohibir una autoridad]]></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omisión municipal quiere prohibir una actividad en un parque y cita a Mill para justificarla. Según la lección, ¿cuál es el aporte real del principio del daño a esa discusión?]]></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ohibir está mal en todos los casos: Mill resolvió que ninguna autoridad puede limitar conductas.]]></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Obligar a nombrar el daño concreto a terceros, distinguir daño de molestia y admitir que la frontera la trazó el propio autor de manera discutida: el criterio abre el examen en lugar de cerrarl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8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utorizar la prohibición, porque el principio del daño permite prohibir todo lo que resulte incómodo para la mayoría.]]></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scartar la discusión: el principio del daño sólo aplica a opiniones religiosa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idea a la decisión pública: cómo viaja una idea y dónde se detien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8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so siguiente es el que más se miente. Se dice «aquel programa se inspiró en tal autor» o «esa ley viene de Rousseau» como si una idea viajara sola. Viaja con intermediarios: un grupo que la selecciona, un texto que la redacta con otras palabras, una institución que la aprueba, una coyuntura que hace que esa frase y no otra entre al documento. Y en cada intermediario la idea se recort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idea a la decisión pública: cómo viaja una idea y dónde se detien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8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esta lección propone: nunca afirmes una influencia sin nombrar el texto donde se ve. Un autor no redacta una reforma; un autor nombra un problema y formula una respuesta, y después alguien —en una comisión, en un diario de debates, en un dictamen— usa esas palabras para resolver un punto. Si no hay texto, no hay transmisión demostrable: hay una impresión, y las impresiones no se citan en decisiones públicas.]]></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idea a la decisión pública: cómo viaja una idea y dónde se detien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8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ejercicios hacen la cadena. El comparado es limpio y verificable: una frase de Rousseau sobre la ley llega, en 1789, a un texto que aún hoy se invoca. El mexicano se trabaja sobre el texto vigente de la Constitución, con sus cláusulas de remisión, que es donde de verdad se decide quién puede postularse y quién puede consultar. Ninguno de los dos casos dice que un autor «causó» una decisión: muestran qué parte de una pregunta quedó acogida en un texto y qué parte fue rechazad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idea a la decisión pública: cómo viaja una idea y dónde se detien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8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elaborada para esta lección. Las expresiones constitucionales están copiadas de la compilación oficial vigente revisada el 24-10-2026 (última reforma publicada en el Diario Oficial de la Federación el 07-10-2026); los datos de la Declaración de 1789 provienen de la entrada enciclopédica consultada el mismo día. La banda gris es la tesis de la lección: la transmisión se demuestra con textos, no con afinidades.]]></a:t>
            </a:r>
          </a:p>
        </p:txBody>
      </p:sp>
      <p:sp>
        <p:nvSpPr>
          <p:cNvPr id="9" name=""/>
          <p:cNvSpPr txBox="1"/>
          <p:nvPr/>
        </p:nvSpPr>
        <p:spPr>
          <a:xfrm>
            <a:off x="514350" y="43243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idea-a-decision.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 la idea a la decisión pública: cómo viaja una idea y dónde se detiene · Caso mexicano (texto verificado): quién postula, quién consulta y qué decide la ley · Paso 1 de 6]]></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8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a pregunta que se quiere responder]]></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quipo quiere argumentar que «el pueblo debe poder decidir sin intermediarios» y cita a Rousseau para pedir más mecanismos de participación directa. Antes de discutir, se fija qué dice el texto mexicano vigente sobre esa tensión. Ámbito: federal. Fuente: compilación oficial de la Constitución Política de los Estados Unidos Mexicanos, revisada el 24-10-2026, con última reforma publicada en el Diario Oficial de la Federación el 07-10-2026.]]></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 la idea a la decisión pública: cómo viaja una idea y dónde se detiene · Caso mexicano (texto verificado): quién postula, quién consulta y qué decide la ley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legir la pieza, no el autor]]></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piezas responden: el primer párrafo del artículo 40, el primer párrafo del artículo 41 y el artículo 35, fracciones II y VIII. Nadie de ese equipo puede citarlas de memoria, así que se abren y se copian. La pregunta deja de ser «qué diría Rousseau» y pasa a ser «qué está resuelto, qué está remitido y qué está abierto».]]></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 la idea a la decisión pública: cómo viaja una idea y dónde se detiene · Caso mexicano (texto verificado): quién postula, quién consulta y qué decide la ley · Paso 3 de 6]]></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8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o que el texto dice, literalment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tículo 40, primer párrafo: «Es voluntad del pueblo mexicano constituirse en una República representativa, democrática, laica y federal, compuesta por Estados libres y soberanos en todo lo concerniente a su régimen interior, y por la Ciudad de México, unidos en una federación establecida según los principios de esta ley fundamental.» Artículo 41, primer párrafo: «El pueblo ejerce]]></a:t>
            </a:r>
          </a:p>
        </p:txBody>
      </p:sp>
      <p:sp>
        <p:nvSpPr>
          <p:cNvPr id="9" name=""/>
          <p:cNvSpPr txBox="1"/>
          <p:nvPr/>
        </p:nvSpPr>
        <p:spPr>
          <a:xfrm>
            <a:off x="514350" y="36195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soberanía por medio de los Poderes de la Unión, en los casos de la competencia de éstos, y por los de los Estados y la Ciudad de México, en lo que toca a sus regímenes interiores».]]></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8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ducción del reclamo de Rousseau al español constitucional: la soberanía se ejerce por medio de poderes, es decir, representada. Y el texto usa «representativa» sin adjetivos directos; no menciona la democracia directa ni semidirecta entre sus términos.]]></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 la idea a la decisión pública: cómo viaja una idea y dónde se detiene · Caso mexicano (texto verificado): quién postula, quién consulta y qué decide la ley · Paso 4 de 6]]></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8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Y sin embargo, hay puertas abierta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tículo 35, fracción II reconoce el derecho a ser votada «en condiciones de paridad para todos los cargos de elección popular», y atribuye el derecho a solicitar registro «a los partidos políticos, así como a los ciudadanos y las ciudadanas que soliciten su registro de manera independiente y cumplan con los requisitos, condiciones y términos que determine la legislación».]]></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8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cción VIII habilita votar «en las consultas populares sobre temas de trascendencia nacional o regional», convocadas por el Congreso a petición, entre otros, de los ciudadanos «en un número equivalente, al menos, al dos por ciento de los inscritos en la lista nominal de electores, en los términos que determine la ley».]]></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parato de notas de la compilación registra reformas de 2012, 2014 y 2019 en esas piezas.]]></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 la idea a la decisión pública: cómo viaja una idea y dónde se detiene · Caso mexicano (texto verificado): quién postula, quién consulta y qué decide la ley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ónde está la idea del autor y dónde n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puede sostener: el texto mexicano resuelve a favor de Locke la cuestión del fundamento —poderes con competencias, soberanía ejercida por medio de instituciones— y concede a la pregunta de Rousseau una serie de válvulas: registro independiente y consultas convocadas por iniciativa ciudadana.]]></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8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puede sostener con lo revisado: que esas reformas «fueron causadas por» un autor, o que Rousseau «explica» la figura del candidato independiente. Los autores nombran el problema; los textos lo resuelven con cláusulas. Y hay una tercera cosa que el texto hace, muy propia del derecho mexicano: remite.]]></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alabras «que determine la legislación» y «en los términos que determine la ley» significan que la Constitución no cerró la discusión: la reparte a otra ley, con otra versión y otro ámbito —ese es el movimiento que ya trabajó J02—.]]></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 la idea a la decisión pública: cómo viaja una idea y dónde se detiene · Caso mexicano (texto verificado): quién postula, quién consulta y qué decide la ley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Ficha de salida y casilla de lo no verificad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ida del ejercicio: documento, ámbito, tres piezas con su texto literal, umbral constitucional verificado (dos por ciento de la lista nominal; el treinta y tres por ciento de los integrantes de cualquiera de las Cámaras también aparece en la fracción VIII) y las dos cláusulas de remisión detectadas.]]></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8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verificado, y por tanto fuera de cualquier argumento: qué ley federal desarrolla hoy esos procedimientos, su versión vigente, el número de firmas exigido en cada cargo, los plazos y los criterios de validez de una consulta. Esas casillas se encargan abiertas, con la pregunta escrita.]]></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descargo obligatorio: esta lección no interpreta la Constitución ni sustituye un dictamen profesional.]]></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 la idea a la decisión pública: cómo viaja una idea y dónde se detiene · Caso comparado (texto verificado): una frase de Rousseau en la Declaración de 1789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a idea de partid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usseau, 1762: la ley es expresión de la voluntad general y la soberanía no puede ser representada. En su esquema, quien obedece debe ser quien legisla; delegar el poder soberano es, para él, perderlo.]]></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 la idea a la decisión pública: cómo viaja una idea y dónde se detiene · Caso comparado (texto verificado): una frase de Rousseau en la Declaración de 1789 · Paso 2 de 6]]></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8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l texto que la recibe]]></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laración de los Derechos del Hombre y del Ciudadano, aprobada por la Asamblea Nacional Constituyente francesa el 26 de agosto de 1789 y promulgada por patente real el 3 de noviembre de 1789, según la fuente consultada el 24-10-2026.]]></a:t>
            </a:r>
          </a:p>
        </p:txBody>
      </p:sp>
      <p:sp>
        <p:nvSpPr>
          <p:cNvPr id="9" name=""/>
          <p:cNvSpPr txBox="1"/>
          <p:nvPr/>
        </p:nvSpPr>
        <p:spPr>
          <a:xfrm>
            <a:off x="514350" y="29622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 artículos 3, 4, 5 y 6 son el punto donde la idea se vuelve fórmula jurídica: el artículo 3 declara que la fuente de toda soberanía reside esencialmente en la nación; el 4 define la libertad como poder hacer todo aquello que no cause perjuicio a los demás; el 5 limita la prohibición legal a acciones perjudiciales]]></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8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 sociedad; el 6 afirma que la ley es expresión de la voluntad de la comunidad.]]></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 la idea a la decisión pública: cómo viaja una idea y dónde se detiene · Caso comparado (texto verificado): una frase de Rousseau en la Declaración de 1789 · Paso 3 de 6]]></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8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l recorte: la mediación que Rousseau no aceptab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mismo artículo 6 añade que todos los ciudadanos tienen derecho a colaborar en la formación de la ley «sea personalmente, sea por medio de sus representantes». Ahí está el movimiento que hay que ver: el texto toma la fórmula de la voluntad general y, en la misma frase, autoriza la representación que Rousseau declaraba imposible. La idea llegó al texto mutilada a propósito, porque quien redactaba estaba resolviendo un Estado grande con asambleas elegidas, no una ciudad de asambleas.]]></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 la idea a la decisión pública: cómo viaja una idea y dónde se detiene · Caso comparado (texto verificado): una frase de Rousseau en la Declaración de 1789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l costo del «todo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uente registra que la Declaración reconoció muchos derechos como pertenecientes a ciudadanos, y que ciudadanía estaba reservada a varones: tras la Marcha sobre Versalles del 5 de octubre de 1789, las mujeres presentaron una petición a la Asamblea Nacional proponiendo un decreto con los mismos]]></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8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rechos; en 1790, Condorcet y Etta Palm d'Aelders pidieron sin éxito extender los derechos civiles y políticos a las mujeres, y la Revolución no condujo al reconocimiento de esos derechos.]]></a:t>
            </a:r>
          </a:p>
        </p:txBody>
      </p:sp>
      <p:sp>
        <p:nvSpPr>
          <p:cNvPr id="8" name=""/>
          <p:cNvSpPr txBox="1"/>
          <p:nvPr/>
        </p:nvSpPr>
        <p:spPr>
          <a:xfrm>
            <a:off x="514350" y="22098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ara el método: cuando un texto proclama un universal, la crítica posterior no pregunta si la frase es bonita, pregunta quién quedó dentro.]]></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 la idea a la decisión pública: cómo viaja una idea y dónde se detiene · Caso comparado (texto verificado): una frase de Rousseau en la Declaración de 1789 · Paso 5 de 6]]></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8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ómo se usó después]]></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eclaración de 1789 es, según la fuente revisada, parte del bloque constitucional francés: la Constitución de 1946 la incorpora con un preámbulo que añade derechos sociales, y la de 1958 conserva ese preámbulo.]]></a:t>
            </a:r>
          </a:p>
        </p:txBody>
      </p:sp>
      <p:sp>
        <p:nvSpPr>
          <p:cNvPr id="9" name=""/>
          <p:cNvSpPr txBox="1"/>
          <p:nvPr/>
        </p:nvSpPr>
        <p:spPr>
          <a:xfrm>
            <a:off x="514350" y="29622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í la cadena se puede enunciar sin exagerar: una pregunta de 1762, un texto de 1789, un régimen de 1946 y 1958 que todavía lo invoca. Nótese la inversión: el mismo artículo 6 que recibió a Rousseau es el que lo contradice, y los artículos 4 y 5 formulan antes de 1789 el criterio que Mill sistematizará en 1859.]]></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8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ún autor es el dueño de la idea que se le asocia.]]></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 la idea a la decisión pública: cómo viaja una idea y dónde se detiene · Caso comparado (texto verificado): una frase de Rousseau en la Declaración de 1789 · Paso 6 de 6]]></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8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se reporta y lo que se debe]]></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ortable: fechas de aprobación y promulgación, los cuatro artículos con su formulación en la versión consultada y su ubicación en el bloque constitucional francés. Pendiente y declarado: la redacción francesa original, las diferencias entre traducciones, la historia de los debates de la Asamblea y el estado actual del derecho electoral francés. Ninguna decisión pública debería apoyarse en este caso sin abrir el texto en la fuente primaria; aquí basta para aprender a seguir una idea hasta su punto de entrada y su punto de rechazo.]]></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1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 la idea a la decisión pública: cómo viaja una idea y dónde se detien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discurso afirma: «nuestro sistema de consultas populares viene de Rousseau». Con la cadena de transmisión trabajada en los dos casos, ¿qué falta para que la frase sea defendible?]]></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cualquier mecanismo de participación ciudadana es Rousseau por definición.]]></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se cite un estudio de opinión que confirme la afinidad del público con esa idea.]]></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184]]></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e nombre el texto donde se ve la recepción —un dictamen, una iniciativa, un debate legislativo— y que se distinga entre una afinidad conceptual y una influencia demostrada.]]></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se cambie al autor: la consulta popular es un mecanismo de Locke, no de Rousseau.]]></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ocabulario que se confunde: receta, etiqueta, espíritu de la époc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7 / 18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pares de palabras se mezclan en la discusión pública y cada mezcla produce un error distinto.]]></a:t>
            </a:r>
          </a:p>
        </p:txBody>
      </p:sp>
      <p:sp>
        <p:nvSpPr>
          <p:cNvPr id="8" name=""/>
          <p:cNvSpPr txBox="1"/>
          <p:nvPr/>
        </p:nvSpPr>
        <p:spPr>
          <a:xfrm>
            <a:off x="514350" y="19526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tar e invocar. Citar es señalar dónde está escrita una afirmación, para que otro la abra. Invocar es prestarle autoridad a una frase con el nombre de un autor. La diferencia práctica: una cita se puede verificar y una invocación sólo se puede creer.]]></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ocabulario que se confunde: receta, etiqueta, espíritu de la époc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8 / 18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rpretar y diagnosticar. Interpretar es decir qué significa un texto. Diagnosticar es decir qué problema estaba viendo quien lo escribió. Puedes interpretar sin diagnosticar y el resultado es un autor hablando de cosas eternas, que es la forma más cómoda de volverlo una recet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rencia y causa. Que una idea se parezca a un texto no prueba que lo haya causado. Confundirlas produce dos vicios opuestos: atribuir a un autor la responsabilidad retroactiva de todo lo que se dijo en su nombre, y atribuirle el crédito de una institución que se construyó por otras razones.]]></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ocabulario que se confunde: receta, etiqueta, espíritu de la époc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9 / 18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tres palabras que conviene tener a mano porque nombran trampas: anacronismo —hacerle a un autor preguntas que no pudo tener—, genealogía invertida —partir de la institución de hoy y buscarle un padrino del siglo XVII— y «argumento de autoridad de autoridad» —defender una frase porque la dijo alguien canónico—. El antídoto en los tres casos es el mismo: volver a las cuatro preguntas.]]></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0 / 1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ocabulario que se confunde: receta, etiqueta, espíritu de la épo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érmino con lo que hace en una discusión pública. Las definiciones son las de esta lección.]]></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itar]]></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Invocar]]></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incipio del dañ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Voluntad general]]></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stado de naturaleza]]></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1 / 18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oder como encargo]]></a:t>
            </a:r>
          </a:p>
        </p:txBody>
      </p:sp>
      <p:sp>
        <p:nvSpPr>
          <p:cNvPr id="8" name=""/>
          <p:cNvSpPr txBox="1"/>
          <p:nvPr/>
        </p:nvSpPr>
        <p:spPr>
          <a:xfrm>
            <a:off x="514350" y="15716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láusula de remisión]]></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0" name=""/>
          <p:cNvSpPr txBox="1"/>
          <p:nvPr/>
        </p:nvSpPr>
        <p:spPr>
          <a:xfrm>
            <a:off x="628650" y="2200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starle a una frase la autoridad de un nombre, sin poner el texto a la vista]]></a:t>
            </a:r>
          </a:p>
        </p:txBody>
      </p:sp>
      <p:sp>
        <p:nvSpPr>
          <p:cNvPr id="11" name=""/>
          <p:cNvSpPr txBox="1"/>
          <p:nvPr/>
        </p:nvSpPr>
        <p:spPr>
          <a:xfrm>
            <a:off x="628650" y="28670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riterio con el que Mill pregunta si una interferencia está justificada por un daño a otros]]></a:t>
            </a:r>
          </a:p>
        </p:txBody>
      </p:sp>
      <p:sp>
        <p:nvSpPr>
          <p:cNvPr id="12" name=""/>
          <p:cNvSpPr txBox="1"/>
          <p:nvPr/>
        </p:nvSpPr>
        <p:spPr>
          <a:xfrm>
            <a:off x="628650" y="35337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riterio con el que Rousseau distingue el interés común de la suma de voluntades particulares]]></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2 / 18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xperimento mental de Hobbes sobre lo que falta cuando nadie puede hacer cumplir un acuerdo]]></a:t>
            </a:r>
          </a:p>
        </p:txBody>
      </p:sp>
      <p:sp>
        <p:nvSpPr>
          <p:cNvPr id="8" name=""/>
          <p:cNvSpPr txBox="1"/>
          <p:nvPr/>
        </p:nvSpPr>
        <p:spPr>
          <a:xfrm>
            <a:off x="628650" y="1885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Figura de Locke: el gobierno manda mientras cumple la protección que justificó su existencia]]></a:t>
            </a:r>
          </a:p>
        </p:txBody>
      </p:sp>
      <p:sp>
        <p:nvSpPr>
          <p:cNvPr id="9" name=""/>
          <p:cNvSpPr txBox="1"/>
          <p:nvPr/>
        </p:nvSpPr>
        <p:spPr>
          <a:xfrm>
            <a:off x="628650" y="25527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Parte del texto que no resuelve y manda a otra ley, con otra versión y otro ámbito]]></a:t>
            </a:r>
          </a:p>
        </p:txBody>
      </p:sp>
      <p:sp>
        <p:nvSpPr>
          <p:cNvPr id="10" name=""/>
          <p:cNvSpPr txBox="1"/>
          <p:nvPr/>
        </p:nvSpPr>
        <p:spPr>
          <a:xfrm>
            <a:off x="628650" y="32194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 Señalar dónde está escrita una afirmación, con obra y fuente, para que otro la abra]]></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3 / 1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ocabulario que se confunde: receta, etiqueta, espíritu de la épo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frases según el movimiento que hacen en una discusión. Dos frases en cada categorí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Uso que abre: pregunta con fuent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Uso que cierra: receta o etiquet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fusión de términos]]></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acronismo o contexto como descarte]]></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4 / 18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é problema tenía delante este autor y qué dio por hecho de su tradición?», antes de opinar]]></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ta frase la leí en la compilación oficial y en esta fuente enciclopédica, consultadas el 24-10-2026»]]></a:t>
            </a:r>
          </a:p>
        </p:txBody>
      </p:sp>
      <p:sp>
        <p:nvSpPr>
          <p:cNvPr id="9" name=""/>
          <p:cNvSpPr txBox="1"/>
          <p:nvPr/>
        </p:nvSpPr>
        <p:spPr>
          <a:xfrm>
            <a:off x="514350" y="2571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obbes ya resolvió esto: poder fuerte y se acabó la discusión»]]></a:t>
            </a:r>
          </a:p>
        </p:txBody>
      </p:sp>
      <p:sp>
        <p:nvSpPr>
          <p:cNvPr id="10" name=""/>
          <p:cNvSpPr txBox="1"/>
          <p:nvPr/>
        </p:nvSpPr>
        <p:spPr>
          <a:xfrm>
            <a:off x="514350" y="29337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sa propuesta es marxista» dicho sin nombrar qué afirmación concreta se está discutiendo]]></a:t>
            </a:r>
          </a:p>
        </p:txBody>
      </p:sp>
      <p:sp>
        <p:nvSpPr>
          <p:cNvPr id="11" name=""/>
          <p:cNvSpPr txBox="1"/>
          <p:nvPr/>
        </p:nvSpPr>
        <p:spPr>
          <a:xfrm>
            <a:off x="514350" y="3609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ocke dice propiedad»: aplicarlo a lo que hoy entendemos por propiedad sin revisar el texto]]></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5 / 18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año» incluye omisiones según el propio Mill, así que el criterio no es tan delgado como la consigna]]></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ra un hombre del siglo XVII, por eso decía eso»: el contexto usado para archivar la respuesta]]></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Los clásicos ya previeron el efecto de las redes sociales en la opinión pública»]]></a:t>
            </a:r>
          </a:p>
        </p:txBody>
      </p:sp>
      <p:sp>
        <p:nvSpPr>
          <p:cNvPr id="10" name=""/>
          <p:cNvSpPr txBox="1"/>
          <p:nvPr/>
        </p:nvSpPr>
        <p:spPr>
          <a:xfrm>
            <a:off x="514350" y="3248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6 / 1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Vocabulario que se confunde: receta, etiqueta, espíritu de la époc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leer a un autor antes de citarlo se anotan cuatro cosas: la obra con su ___ y la fuente donde se revisó; el ___ concreto que el autor tenía delante; lo que la ___ posterior le objetó; y la casilla honesta que dice qué no se verificó todavía. Leer así evita convertir al autor en ___: la fórmula que dispensa discutir el problema.]]></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rror frecuente: citar al autor para cerrar la discusió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7 / 18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utor entra en una conversación pública por tres puertas legítimas: como diagnóstico —describe un mecanismo que puedes reconocer en tu caso—, como pregunta —te obliga a nombrar lo que estabas dando por supuesto— y como antecedente —muestra cómo resolvió alguien un problema estructuralmente parecido, con su costo incluido—. Y entra por tres puertas que la cierran.]]></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rror frecuente: citar al autor para cerrar la discusió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8 / 18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erta uno, la receta: «el autor ya lo resolvió». Convierte una respuesta situada en instrucción universal. Su daño concreto es que exime de justificar el caso de hoy. Puerta dos, la etiqueta: «eso es hobbesiano», «eso es marxista». Adjudica una tribuna y ahorra el argumento; suele usarse contra alguien que no se definió con ese autor. Puerta tres, la cita de memoria: una frase pegajosa atribuida a un autor sin fuente. Es la más cara de las tres, porque si alguien la verifica y la frase no está, se pierde el argumento y el material.]]></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rror frecuente: citar al autor para cerrar la discusió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9 / 18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casera para distinguir las puertas es corta: pregunta qué cambiaría si la afirmación fuera falsa. Si nada cambia en el diseño de la política, no estabas usando un argumento: estabas usando un nombre. Y si la frase entrecomillada no aparece en ninguna fuente abierta, hay dos salidas honestas: quitarla, o reescribirla como paráfrasis propia y decir que lo es.]]></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rror frecuente: citar al autor para cerrar la discusió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0 / 18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 Weber y Arendt, una nota deliberada: son los dos nombres más citados de memoria en conversación pública, y por eso esta primera lección de la ruta no les atribuye ninguna frase ni fecha. Sus formulaciones se trabajan con fuente en las lecciones siguientes. Citarlos mal cuesta un retiro; no citarlos todavía no cuesta nada.]]></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rror frecuente: citar al autor para cerrar la discusió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1 / 184]]></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cita inventada obliga a retirar el material]]></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una exageración editorial: si publicas una frase entrecomillada atribuida a un autor y nadie la encuentra en la obra, el daño no se repara con una fe de erratas, porque la frase ya circuló.]]></a:t>
            </a:r>
          </a:p>
        </p:txBody>
      </p:sp>
      <p:sp>
        <p:nvSpPr>
          <p:cNvPr id="11" name=""/>
          <p:cNvSpPr txBox="1"/>
          <p:nvPr/>
        </p:nvSpPr>
        <p:spPr>
          <a:xfrm>
            <a:off x="685800" y="28765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or eso la regla de esta escuela es binaria: o la frase está a la vista en una fuente consultada y fechada —y se dice de qué traducción viene—, o va sin comillas y marcada como interpretación.]]></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rror frecuente: citar al autor para cerrar la discusió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2 / 184]]></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esta lección todas las frases entrecomilladas de autores provienen de las entradas enciclopédicas consultadas el 24-10-2026 y están listadas en la tabla de fuentes con ese alcance; las constitucionales vienen de la compilación oficial vigente. Ninguna frase se escribió de memoria.]]></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3 / 1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error frecuente: citar al autor para cerrar la discusió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tas cinco líneas son borradores de un discurso y de una nota interna. Marca las que no se sostienen según las reglas de esta lección.]]></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cke fundó la democracia moderna, así que el Congreso ya no necesita más reformas de representación.»]]></a:t>
            </a:r>
          </a:p>
        </p:txBody>
      </p:sp>
      <p:sp>
        <p:nvSpPr>
          <p:cNvPr id="10" name=""/>
          <p:cNvSpPr txBox="1"/>
          <p:nvPr/>
        </p:nvSpPr>
        <p:spPr>
          <a:xfrm>
            <a:off x="628650" y="332422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frase que cito de Hobbes la tomé de la entrada enciclopédica consultada el 24-10-2026 y es una traducción moderna; no verifiqué la edición original.»]]></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4 / 18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mayoría ya expresó la voluntad general: quien discrepe no es puebl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ill pide nombrar el daño concreto a terceros; su propia noción de daño admite discusión, y por eso la usamos como pregunta.»]]></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reforma de 2012 que abrió el registro de candidaturas independientes copió a Rousseau.»]]></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5 / 1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error frecuente: citar al autor para cerrar la discusión]]></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ficha de autor en media cuartilla. Elige un autor de los cuatro leídos y una decisión concreta de tu agenda (una consulta interna, una regla de participación, un reglamento municipal, un protocolo de deliberación).]]></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6 / 184]]></a:t>
            </a:r>
          </a:p>
        </p:txBody>
      </p:sp>
      <p:sp>
        <p:nvSpPr>
          <p:cNvPr id="7" name=""/>
          <p:cNvSpPr txBox="1"/>
          <p:nvPr/>
        </p:nvSpPr>
        <p:spPr>
          <a:xfrm>
            <a:off x="514350" y="121920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obra, año y la fuente exacta donde revisaste los datos; el problema que el autor tenía delante en una frase tuya; su respuesta en una frase tuya, sin comillas; qué dio por hecho de su tradición; la objeción más fuerte con nombre propio o una concesión del texto; una sola línea que diga cómo esta idea te obliga a revisar tu decisión, sin presentarla como solución; y la]]></a:t>
            </a:r>
          </a:p>
        </p:txBody>
      </p:sp>
      <p:sp>
        <p:nvSpPr>
          <p:cNvPr id="8" name=""/>
          <p:cNvSpPr txBox="1"/>
          <p:nvPr/>
        </p:nvSpPr>
        <p:spPr>
          <a:xfrm>
            <a:off x="514350" y="32861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silla de lo que no verificaste.]]></a:t>
            </a:r>
          </a:p>
        </p:txBody>
      </p:sp>
      <p:sp>
        <p:nvSpPr>
          <p:cNvPr id="9" name=""/>
          <p:cNvSpPr txBox="1"/>
          <p:nvPr/>
        </p:nvSpPr>
        <p:spPr>
          <a:xfrm>
            <a:off x="514350" y="36385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incluyes una frase textual, anota de qué traducción viene.]]></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2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7 / 184]]></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Regla de control: si al quitar el nombre del autor tu argumento queda igual, el autor no estaba haciendo ningún trabajo ahí. Si tu ficha afirma que un autor «causó» una decisión, busca el documento o quítalo. Descargo obligatorio en la ficha: no sustituye asesoría especializada ni dictamen profesional.]]></a:t>
            </a:r>
          </a:p>
        </p:txBody>
      </p:sp>
      <p:sp>
        <p:nvSpPr>
          <p:cNvPr id="8"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rror frecuente: citar al autor para cerrar la discusión · Memoria: obra, fecha y su lectur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8 / 184]]></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3762375"/>
                <a:gridCol w="4352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viatá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ño de publicación 165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ntrato so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ño de publicación 176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e la liber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ño de publicación 185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tratados sobre el gobierno civ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imprime en 1689, redactado en buena parte hacia 167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erio de Mill para limitar la inter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ño a ot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rror frecuente: citar al autor para cerrar la discusión · Memoria: obra, fecha y su lectur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9 / 184]]></a:t>
            </a:r>
          </a:p>
        </p:txBody>
      </p:sp>
      <p:graphicFrame>
        <p:nvGraphicFramePr>
          <p:cNvPr id="7" name="" descr=""/>
          <p:cNvGraphicFramePr>
            <a:graphicFrameLocks noGrp="1"/>
          </p:cNvGraphicFramePr>
          <p:nvPr/>
        </p:nvGraphicFramePr>
        <p:xfrm>
          <a:off x="514350" y="1257300"/>
          <a:ext cx="8115300" cy="1724025"/>
        </p:xfrm>
        <a:graphic>
          <a:graphicData uri="http://schemas.openxmlformats.org/drawingml/2006/table">
            <a:tbl>
              <a:tblPr firstRow="1" bandRow="1"/>
              <a:tblGrid>
                <a:gridCol w="3762375"/>
                <a:gridCol w="43529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erio de Rousseau para la le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resión de la voluntad gen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gura de Locke para el po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o que se rompe si no proteg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cto de Hobb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sión a un soberano garante de pa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0 / 18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rror frecuente: citar al autor para cerrar la discusión · Memoria: obra, fecha y su lectur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olitica.lumbre.lat/object/pol-u03-r01-oa01"/>
              </a:rPr>
              <a:t><![CDATA[Abrir el juego en el OA]]></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1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rror frecuente: citar al autor para cerrar la discusión · Tarjetas de repaso: método, límites y transmisión · Tarjeta 1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cuatro preguntas para leer a un autor?]]></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2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rror frecuente: citar al autor para cerrar la discusión · Tarjetas de repaso: método, límites y transmisión · Tarjeta 1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problema tenía delante, qué respondió, qué aceptó de su tradición y qué límites le vio la crítica posterior. Cada una exige su propio tipo de evidencia, y a las cuatro se suma la casilla de lo que no verificaste.]]></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3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rror frecuente: citar al autor para cerrar la discusión · Tarjetas de repaso: método, límites y transmisión · Tarjeta 2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contexto no sirve como descarte?]]></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4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rror frecuente: citar al autor para cerrar la discusión · Tarjetas de repaso: método, límites y transmisión · Tarjeta 2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xplicar por qué alguien escribió algo no refuta lo que escribió. El contexto es una pregunta que abre el texto; usado como respuesta —«era hombre del siglo XVII»— archiva la conversación sin tocar el argumento.]]></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5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rror frecuente: citar al autor para cerrar la discusión · Tarjetas de repaso: método, límites y transmisión · Tarjeta 3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stingue citar de invocar?]]></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6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rror frecuente: citar al autor para cerrar la discusión · Tarjetas de repaso: método, límites y transmisión · Tarjeta 3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ita se puede abrir: obra, fuente, fecha de consulta. La invocación sólo pide creer: presta el nombre de un autor para cerrar un punto que no se argumentó.]]></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7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rror frecuente: citar al autor para cerrar la discusión · Tarjetas de repaso: método, límites y transmisión · Tarjeta 4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límite más citable de Hobbes?]]></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8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rror frecuente: citar al autor para cerrar la discusión · Tarjetas de repaso: método, límites y transmisión · Tarjeta 4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su esquema sacrifica los contrapesos: el poder soberano se declara indivisible, se rechaza la separación de poderes y se admite censura si el soberano la juzga necesaria para el orden público. A eso se suma que su estado de naturaleza es un experimento mental, no una tesis sobre la maldad humana.]]></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9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rror frecuente: citar al autor para cerrar la discusión · Tarjetas de repaso: método, límites y transmisión · Tarjeta 5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os cosas hay que separar cuando se cita a Locke?]]></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0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rror frecuente: citar al autor para cerrar la discusión · Tarjetas de repaso: método, límites y transmisión · Tarjeta 5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echa de redacción y la de impresión de los Dos tratados, y el lenguaje universal de derechos frente a sus exclusiones documentadas: su tolerancia dejaba fuera a ateos y católicos, y su biografía institucional incluye cargos y inversiones coloniales en discusión entre especialistas.]]></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1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rror frecuente: citar al autor para cerrar la discusión · Tarjetas de repaso: método, límites y transmisión · Tarjeta 6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rte de Rousseau entra a la Declaración de 1789 y qué parte no?]]></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2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rror frecuente: citar al autor para cerrar la discusión · Tarjetas de repaso: método, límites y transmisión · Tarjeta 6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tra la fórmula de la ley como expresión de la voluntad de la comunidad y la fuente nacional de la soberanía. No entra su tesis de que la soberanía no puede representarse: el mismo artículo 6 admite expresamente legislar por medio de representantes.]]></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3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rror frecuente: citar al autor para cerrar la discusión · Tarjetas de repaso: método, límites y transmisión · Tarjeta 7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Mill no resuelve un reglamento municipal?]]></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4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rror frecuente: citar al autor para cerrar la discusión · Tarjetas de repaso: método, límites y transmisión · Tarjeta 7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u criterio obliga a nombrar el daño a terceros y a discutir si el caso lo es, pero el propio autor dejó la frontera entre conducta propia y conducta regulable abierta, y admitió que las omisiones también pueden dañar. Da prueba, no botón.]]></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5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rror frecuente: citar al autor para cerrar la discusión · Tarjetas de repaso: método, límites y transmisión · Tarjeta 8 de 8]]></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ueba casera detecta una cita decorativa?]]></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6 / 1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rror frecuente: citar al autor para cerrar la discusión · Tarjetas de repaso: método, límites y transmisión · Tarjeta 8 de 8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eguntar qué cambiaría en la decisión si la afirmación atribuida al autor fuera falsa. Si nada cambia, no había argumento: había un nombre.]]></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7 / 1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preguntas]]></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metodo]]></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hobbes]]></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locke]]></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rousseau]]></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8 / 18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mil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caden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usos]]></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clasificar]]></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ficha]]></a:t>
            </a:r>
          </a:p>
        </p:txBody>
      </p:sp>
      <p:sp>
        <p:nvSpPr>
          <p:cNvPr id="12"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usos]]></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9 / 184]]></a:t>
            </a:r>
          </a:p>
        </p:txBody>
      </p:sp>
      <p:sp>
        <p:nvSpPr>
          <p:cNvPr id="7" name=""/>
          <p:cNvSpPr txBox="1"/>
          <p:nvPr/>
        </p:nvSpPr>
        <p:spPr>
          <a:xfrm>
            <a:off x="514350" y="1219200"/>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Puedes tomar un autor, ponerle las cuatro preguntas con fuente y fecha, decir qué objeción resiste y en qué texto concreto su idea entró mutilada. Siguiente paso de la ruta: la ficha de los autores que aquí faltan —Platón y Aristóteles, Maquiavelo, Marx, Weber, Arendt y Rawls—, con las formulaciones verificadas una por una.]]></a:t>
            </a:r>
          </a:p>
        </p:txBody>
      </p:sp>
      <p:sp>
        <p:nvSpPr>
          <p:cNvPr id="8" name=""/>
          <p:cNvSpPr txBox="1"/>
          <p:nvPr/>
        </p:nvSpPr>
        <p:spPr>
          <a:xfrm>
            <a:off x="514350" y="31623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El fallo suele estar en dos puntos: usar la respuesta de un autor sin haber nombrado su problema, y afirmar una transmisión sin texto. Vuelve a la figura del embudo, al ejemplo resuelto de Rousseau y a los dos casos de la cadena de transmisión.]]></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0 / 18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uncias las cuatro preguntas del método y dices qué tipo de evidencia cuenta para cada una, incluida la casilla de lo no verificad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struyes el problema de Hobbes, Locke, Rousseau y Mill con fechas y obras correctas, y señalas dónde la fecha de impresión no es la fecha de redacción.]]></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rmulas la respuesta de cada autor en una frase propia, sin comillas, y la distingues de la frase textual que sí tiene fuente y traducción nombrada.]]></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1 / 18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s al menos dos límites por autor con objeción reconocible, y no los presentas como defectos morales del autor ni como refutaciones definitiva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zas una idea desde un autor hasta un texto que la recibió —Declaración de 1789, artículos 40 y 41 constitucionales— y dices en qué cláusula se recortó o se rechazó.]]></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ctas receta, etiqueta y cita de memoria en un discurso ajeno y propones la reescritura honesta: paráfrasis marcada o pregunta abierta.]]></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2 / 18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nes la ficha de media cuartilla sobre un autor y una decisión tuya, con fuentes fechadas y con el descargo de que no sustituye una asesoría especializada.]]></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3 / 18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afirma esta lección, dónde se puede verificar y hasta dónde llega. Ámbito: Estados Unidos Mexicanos para el ancla constitucional; los casos comparados se enuncian como hechos de Francia y de Inglaterra. Revisión editorial de todas las fuentes citadas: 24 de octubre de 2026. El material no fue dictaminado por un abogado ni por un especialista en historia de las ideas: no sustituye una asesoría profesional ni un dictamen, y no habilita para ejercer profesión alguna.]]></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4 / 1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obbes: 1588-1679; Leviatán, o La materia, forma y poder de un estado eclesiástico y civil, publicado en 1651; guerra civil inglesa desde 1642 y exilio de 1640]]></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wikipedia.org, entradas Thomas Hobbes y Leviatán (Hobbes), consultadas 24-10-2026]]></a:t>
            </a:r>
          </a:p>
        </p:txBody>
      </p:sp>
      <p:sp>
        <p:nvSpPr>
          <p:cNvPr id="11" name=""/>
          <p:cNvSpPr txBox="1"/>
          <p:nvPr/>
        </p:nvSpPr>
        <p:spPr>
          <a:xfrm>
            <a:off x="514350" y="35718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857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uente enciclopédica en español; la edición crítica no se cotejó en esta lección]]></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5 / 1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rase «solitaria, pobre, desagradable, brutal y breve» atribuida a Leviatán, capítulo XIII, y la etiqueta «guerra de todos contra todos»]]></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sma entrada de es.wikipedia.org, consultada 24-10-2026]]></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2289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ta tomada de una traducción moderna recogida por esa fuente; otras traducciones varían, y hay que compararlas antes de usarla en un escrito]]></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13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6 / 1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obbes rechaza la separación de poderes, admite censura por orden público, admite tres formas de Estado y contempla resistencia cuando el soberano daña la integridad corporal; el frontispicio de 1651, grabado por Abraham Bosse, lleva la cita de Job 41:24]]></a:t>
            </a:r>
          </a:p>
        </p:txBody>
      </p:sp>
      <p:sp>
        <p:nvSpPr>
          <p:cNvPr id="9" name=""/>
          <p:cNvSpPr txBox="1"/>
          <p:nvPr/>
        </p:nvSpPr>
        <p:spPr>
          <a:xfrm>
            <a:off x="514350" y="2867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31432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wikipedia.org, entrada Leviatán (Hobbes), secciones sobre el Estado y el grabado, consultada 24-10-2026]]></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13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7 / 1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scripción de la doctrina de la obra, sin juicio sobre su validez; la cita latina se transcribe como aparece en esa entrada y no se cotejó el grabado]]></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8 / 1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cke: 1632-1704; Dos tratados sobre el gobierno civil redactados en buena parte hacia 1679 e impresos en 1689 tras la Revolución Gloriosa; exilio en los Países Bajos en 1683]]></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wikipedia.org, entrada John Locke, consultada 24-10-2026]]></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atos biográficos y de publicación; la cronología de composición es discutida en la bibliografía especializada]]></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9 / 1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cke: Estado al servicio de la vida, la libertad y la propiedad; consentimiento recogido en constitución; parlamento y ruptura del contrato de sujeción; tolerancia con exclusiones de ateos y católicos]]></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sma entrada de es.wikipedia.org]]></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íntesis de lectura de esta lección; no es traducción literal de pasaje alguno]]></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0 / 1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cke: inversor en la Royal African Company y en Bahama Adventurers; secretario de la Junta de Comercio y Plantaciones y de los Lores de Carolina]]></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sma entrada de es.wikipedia.org, consultada 24-10-2026]]></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echos registrados; la interpretación de su alcance doctrinal está en discusión y la lección la señala como abierta]]></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7 de 13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1 / 1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ousseau: 1712-1778; El contrato social, o Principios del derecho político y Emilio, o De la educación, publicados en 1762; jacobinos; Estados pequeños; crítica de Wollstonecraft]]></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wikipedia.org, entrada Jean-Jacques Rousseau, consultada 24-10-2026]]></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7 de 13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2 / 1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dos frases entrecomilladas de El contrato social provienen de esa fuente y de su traducción; la tesis sobre el Terror o el totalitarismo se enuncia como interpretación, no como hecho]]></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8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3 / 1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ll: 1806-1873; Sobre la libertad (1859); principio del daño y omisiones; reforma de 1867 y petición de sufragio de 1866; pena capital en 1868; «despotismo benevolente» colonial]]></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wikipedia.org, entrada John Stuart Mill, consultada 24-10-2026]]></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5433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raducción del principio del daño es la de la fuente consultada (referencia a la versión de Pablo de Azcárate); la discusión sobre la frontera del daño es la que registra esa propia entrada]]></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9 de 13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4 / 1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laración de 1789: aprobada por la Asamblea Nacional Constituyente el 26 de agosto de 1789 y promulgada por patente real el 3 de noviembre de 1789; artículos 3, 4, 5, 6 y 15; incorporación al bloque constitucional francés por 1946 y 1958; ciudadanía reservada a varones]]></a:t>
            </a:r>
          </a:p>
        </p:txBody>
      </p:sp>
      <p:sp>
        <p:nvSpPr>
          <p:cNvPr id="9" name=""/>
          <p:cNvSpPr txBox="1"/>
          <p:nvPr/>
        </p:nvSpPr>
        <p:spPr>
          <a:xfrm>
            <a:off x="514350" y="31813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34575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wikipedia.org, entrada Declaración de los Derechos del Hombre y del Ciudadano, consultada 24-10-2026]]></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9 de 13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5 / 1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s citados en la traducción de esa entrada, que vierte el 6 como «voluntad de la comunidad»; otras versiones usan «voluntad general»]]></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0 de 13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6 / 1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cla jurídica mexicana: artículos 6o., 14, 35 fracciones II y VIII, 40 y 41 primer párrafo y base III, con su texto literal y sus notas de reforma]]></a:t>
            </a:r>
          </a:p>
        </p:txBody>
      </p:sp>
      <p:sp>
        <p:nvSpPr>
          <p:cNvPr id="9"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828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pilación oficial de la Constitución Política de los Estados Unidos Mexicanos, PDF de la Cámara de Diputados, Última Reforma DOF 07-10-2026, revisada el 24-10-2026]]></a:t>
            </a: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0 de 13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7 / 1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anscripción textual del artículo completo; no interpretamos alcance, no citamos legislación secundaria y no verificamos su última reforma por artículo]]></a:t>
            </a: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1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8 / 1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awls: 1921-2002 y Teoría de la justicia (1971), mencionados sólo en el anuncio de la ruta]]></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wikipedia.org, entrada John Rawls, consultada 24-10-2026]]></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fecha y una obra; su teoría no se expone en esta lección]]></a:t>
            </a: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2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9 / 1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unicipios, protocolos, equipos, cifras de gasto y escenas de reunión de los ejemplos]]></a:t>
            </a:r>
          </a:p>
        </p:txBody>
      </p:sp>
      <p:sp>
        <p:nvSpPr>
          <p:cNvPr id="9"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524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xisten: son invención didáctica etiquetada en el texto]]></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dáctico, sin valor normativo ni estadístico]]></a:t>
            </a: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3 de 1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0 / 1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o que la lección afirm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Weber y Arendt: ningún enunciado sobre sus formulaciones]]></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n fuente revisada en esta lección: se trabajan en las lecciones siguientes]]></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lcance y límite]]></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lencio deliberado: son los autores más citados de memoria y aquí no se les atribuye frase ni fecha alguna]]></a:t>
            </a: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1 / 18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diputados.gob.mx/LeyesBiblio/pdf/CPEUM.pdf"/>
              </a:rPr>
              <a:t><![CDATA[Compilación oficial vigente de la Constitución Política de los Estados Unidos Mexicanos (Cámara de Diputados)]]></a:t>
            </a:r>
          </a:p>
        </p:txBody>
      </p:sp>
      <p:sp>
        <p:nvSpPr>
          <p:cNvPr id="8" name=""/>
          <p:cNvSpPr txBox="1"/>
          <p:nvPr/>
        </p:nvSpPr>
        <p:spPr>
          <a:xfrm>
            <a:off x="514350" y="1905000"/>
            <a:ext cx="8115300" cy="1104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De aquí se copiaron los artículos 6o., 14, 35, 40 y 41 citados en la lección, revisada la versión con Última Reforma DOF 07-10-2026. Antes de usar una cita en un documento, vuelve a abrir este PDF y compara el párrafo completo: la lección no transcribe legislación secundaria.]]></a:t>
            </a:r>
          </a:p>
        </p:txBody>
      </p:sp>
      <p:sp>
        <p:nvSpPr>
          <p:cNvPr id="9" name=""/>
          <p:cNvSpPr txBox="1"/>
          <p:nvPr/>
        </p:nvSpPr>
        <p:spPr>
          <a:xfrm>
            <a:off x="514350" y="3067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dof.gob.mx/"/>
              </a:rPr>
              <a:t><![CDATA[Diario Oficial de la Federación: donde se publican las reformas constitucionales y sus decretos]]></a:t>
            </a:r>
          </a:p>
        </p:txBody>
      </p:sp>
      <p:sp>
        <p:nvSpPr>
          <p:cNvPr id="10" name=""/>
          <p:cNvSpPr txBox="1"/>
          <p:nvPr/>
        </p:nvSpPr>
        <p:spPr>
          <a:xfrm>
            <a:off x="514350" y="375285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Sirve para verificar la fecha de publicación de un decreto de reforma y la fecha en que el propio decreto ordena entrar en vigor. La lección no afirma fechas de vigencia artículo por artículo: ése es un paso que sigue siendo tuyo.]]></a:t>
            </a: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2 / 18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es.wikipedia.org/wiki/Declaraci%C3%B3n_de_los_Derechos_del_Hombre_y_del_Ciudadano"/>
              </a:rPr>
              <a:t><![CDATA[Declaración de los Derechos del Hombre y del Ciudadano de 1789: entrada enciclopédica con el texto de sus artículos]]></a:t>
            </a:r>
          </a:p>
        </p:txBody>
      </p:sp>
      <p:sp>
        <p:nvSpPr>
          <p:cNvPr id="8" name=""/>
          <p:cNvSpPr txBox="1"/>
          <p:nvPr/>
        </p:nvSpPr>
        <p:spPr>
          <a:xfrm>
            <a:off x="514350" y="1905000"/>
            <a:ext cx="8115300" cy="1104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útil para comparar traducciones: el artículo 6 aparece en esta entrada como expresión de la «voluntad de la comunidad», mientras otras versiones y la propia entrada lo glosan con el término de Rousseau, «voluntad general». Ese contraste es el ejercicio de la lección.]]></a:t>
            </a:r>
          </a:p>
        </p:txBody>
      </p:sp>
      <p:sp>
        <p:nvSpPr>
          <p:cNvPr id="9" name=""/>
          <p:cNvSpPr txBox="1"/>
          <p:nvPr/>
        </p:nvSpPr>
        <p:spPr>
          <a:xfrm>
            <a:off x="514350" y="3067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U03: la segunda lección —todavía sin publicar en el portal— tomará los nombres que aquí faltan y aplica el mismo método, con fuente en cada casilla.]]></a:t>
            </a: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3 / 18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ieza por Platón y Aristóteles —la pregunta por quién debe gobernar y por la educación del ciudadano—, sigue con Maquiavelo —la separación entre lo que se debe hacer y lo que se puede sostener— y continúa en una tercera entrega con Marx y con Weber y Arendt, que es donde esta escuela es más estricta: de Weber y de Arendt no se citará ninguna frase hasta tenerla a la vista en la fuente que se consulte ese día, y de Rawls —1921-2002, Teoría de la justicia, 1971— se trabajará su criterio como prueba de diseño,]]></a:t>
            </a:r>
          </a:p>
        </p:txBody>
      </p:sp>
      <p:sp>
        <p:nvSpPr>
          <p:cNvPr id="8"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como consigna.]]></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3-r01-oa01"/>
              </a:rPr>
              <a:t><![CDATA[Cuatro preguntas para leer a un autor político antes de citar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4 / 18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te llevas de aquí es lo que hace posible todo eso: cuatro preguntas, una casilla de lo no verificado y la regla de que un autor se lee para abrir la discusión, nunca para cerrarla. Si tu producto de esta lección quedó hecho, la siguiente ya no te pedirá aprender nombres: te pedirá aplicar el método a autores que se citan mucho más de lo que se lee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184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2026-10-25T10:49:17Z</dcterms:created>
  <dcterms:modified xsi:type="dcterms:W3CDTF">2026-10-25T10:49:17Z</dcterms:modified>
  <dc:title>Cuatro preguntas para leer a un autor político antes de citarlo</dc:title>
  <dc:description>Presentación editable del OA «Cuatro preguntas para leer a un autor político antes de citarlo». Enlace: https://politica.lumbre.lat/object/pol-u03-r01-oa01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