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presProps" Target="presProps.xml"/>
  <Relationship Id="rId198" Type="http://schemas.openxmlformats.org/officeDocument/2006/relationships/viewProps" Target="viewProps.xml"/>
  <Relationship Id="rId1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2 de 10).]]></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3 de 10).]]></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4 de 10).]]></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5 de 10).]]></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6 de 10).]]></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7 de 10).]]></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8 de 10).]]></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9 de 10).]]></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dencialismo, parlamentarismo y federalismo: las tres preguntas» (10 de 10).]]></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que separan los sistemas»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que separan los sistemas»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preguntas que separan los sistemas»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4-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responde una pregunta de forma de gobierno —quién forma y sostiene al Ejecutivo— para resolver un problema de forma del Estado: de quién es la competenci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sura es una competencia que el texto constitucional asigna al municipio, con reglas de coordinación y de fiscalización en niveles distintos: eso vive en el eje territorial. La confianza parlamentaria pertenece al eje de forma de gobierno: define cómo se forma y cuánto dura el Ejecutivo. Los dos ejes son reales y se cruzan en la práctica, pero una propuesta que usa el segundo para arreglar el primero no va a tocar el servicio. Las otras tres opciones son distractores de superficie: el procedimiento importa, la palabra confianza sí tiene uso técnico en la comparación y comparar no está prohibido; lo que está mal es la pregunta que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entre forma de gobierno y forma del Estado trabajada en el texto de las tres preguntas y en la matriz comparativa de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residencialista: origen propio, mandato fijo y rigidez»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residencialista: origen propio, mandato fijo y rigidez»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residencialista: origen propio, mandato fijo y rigidez» (4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mecanismo es la señal definitoria del parlamentarismo, no del presidencialismo. En el diseño presidencialista la pérdida de mayoría no disuelve nada: produce un gobierno sin mayoría legislativa, y la relación se administra con negociación, con las facultades que el texto da a cada parte y, en su caso, con los controles de responsabilidad o de presupuesto que existan. La confusión es costosa en público: anunciar que «la cámara puede quitar al gobierno» en un sistema donde no está previsto ese mecanismo expone a quien lo dice a una verificación inmediata, y expone a su equipo a prometer una reforma que no resuelve el problema del servicio que motivó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 definitoria trabajada en la matriz de dos columnas y en el texto del presidencialismo: quién forma el gobierno y qué puede terminar su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arlamentaria: investidura, confianza y censura constructiva» (2 de 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arlamentaria: investidura, confianza y censura constructiva» (3 de 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arlamentaria: investidura, confianza y censura constructiva» (4 de 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arlamentaria: investidura, confianza y censura constructiva» (5 de 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parlamentaria: investidura, confianza y censura constructiva» (6 de 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2 de 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3 de 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4 de 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5 de 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6 de 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spuesta mexicana leída en el texto vigente, no en el resumen» (7 de 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reclamo tal com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an Rafael de la Sierra —municipio ficticio inventado para este ejercicio, con hechos que no corresponden a ningún lugar real— el camión de la basura lleva dos semanas sin pasar en tres colonias, la avenida central está sin luz y el agua se corta porque el sistema viene desde un municipio de la entidad vecina. El equipo quiere publicar: «es culpa del presidente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rimera pregunta: ¿el texto constitucional nombra es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artículo 115, fracción III. La lista dice, literalmente, «Agua potable, drenaje, alcantarillado, tratamiento y disposición de sus aguas residuales», «Alumbrado público» y «Limpia, recolección, traslado, tratamiento y disposición final de residuos». Los tres reclamos caen en una lista de funciones y servicios municipales. Hasta ahí, la frase del equipo tiene base co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Segunda pregunta: qué norma lo organiza en tu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stitución no opera sola. El artículo 115, fracción II, establece que los ayuntamientos aprueban bandos, reglamentos y disposiciones «de acuerdo con las leyes en materia municipal que deberán expedir las legislaturas de los Estados», y el inciso i) de la fracción III deja a las legislaturas locales determinar «los demás» servicios según condiciones territoriales y capacidad administrativa y financiera. Sin abrir la ley municipal de la entidad no sabes qué dependencia del ayuntamiento responde ni con qué instrumento se le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Tercera pregunta: ¿el estado puede asumi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or decisión unilateral. El artículo 115, fracción II, inciso d), dice que la ley estatal debe fijar «el procedimiento y condiciones para que el gobierno estatal asuma una función o servicio municipal cuando, al no existir el convenio correspondiente, la legislatura estatal considere que el municipio de que se trate esté imposibilitado para ejercerlos o prestarlos», y exige «solicitud previa del ayuntamiento respectivo, aprobada por cuando menos las dos terceras partes de sus integrantes». La otra vía es el convenio: la fracción III permite que el Estado se haga cargo en forma temporal de alguno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Cuarta pregunta: el agua cruza dos e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í cambia el casillero. La fracción III prevé que los municipios «podrán coordinarse y asociarse para la más eficaz prestación de los servicios públicos», y cuando se trata de municipios de dos o más Estados «deberán contar con la aprobación de las legislaturas de los Estados respectivas». Y si lo que hay es continuidad urbana entre municipios de distintas entidades, la fracción VI obliga a que «la Federación, las entidades federativas y los Municipios respectivos, en el ámbito de sus competencias, planearán y regularán de manera conjunta y coordinada el desarrollo de dichos centros». Un problema que rebasa la frontera municipal no se resuelve con un comun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Quinta pregunta: quién controla al ayu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iezas distintas. Las cuentas: «las legislaturas de los Estados aprobarán las leyes de ingresos de los municipios, revisarán y fiscalizarán sus cuentas públicas» (fracción IV). La permanencia: las legislaturas locales, por acuerdo de las dos terceras partes de sus integrantes, pueden suspender ayuntamientos, declarar que han desaparecido o revocar el mandato de un miembro «por alguna de las causas graves que la ley local prevenga», con audiencia previa. Y el reparto: la competencia municipal la ejerce el ayuntamiento «de manera exclusiva» y «no habrá autoridad intermedia alguna entre este y el gobierno del Estado» (fracción I). Pedirle al gobernador lo que el texto le da al municipio es pedirle que invada un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municipio y hechos ficticios): de quién es la basura, la luz y el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frase que sí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da del ejercicio, lista para publicar: «residuos, alumbrado y agua son servicios que el artículo 115, fracción III, pone a cargo del municipio; su organización y la autoridad responsable las define la ley municipal del estado; la revisión de las cuentas corresponde a la legislatura local; y un sistema que cruza dos entidades se atiende con convenio entre ayuntamientos y aprobación de ambas legislaturas». Esa frase no promete la solución: sitúa responsable, instrumento y vía. Ahí está la diferencia entre denunciar y poder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no arma una investidura ni una confianza parlamentaria: prevé que el convenio y el programa sean aprobados por mayoría de los miembros presentes de la Cámara de Senadores y que sea «el convenio» el que establezca las causas de la disolución. La diferencia no es cosmética. En el parlamentarismo la salida es una votación de la cámara; aquí la salida está escrita en un acuerdo entre fuerzas políticas, aprobado por una cámara, y su contenido lo deciden las partes. Quien confunde las dos cosas atribuye al sistema una capacidad que el texto no le dio, y promete un mecanismo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89, fracción XVII, en la versión vigente revisada el 24-10-2026, leído junto con los párrafos de ratificación de la fracción II y el artículo 74, fracción 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sistema falla de manera predecible»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sistema falla de manera predecible»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sistema falla de manera predecible»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sistema falla de manera predecible» (5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4-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qué falla concreta quiere corregir, si el bloqueo viene de la forma de gobierno o del sistema electoral y de las mayorías, y qué pieza sustituta propone para el día después de la cens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obliga a tres operaciones que esta lección enseñó por separado: identificar la falla (rigidez, bloqueo, fragmentación), ubicar la pieza que la produce (forma de gobierno, sistema electoral, reparto de competencias) y describir el mecanismo de salida (investidura, censura constructiva, disolución). Las otras tres opciones fallan por lo mismo: la primera asume que una forma elimina el conflicto; la tercera renuncia a una herramienta legítima de trabajo; y la cuarta pide cifras que no son necesarias para una comparación estructural, y que además casi nadie verifica en la fuente primaria antes de citarlas en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fallas por columna, más el error de atribución a la forma de gobierno de problemas que produce otra pieza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so comparado: una federación que además es parlamentaria» (2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so comparado: una federación que además es parlamentaria» (3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so comparado: una federación que además es parlamentaria» (4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escenario, declarad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ventemos la República del Rin (país ficticio, sin correspondencia con ninguno real) para practicar la lectura estructural: una federación parlamentaria donde un socio de coalición anuncia que retira su apoyo al jefe del gobierno. Los hechos son del ejercicio; lo único que se afirma aquí es cómo responden las piezas institucionales descritas en la fuente consul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imera pregunta: ¿quién forma al gobierno all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o formó el voto popular directo: lo invistió la cámara federal. Con eso, la salida de un socio no es un problema de calendario, es un problema de mayoría. En el diseño presidencialista mexicano el mismo hecho —perder apoyo parlamentario— no altera la titularidad del Ejecutivo, porque su origen y su duración no dependen de esa v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gunda pregunta: ¿qué puede pasar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aminos típicos: que el gobierno siga operando en minoría, que la cámara censure y nombre sucesor, o que se disuelva la cámara y se convoque a elecciones. La censura constructiva reduce el segundo riesgo: la cámara sólo retira la confianza si deja nombrado al sustituto. Ninguna de esas salidas existe en el texto mexicano para el Ejecutivo federal; nuestra salida anticipada escrita es la revocación de mandato, con requisitos y ventana definidos en el propio texto co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Tercera pregunta: ¿y el reparto terri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maginemos que la crisis también toca una ley federal que incide en servicios organizados por los estados federados. En una estructura como la descrita, esa ley pasa por la cámara donde están los gobiernos de las entidades, y si hay conflicto de competencia puede terminar ante el tribunal constitucional federal. En México el equivalente funcional no es ése: es el reparto escrito del artículo 115, la cláusula de reserva del 124, y las controversias constitucionales que la Suprema Corte conoce según el artículo 1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uarta pregunta: ¿qué se puede proponer en México con est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s proponer una pieza, no un paisaje. Por ejemplo: «si queremos que una coalición de gobierno pueda terminarse sin crisis, definamos en el convenio las causas de disolución», que es justo la lógica del artículo 89, fracción XVII. Lo que no puedes proponer con esta comparación es «que el Congreso quite al Presidente», porque eso no corrige una falla del texto: cambia el eje de formación del gobierno, y entonces hay que decir qué se pierde —estabilidad del calendario— y qué se gana —salida polític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estructura verificada): una crisis de gobierno en una federación parla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Salida del ejercicio: cómo se reporta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rmato honesto de cuatro renglones: qué pieza extranjera observé y en qué fuente estructural; qué pregunta mexicana responde esa pieza; qué cifras no verifiqué y por eso no cito; y qué afirmación estoy evitando («allá funciona mejor»). Un comparativo así se puede defender en una entrevista. El que trae un porcentaje de memor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aso comparado: una federación que además es parlamentaria»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o eje: de quién es cada competencia» (2 de 6).]]></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o eje: de quién es cada competencia» (3 de 6).]]></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o eje: de quién es cada competencia» (4 de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o eje: de quién es cada competencia» (5 de 6).]]></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o eje: de quién es cada competencia» (6 de 6).]]></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4-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115 organiza el régimen interior de los estados, cuya base es el municipio libre gobernado por ayuntamiento. La Ciudad de México se rige por el artículo 122: es entidad federativa autónoma en su régimen interior y su división territorial corresponde a demarcaciones cuyo gobierno está a cargo de las Alcaldías, con integración, organización y facultades definidas en su constitución local y en las leyes locales. Por eso un posicionamiento que cita «el ayuntamiento» para una Alcaldía no es un sinónimo: es un error de nivel que delata que nadie abrió la pieza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15 (base y fracción I) y 122 (primer párrafo y Apartado B, fracción VI), en la versión vigente revisada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ocabulario que se confunde y cuesta caro en público» (2 de 6).]]></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ocabulario que se confunde y cuesta caro en público» (3 de 6).]]></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ocabulario que se confunde y cuesta caro en público» (4 de 6).]]></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ocabulario que se confunde y cuesta caro en público» (5 de 6).]]></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ocabulario que se confunde y cuesta caro en público» (6 de 6).]]></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habrá autoridad intermedia alguna entre este y el gobierno del Estado» → No le exigas al gobernador lo que el artículo 115, fracción I, le da al ayuntamiento: es una competencia exclusiv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gobierno de las demarcaciones territoriales de la Ciudad de México estará a cargo de las Alcaldías» → Cambiar de vocabulario: en la Ciudad de México no hay municipios ni ayuntamientos; cita el artículo 122 y su constitució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entienden reservadas a los Estados o a la Ciudad de México» → Antes de atribuir algo a la Federación, busca la facultad expresamente concedida; si no está, tu punto de partida es la 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onvenio establecerá las causas de la disolución del gobierno de coalición» → La salida anticipada de esa coalición no es una votación de desconfianza: está escrita por las partes en un convenio aprobado por la Cámara de Sen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elección del gobierno emana del parlamento y es responsable políticamente ante este» → Estás describiendo un parlamentarismo: ahí sí existe una votación que forma y desforma gobie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rases verificadas en la compilación oficial vigente (artículos 89, 115, 122 y 124) y en la caracterización enciclopédica del parlamentarismo, consultadas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olección y disposición final de residuos en la cabecera municipal → Servicio municipal expreso (artículo 115, fracción 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lumbrado de las calles y equipamiento de parques y jardines → Servicio municipal expreso (artículo 115, fracción 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régimen interior de una entidad federativa → Reserva a las entidades o CDMX (arts. 40 y 1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facultad que la Constitución no concede expresamente a los funcionarios federales → Reserva a las entidades o CDMX (arts. 40 y 1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centro urbano que se extiende sobre municipios de dos entidades → Coordinación entre niveles (artículo 1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decisión de que el estado asuma temporalmente un servicio municipal → Coordinación entre niveles (artículo 1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rvicios adicionales que la legislatura del estado asigna a los municipios → Lo define la legislación local, no la Con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s facultades y la organización administrativa de una Alcaldía → Lo define la legislación local, no la Con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modos en que el texto resuelve un problema de competencias: lista expresa, reserva, coordinación o convenio, y desarrollo en legislación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3).]]></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3 de 3).]]></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deral · municipio · reserv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son literales del texto vigente. No son decoración: quien dice «Estado unitario con municipios autónomos» se contradice, y quien atribuye a la Federación una materia sin señalar la facultad expresa está citando al revés la regla del 1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40, 115 y 124 en la compilación oficial con última reforma publicada DOF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ompletar la frase» (2 de 2).]]></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2 de 8).]]></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3 de 8).]]></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4 de 8).]]></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5 de 8).]]></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6 de 8).]]></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7 de 8).]]></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qué frente a quién: el mapa de controles» (8 de 8).]]></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4-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tinguir qué tipo de responsabilidad se discute: política, penal o administrativa, porque cada una tiene vía y autoridad distintas → Verificar que la persona está en la lista de sujetos del artículo 110; si no está, la ruta cambia de sede → La Cámara de Diputados sustancia el procedimiento con audiencia del inculpado → Esa misma cámara declara, por mayoría absoluta del número de miembros presentes en sesión, si ha lugar a la acusación ante el Senado → La Cámara de Senadores, erigida en Jurado de sentencia, resuelve por dos terceras partes de los miembros presentes y aplica destitución e inhabil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el primer error público suele ocurrir antes del procedimiento: reclamar un juicio político contra una persona que no está en la lista del artículo 110, o anunciar una sanción que la cámara acusadora no puede imponer sola. La sustanciación con audiencia precede a la declaratoria de procedencia, y la sanción sólo cae después de que el Senado resuelve como jurado. Queda fuera de esta secuencia la vía penal, que sigue por otro camino —en el caso del Presidente, con acusación ante la Cámara de Senadores conforme al artículo 111— y cuya ley reglamentaria este material no re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10 en su redacción vigente, revisado el 24-10-2026 en la compilación oficial; la nota impresa registra reformas a su primer párrafo, la última DOF 15-09-20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el municipio no puede solo, el gobernador puede quitarle el servicio por decreto, sin más requisito que su determ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ignora el artículo 115, fracción II, inciso d), que sujeta la asunción estatal de un servicio municipal a un procedimiento previsto en la ley local y a la solicitud previa del ayuntamiento aprobada por al menos dos terceras partes de sus integrantes. La tercera describe un control parlamentario que no existe en el texto mexicano: aquí la permanencia del Ejecutivo no depende de una votación de confianza, y la salida anticipada escrita es la revocación de mandato. La quinta confunde el artículo 115 con el 122: las demarcaciones de la Ciudad de México se gobiernan por Alcaldías, no por ayuntamientos. Sostienen las otras tres: la primera cita la lista de servicios; la cuarta reproduce el mandato conjunto de la fracción VII; y la sexta apunta a la vía jurisdiccional del artículo 103, fracción II, y del 105 sin afirmar cuál norma gana en abstracto, que es justo lo que hay que verificar en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etencias y controles trabajados en el ejemplo mexicano, la tabla del reparto y el mapa de controles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4-r01-oa01]]></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 problema real de tu territorio que esté generando reclamos —basura, agua, luminarias, un mercado, un cruce de municipios, una obra que rebasa una frontera— y arma su hoja de tres niveles: qué dice el artículo 115, 116, 122 o 124 sobre de quién es; qué ley local desarrolla esa materia y dónde la vas a abrir; quién controla a la autoridad responsable y con qué instrumento. Cierra con dos frases: la que puedes sostener con la fuente en la mano, y la que dejaste de decir porque no la verific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puede qué frente a quién: el mapa de controles · Memoria: pieza, control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puede qué frente a quién: el mapa de controles · Memoria: pieza, control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puede qué frente a quién: el mapa de controles · Memoria: pieza, control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Quién puede qué frente a quién: el mapa de controles · Memoria: pieza, control y su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preguntas que distinguen sistemas polí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forma el gobierno y ante quién responde su permanencia; cuánto dura y qué puede acortar esa duración; quién lo controla y con qué instrumento. Con esas tres se puede comparar sin nombrar paí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dura define al presidencialismo frente al parlamenta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exista una votación parlamentaria que forme o desforme al gobierno. En el parlamentarismo, en cambio, la elección del gobierno emana del parlamento y responde políticamente ant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moción de censura constru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la cámara no derribe un gobierno sin dejar nombrado al sucesor. Es una corrección de ingeniería contra la censura usada como táctica electoral, descrita aquí en términos estruc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federal» y «parlamentario» no compit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esponden a ejes distintos: federal describe el reparto territorial y parlamentario la formación del Ejecutivo. Una república puede ser las dos cosas a la vez, como el caso comparado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gla resuelve la duda cuando no sabes de quién es un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rtículo 124: lo que la Constitución no concede expresamente a los funcionarios federales se entiende reservado a los Estados o a la Ciudad de México. Primero busca la facultad expresa; si no está, no es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e un estado quitarle un servicio a un municipio por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decreto. La ley local fija procedimiento y condiciones, y el artículo 115, fracción II, inciso d), exige solicitud previa del ayuntamiento aprobada por al menos dos terceras partes de sus integrantes. La otra vía es el conve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ntroles sobre un ayuntamiento conviene no mezc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entas y leyes de ingresos, en la legislatura local; suspensión, desaparición o revocación del mandato por causas graves previstas en la ley local, con audiencia; y la exigibilidad jurisdiccional cuando el conflicto es de compe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fra extranjera se puede citar sin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a. Si el número no se leyó en el texto constitucional o en la fuente primaria del país, la comparación se formula en estructura: qué pieza institucional hace el trabajo, sin umbrales ni may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4-r01-oa01]]></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3 de 17» (2 de 2).]]></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4 de la tabla, convertida en ficha para que el texto no se recorte.]]></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4 de 17» (2 de 2).]]></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5 de la tabla, convertida en ficha para que el texto no se recorte.]]></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6 de la tabla, convertida en ficha para que el texto no se recorte.]]></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7 de la tabla, convertida en ficha para que el texto no se recorte.]]></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6382" r:id="rId1"/>
    <p:sldLayoutId id="2481906383" r:id="rId2"/>
    <p:sldLayoutId id="2481906384" r:id="rId3"/>
    <p:sldLayoutId id="24819063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8a226b370fe9250b1d413ee84fa871b0f4fa0044253fcf91.jpg"/>
  <Relationship Id="rId3" Type="http://schemas.openxmlformats.org/officeDocument/2006/relationships/hyperlink" Target="https://politica.lumbre.lat/object/pol-u04-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8a226b370fe9250b1d413ee84fa871b0f4fa0044253fcf92.jpg"/>
  <Relationship Id="rId3" Type="http://schemas.openxmlformats.org/officeDocument/2006/relationships/hyperlink" Target="https://politica.lumbre.lat/object/pol-u04-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politica.lumbre.lat/object/pol-u04-r01-oa01" TargetMode="External"/>
  <Relationship Id="rId4" Type="http://schemas.openxmlformats.org/officeDocument/2006/relationships/hyperlink" Target="https://politica.lumbre.lat/object/pol-u04-r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politica.lumbre.lat/object/pol-u04-r01-oa01" TargetMode="External"/>
  <Relationship Id="rId4" Type="http://schemas.openxmlformats.org/officeDocument/2006/relationships/hyperlink" Target="https://politica.lumbre.lat/object/pol-u04-r01-oa01" TargetMode="External"/>
  <Relationship Id="rId5"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politica.lumbre.lat/object/pol-u04-r01-oa01" TargetMode="External"/>
  <Relationship Id="rId4" Type="http://schemas.openxmlformats.org/officeDocument/2006/relationships/hyperlink" Target="https://politica.lumbre.lat/object/pol-u04-r01-oa01" TargetMode="External"/>
  <Relationship Id="rId5"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politica.lumbre.lat/object/pol-u04-r01-oa01" TargetMode="External"/>
  <Relationship Id="rId4" Type="http://schemas.openxmlformats.org/officeDocument/2006/relationships/hyperlink" Target="https://politica.lumbre.lat/object/pol-u04-r01-oa01" TargetMode="External"/>
  <Relationship Id="rId5"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politica.lumbre.lat/object/pol-u04-r01-oa01" TargetMode="External"/>
  <Relationship Id="rId4"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iputados.gob.mx/LeyesBiblio/ref/cpeum_crono.htm" TargetMode="Externa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hyperlink" Target="https://www.gob.mx/" TargetMode="External"/>
  <Relationship Id="rId4"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4-r01-oa01" TargetMode="External"/>
  <Relationship Id="rId3" Type="http://schemas.openxmlformats.org/officeDocument/2006/relationships/notesSlide" Target="../notesSlides/notesSlide1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dencialis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lamentaris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ederalis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gu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4-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ingu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ít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4-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tres preguntas a cualquier sistema político —quién forma el gobierno, cuánto dura y quién lo controla—, distinguir presidencialismo y parlamentarismo por su estructura y sus fallas típicas, ubicar el reparto territorial mexicano en los artículos 40, 115, 116, 122, 124 y 105, y detectar los argumentos que mezclan niveles de gobier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unidad U04 (Sistemas políticos comparados) del plan de la escuela. Cuatro figuras propias, dos ejemplos resueltos —un caso mexicano con datos ficticios etiquetados y una comparación puramente estructural—, nueve actividades evaluadas, una reflexión de producto, dos juegos de repaso y una tabla de fuentes con cada artículo citado, la nota de última reforma impresa en la compilación oficial y la fecha de revisión editorial (24-10-2026).]]></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4]]></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stemas políticos comparados · presidencialismo · parlamentarismo · federalismo mexicano · municipio libre · reparto de competencias · controles constitucionales · revocación de manda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ena uno. En una reunión pública alguien sentencia: «el problema de la basura es culpa del presidente municipal». Dos semanas después, el mismo grupo promete resolver un río que cruza municipios de dos entidades con presupuesto del ayuntamiento. Nadie hizo la pregunta previa: ¿de quién es la competencia? La basura y el río no están en el mismo casillero, aunque los dos sean basura y agua en la vida di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ena dos. En una mesa de análisis alguien propone «que el Congreso le retire la confianza al Presidente, como en Europa», y su vecino responde «aquí hace falta un presidencialismo fuerte, como el que funciona». Los dos hablan de sistemas políticos sin haber dicho en qué se distingue uno de otro, y mientras discuten aparecen cifras de otros países que nadie verificó en la fuente pri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escenas son el mismo error con distinta máscara: no identificar la pieza que ordena. En el primer caso, la pieza es una competencia de gobierno. En el segundo, la pieza es una estructura: quién forma el gobierno, cuánto dura y quién lo controla. Quien no distingue esas tres preguntas termina discutiendo de etiquetas, y las etiquetas en política se usan como elogio o como insulto, nunca como descrip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l filtro, no la preferencia. Al terminar sabrás nombrar las dos respuestas clásicas y sus fallas típicas, leer en el texto constitucional vigente la respuesta mexicana —que es más mixta de lo que repiten los resúmenes—, ubicar un servicio concreto en su orden de gobierno y detectar en tiempo real cuando alguien está mezclando niveles porque no identificó de quién era la compet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primera lección de la unidad de sistemas políticos comparados del plan de la escuela. Ninguna de sus afirmaciones institucionales sobre otros países se apoya en cifras no verificadas: la comparación se hace en estruct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a cualquier sistema las tres preguntas que sí distinguen (formación del gobierno, duración y control) y decir qué respuesta da cada una; explicar por qué federal y parlamentario son ejes distintos y combinables; leer en los artículos 80, 81, 83, 89, 74 y 76 la respuesta mexicana, incluidas las piezas de coalición y 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4]]></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atificación; ubicar un servicio del artículo 115 en su orden de gobierno y decir quién lo fiscaliza; nombrar los controles vigentes entre niveles y órganos con su artículo; y desarmar un argumento que mezcla niveles o importa una fórmula extranjera sin verificarla.]]></a:t>
            </a:r>
          </a:p>
        </p:txBody>
      </p:sp>
      <p:sp>
        <p:nvSpPr>
          <p:cNvPr id="10" name=""/>
          <p:cNvSpPr txBox="1"/>
          <p:nvPr/>
        </p:nvSpPr>
        <p:spPr>
          <a:xfrm>
            <a:off x="514350" y="28670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profesión: este material tuvo revisión editorial, no dictamen juríd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comienda un sistema, un partido ni a un gobernante: describe estructuras y mecanismos, y no evalúa a nadie en carg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municipio o hecho inventado está etiquetado como ficticio; las reglas citadas provienen del texto constitucional vig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extranjera se formula en términos estructurales: quedaron fuera umbrales, número de cámaras, duraciones y mayorías de otros países que no fue posible verificar en la fuente primar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están copiadas de la compilación oficial con última reforma publicada DOF 07-10-2026 y revisadas el 24-10-2026; antes de usarlas en un escrito, compáralas otra vez.]]></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dencialismo, parlamentarismo y federalismo: las tres preguntas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uelve qué ley local ordena un servicio concreto en tu entidad: eso lo define la legislación municipal de tu estado y hay que abrir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uno: ¿quién forma el gobierno y ante quién responde su permanencia? No es lo mismo que quién gana la elección. Un gobierno se forma por un proceso propio del Ejecutivo o por una votación de la legislatura; y la permanencia puede depender de un calendario o del apoyo de una mayoría que puede cambi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os: ¿cuánto dura y qué puede acortar esa duración? Todo sistema tiene una pieza que puede terminar antes de tiempo: la renuncia, la falta absoluta, un juicio, una votación de desconfianza, un proceso ciudadano de revocación. Lo interesante no es que exista esa pieza, sino quién la activa y con qué requisi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tres: ¿quién lo controla y con qué instrumento? Aquí se cruzan cuatro lógicas distintas —política, jurisdiccional, presupuestal y ciudadana— y mezclarlas es la fuente número uno de las discusiones estériles: decir «que lo juzgue el Congreso» puede significar tres procedimientos diferentes con tres resultados diferen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tres preguntas ya puedes comparar dos sistemas sin nombrar países. Y necesitas una cuarta distinción, que es la que casi todos omiten: la forma de gobierno (cómo se forma y dura el Ejecutivo) no es lo mismo que la forma del Estado (cómo se reparte el territor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l y unitario responden a lo segundo; presidencialista y parlamentario, a lo primero. Por eso existe una república federal y parlamentaria, y puede existir una república unitaria y presidenciali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cambiamos a sistema parlamentario» para arreglar un problema de coordinación entre un estado y sus municipios, está respondiendo una pregunta con la respuesta de otro ej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de abajo muestra las dos columnas con las tres preguntas. Las dos frases entrecomilladas de la columna derecha son copia literal de la caracterización enciclopédica consultada para esta lección; el resto es redacción propia. Ninguna columna es un veredicto sobre un paí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pción estructural, no una lista de países ni una calificación. Las dos frases entre comillas de la tercera columna son copia literal de la fuente enciclopédica indicada en la tabla de fuentes; lo demás es redacción de esta lección. Verificación de los artículos mexicanos: compilación oficial con última reforma DOF 07-10-2026, revisada el 24-10-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94]]></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390650"/>
                <a:gridCol w="3305175"/>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idencial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lamentar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forma el gob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encabeza el Ejecutivo llega por un proceso propio y no por una votación de la legislatura; integra y remueve a su gabin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lección del gobierno emana del parlamento y es responsable políticamente ante este»: frase literal de la fuente enciclopédica consultada el 24-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fija: el calendario, y no la mayoría del día en la cámara, es lo que define el fin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 mientras la cámara mantenga la confianza; esa confianza puede retirarse antes de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94]]></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390650"/>
                <a:gridCol w="3305175"/>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idencial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lamentar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n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efatura de Estado y jefatura de Gobierno coinciden en la mism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efe de Estado es normalmente distinto del jefe de Gob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se le contr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votación de desconfianza que forme o desforme gobiernos: controles jurisdiccionales, de responsabilidad, presupuestales y ciudad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sura parlamentaria al gobierno y cuestión de confianza, con la facultad recíproca de disolver la cám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94]]></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390650"/>
                <a:gridCol w="3305175"/>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sidencial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lamentarismo (estru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romp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jecutivo y legislatura tienen orígenes y mandatos propios y chocan: la falla se llama rig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las mayorías que sostuvieron la investidura se fragmentan: la falla se llama inest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preguntas que separan los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 frase entrecomillada está copiada literalmente de la caracterización enciclopédica del parlamentarismo consultada el 24-10-2026; el resto son descripciones estructurales redactadas para el curso. Las dos columnas no califican países.]]></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pregunt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preguntas que separan los sistem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ga propone: «para que el gobierno responda por la basura hay que cambiar el sistema: que el Congreso le quite la confianza al Presidente». Con el filtro de las tres preguntas, ¿cuál es el defecto central de la propues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menciona al Congreso sin explicar el procedimiento legislativo, que es lo único relevante.]]></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responde una pregunta de forma de gobierno —quién forma y sostiene al Ejecutivo— para resolver un problema de forma del Estado: de quién es la competencia del serv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usa la palabra confianza, que en derecho mexicano no tiene ningún significado técnic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mpara con otros países: cualquier comparación externa vuelve inválida la prop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residencialista: origen propio, mandato fijo y rigidez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idencialismo es una solución de doble origen. Quien encabeza el Ejecutivo llega por un proceso electoral propio —no por una votación de la legislatura— y trae con eso dos cosas a la vez: la jefatura del Estado y la jefatura del gobierno. Lo que ese diseño compra es estabilidad temporal: el calendario, y no el humor de una mayoría, define cuándo se acaba el encargo. Nadie puede tumbar al gobierno un martes porque se le acabaron los vo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residencialista: origen propio, mandato fijo y rigidez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e diseño paga es rigidez. Si la relación entre el Ejecutivo y la legislatura se quiebra, el sistema no tiene una salida política breve dentro de sí mismo: no hay votación de desconfianza que reacomode el gobierno ni disolución anticipada que devuelva la palabra al electorado. La consecuencia práctica es que el conflicto no se resuelve, se aguanta, y aguantar cuatro, cinco o seis años se vive como parális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residencialista: origen propio, mandato fijo y rigidez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 se suma una segunda tensión que la literatura política llama dualidad de legitimidades: presidente y cámara pueden decir, con idéntica razón, que el voto los respalda. Cuando eso ocurre, cada lado negocia desde la misma frase y ninguna de las dos puede ser desautorizada por la otra con un procedimiento simpl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muy visible en el habla pública: la personalización. Como una sola persona concentra la representación, todo resultado —bueno o malo— se lee como éxito o fracaso individual. Es un costo comunicacional, no jurídico, pero condiciona las decis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residencialista: origen propio, mandato fijo y rigidez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ejercicio de esta lección, quédate con la señal dura: si un sistema carece de una votación que forme o desforme gobiernos, la variable que hay que observar no es la confianza, es el bloque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spuesta presidencialista: origen propio, mandato fijo y rigidez]]></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sistema presidencialista, si el presidente pierde la mayoría en la legislatura, el mecanismo propio del sistema para resolver esa pérdida es una votación de desconfianza que forma otro gobiern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lamentarismo invierte el vínculo. La caracterización estructural que se consultó para esta lección lo dice en una frase: «la elección del gobierno emana del parlamento y es responsable políticamente ante este». De ahí deriva todo lo demás. Si el gobierno nace de la cámara, su permanencia depende de esa cámara; y si la permanencia depende de una mayoría, la crisis se resuelve dentro del sistema, sin esperar al calendario. Esa es la ventaja comprada: capacidad de corregir sin paraliz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deriva también la separación de jefaturas que sorprende a quien lee la noticia por el cargo y no por la función: «el jefe de Estado es normalmente distinto del jefe de Gobierno». Uno representa y otro gobierna, y por eso dos personas pueden aparecer en el mismo titular con responsabilidades políticas distint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troles son recíprocos, y ese es el punto fino de la comparación: la cámara puede censurar al gobierno y el gobierno puede disolver la cámara. Ese intercambio no está en el diseño presidencialista, y explica por qué allí una pelea se aguanta y aquí se puede volver a las urnas antes de tiemp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la censura podía usarse como arma electoral —tirar al gobierno sin tener sucesor—, varias tradiciones europeas construyeron una corrección de ingeniería: la moción de censura constructiva. Su lógica, descrita en términos puramente estructurales, es que la cámara sólo retira la confianza si deja simultáneamente nombrado a quien la sustituye. No es un detalle procedimental: es una respuesta diseñada contra una falla del propio sist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el parlamentarismo también paga precios, y muy legibles. El primero: la investidura depende de mayorías que pueden fragmentarse, así que el gobierno se sostiene sobre acuerdos que pueden romperse. El segundo: el momento de la disolución queda disponible para el cálculo partidista, y una herramienta de desbloqueo se convierte en estrategia de calendario. El tercero: cuando el jefe de Estado tiene voz propia, la representación puede terminar discutiendo con el gobier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parlamentaria: investidura, confianza y censura constructiv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roponer «aquí deberíamos ser parlamentarios», la comparación honesta exige contestar qué pasa con el Ejecutivo los días siguientes a la censura. Si la respuesta es «ya se resolverá», se está importando la falla y no el arreg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conviene leer, y no recordar. El artículo 49 abre con la regla de separación: «El Supremo Poder de la Federación se divide para su ejercicio en Legislativo, Ejecutivo y Judicial», y su segundo párrafo añade que «no podrán reunirse dos o más de estos Poderes en una sola persona o corporación, ni depositarse el Legislativo en un individuo». El artículo 50 deposita el Legislativo en «un Congreso general, que se dividirá en dos Cámaras, una de diputados y otra de senador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cutivo se define en el artículo 80 con la fórmula que es el corazón del diseño mexicano: «Se deposita el ejercicio del Supremo Poder Ejecutivo de la Unión en un solo individuo».]]></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81 resuelve el origen: «La elección del presidente será directa y en los términos que disponga la ley electoral», y en la misma pieza constitucional aparece la salida anticipada por vía ciudadana, porque el propio artículo dice que «el cargo de presidente de los Estados Unidos Mexicanos puede ser revocado en los términos establecidos en esta Constitu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83 fija arranque y duración: «El Presidente entrará a ejercer su encargo el 1o. de octubre y durará en él seis años», y remata con la prohibición de volver: «en ningún caso y por ningún motivo podrá volver a desempeñar ese pues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a la primera pregunta —quién forma el gobierno— está en el artículo 89, fracción II: «Nombrar y remover libremente a los Secretarios de Estado». Libremente quiere decir sin votación de investidura: no existe una sesión en la que la cámara aprueba un programa y con eso forma el gobier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nen ahora los dos matices que casi nadie menciona y que cambian la comparación. Uno: existen ratificaciones limitadas.]]></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mara de Diputados debe «ratificar el nombramiento que el Presidente de la República haga del Secretario del ramo en materia de Hacienda, salvo que se opte por un gobierno de coalición» (artículo 74, fracción III), y el Senado ratifica titularidades cuando se opta por ese camino (artículo 76, fracción I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la ratificación no forma gobierno: el propio artículo 89, fracción II, prevé que «si la Cámara respectiva no ratificare en dos ocasiones el nombramiento del mismo Secretario de Estado, ocupará el cargo la persona que designe el Presidente de la República». Dos negativas no producen un gabinete de otra mayoría: producen que entre la persona propues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xiste el gobierno de coalición. El artículo 89, fracción XVII, permite «en cualquier momento, optar por un gobierno de coalición con uno o varios de los partidos políticos representados en el Congreso de la Unión», añade que el convenio y el programa «deberán ser aprobados por mayoría de los miembros presentes de la Cámara de Senadores» y cierra con una clave: «el convenio establecerá las causas de la disolución del gobierno de coalición». Se parece a una coalición parlamentaria en el nombre, pero no se cae por una votación de desconfianza: se disuelve por las causas que las partes escriban en su conveni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detalle más traicionero de esta unidad es la reelección legislativa. El texto vigente del artículo 59 dice que «las personas senadoras y diputadas al Congreso de la Unión no podrán ser reelectas para el periodo inmediato posterior al ejercicio de su mandato», y las notas del propio artículo registran reformas publicadas DOF 10-02-2014 y 01-04-2025. Si tu memoria sobre reelección viene de un artículo de prensa antiguo, ya está desactualizada. Ahí, y no en la intuición, se ve por qué esta lección se escribe copiando del texto oficial y no del recuer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spuesta mexicana leída en el texto vigente, no en el resum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eguntas con su respuesta mexicana. Fragmentos copiados de la compilación oficial vigente (última reforma publicada DOF 07-10-2026), revisados el 24-10-2026. La columna de versión reproduce la nota impresa en el propio artículo; no es una cronología comple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9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ncabeza el Ejec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0: «Se deposita el ejercicio del Supremo Poder Ejecutivo de la Unión en un solo individ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original DOF 05-02-19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llega al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1: «La elección del presidente será directa y en los términos que disponga la ley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reformado DOF 20-12-201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3: «El Presidente entrará a ejercer su encargo el 1o. de octubre y durará en él seis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reformado DOF 22-01-1927, 24-01-1928, 29-04-1933, 09-08-2012, 10-02-2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volver al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3: «en ningún caso y por ningún motivo podrá volver a desempeñar ese 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artículo; verifica la versión antes de c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forma el gabin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9, fracción II: «Nombrar y remover libremente a los Secretarios de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con reforma registrada DOF 09-08-2012; párrafos de ratificación adicionados DOF 10-02-2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interviene una cám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74, fracción III: ratificar a la persona titular de Hacienda «salvo que se opte por un gobierno de coal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derogada DOF 30-07-1999 y adicionada DOF 10-02-2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si la cámara no rat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9, fracción II: si no se ratifica en dos ocasiones, «ocupará el cargo la persona que designe el Presidente de la Repú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rrafo adicionado DOF 10-02-2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 algo parecido a una coal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9, fracción XVII: «optar por un gobierno de coalición con uno o varios de los partidos políticos representados en el Congreso de la U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derogada DOF 25-10-1993 y adicionada DOF 10-02-2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disuelve esa coal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9, fracción XVII: «el convenio establecerá las causas de la disolución del gobierno de coal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fracción; no es una votación de des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cortarse el mandato presi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81 y 35, fracción IX: el cargo «puede ser revocado» y entre los derechos de la ciudadanía está «participar en los procesos de revocación de man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81 reformado DOF 20-12-2019; fracción IX adicionada con sus apartados DOF 20-12-201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914525"/>
                <a:gridCol w="3533775"/>
                <a:gridCol w="2667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texto (fragmento lite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ota de versión impresa en el artí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n reelegirse los legisl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9: «no podrán ser reelectas para el periodo inmediato posterior al ejercicio de su man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reformado DOF 29-04-1933, 10-02-2014, 01-04-20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1 de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reclamo tal como lleg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an Rafael de la Sierra —municipio ficticio inventado para este ejercicio, con hechos que no corresponden a ningún lugar real— el camión de la basura lleva dos semanas sin pasar en tres colonias, la avenida central está sin luz y el agua se corta porque el sistema viene desde un municipio de la entidad vecina. El equipo quiere publicar: «es culpa del presidente municip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2 de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regunta: ¿el texto constitucional nombra ese servicio?]]></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artículo 115, fracción III. La lista dice, literalmente, «Agua potable, drenaje, alcantarillado, tratamiento y disposición de sus aguas residuales», «Alumbrado público» y «Limpia, recolección, traslado, tratamiento y disposición final de residuos». Los tres reclamos caen en una lista de funciones y servicios municipales. Hasta ahí, la frase del equipo tiene base constitucion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3 de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pregunta: qué norma lo organiza en tu estad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no opera sola. El artículo 115, fracción II, establece que los ayuntamientos aprueban bandos, reglamentos y disposiciones «de acuerdo con las leyes en materia municipal que deberán expedir las legislaturas de los Estados», y el inciso i) de la fracción III deja a las legislaturas locales determinar «los demás» servicios según condiciones territoriales y capacidad administrativa y financiera. Sin abrir la ley municipal de la entidad no sabes qué dependencia del ayuntamiento responde ni con qué instrumento se le exig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4 de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pregunta: ¿el estado puede asumir el servicio?]]></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or decisión unilateral.]]></a:t>
            </a:r>
          </a:p>
        </p:txBody>
      </p:sp>
      <p:sp>
        <p:nvSpPr>
          <p:cNvPr id="9" name=""/>
          <p:cNvSpPr txBox="1"/>
          <p:nvPr/>
        </p:nvSpPr>
        <p:spPr>
          <a:xfrm>
            <a:off x="514350" y="19716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15, fracción II, inciso d), dice que la ley estatal debe fijar «el procedimiento y condiciones para que el gobierno estatal asuma una función o servicio municipal cuando, al no existir el convenio correspondiente, la legislatura estatal considere que el municipio de que se trate esté imposibilitado para ejercerlos o]]></a:t>
            </a:r>
          </a:p>
        </p:txBody>
      </p:sp>
      <p:sp>
        <p:nvSpPr>
          <p:cNvPr id="10" name=""/>
          <p:cNvSpPr txBox="1"/>
          <p:nvPr/>
        </p:nvSpPr>
        <p:spPr>
          <a:xfrm>
            <a:off x="514350" y="36195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tarlos», y exige «solicitud previa del ayuntamiento respectivo, aprobada por cuando menos las dos terceras partes de sus integr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vía es el convenio: la fracción III permite que el Estado se haga cargo en forma temporal de algunos servici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a pregunta: el agua cruza dos entidad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cambia el casillero. La fracción III prevé que los municipios «podrán coordinarse y asociarse para la más eficaz prestación de los servicios públicos», y cuando se trata de municipios de dos o más Estados «deberán contar con la aprobación de las legislaturas de los Estados respectiv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lo que hay es continuidad urbana entre municipios de distintas entidades, la fracción VI obliga a que «la Federación, las entidades federativas y los Municipios respectivos, en el ámbito de sus competencias, planearán y regularán de manera conjunta y coordinada el desarrollo de dichos centr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blema que rebasa la frontera municipal no se resuelve con un comunic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inta pregunta: quién controla al ayuntami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iezas distintas. Las cuentas: «las legislaturas de los Estados aprobarán las leyes de ingresos de los municipios, revisarán y fiscalizarán sus cuentas públicas» (fracción IV).]]></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manencia: las legislaturas locales, por acuerdo de las dos terceras partes de sus integrantes, pueden suspender ayuntamientos, declarar que han desaparecido o revocar el mandato de un miembro «por alguna de las causas graves que la ley local prevenga», con audiencia previ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reparto: la competencia municipal la ejerce el ayuntamiento «de manera exclusiva» y «no habrá autoridad intermedia alguna entre este y el gobierno del Estado» (fracción I). Pedirle al gobernador lo que el texto le da al municipio es pedirle que invada una competenc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 mexicana leída en el texto vigente, no en el resumen · Ejemplo resuelto (municipio y hechos ficticios): de quién es la basura, la luz y el agua · Paso 7 de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frase que sí se sostien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del ejercicio, lista para publicar: «residuos, alumbrado y agua son servicios que el artículo 115, fracción III, pone a cargo del municipio; su organización y la autoridad responsable las define la ley municipal del estado; la revisión de las cuentas corresponde a la legislatura local; y un sistema que cruza dos entidades se atiende con convenio entre ayuntamientos y aprobación de ambas legislaturas». Esa frase no promete la solución: sitúa responsable, instrumento y vía. Ahí está la diferencia entre denunciar y poder verific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spuesta mexicana leída en el texto vigente, no en el resum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México adopta un gobierno de coalición en los términos del artículo 89, fracción XVII, ese gobierno puede ser terminado por una votación de desconfianza de la Cámara de Senador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alla estructural no es un defecto moral de un país: es el modo predecible en que un diseño se atasca cuando la política se pone difícil. Nombrarla sirve para dos cosas: para no atribuirle a la forma de gobierno lo que es coyuntura, y para saber qué pieza institucional se necesita si alguien propone un traspla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residencialismo, tres fallas. La rigidez: no hay votación que reacomode al gobierno ni disolución que devuelva la palabra al electorado, así que el conflicto se aguanta y se lee como parálisis. La dualidad de legitimidades: presidente y cámara pueden invocar el mismo voto, y ninguna de las dos puede desautorizar a la otra con un procedimiento simple. Y la personalización: como la representación se concentra en una persona, el resultado se lee como éxito o fracaso individual, lo que empuja a decidir solo cuando decidir acompañado sería más lento pero más establ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arlamentarismo, tres fallas distintas. La investidura condicionada: el gobierno existe mientras aguante un acuerdo, y ese acuerdo lo pueden romper socios pequeños. La censura como herramienta de campaña: tirar al gobierno es políticamente rentable aunque no haya sucesor, y de ahí nació la corrección constructiva. Y la discrecionalidad del calendario: si disolver la cámara es una facultad del gobierno, el momento se elige por conveniencia, y la institución deja de ser un mecanismo de desbloqueo para volverse tácti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uarto error que no está en ninguno de los dos sistemas y que es el más común en el debate mexicano: atribuir a la forma de gobierno lo que produce otra pieza del engranaje. El número de partidos que llegan a una cámara depende del sistema electoral y de sus reglas de umbral y de sobrerepresentación, no de si hay presidencias o investiduras. La capacidad de un municipio para prestar un servicio depende de su hacienda y de la ley municipal de su estado, no de la forma del Ejecutivo federal. Comparar sistemas sin comparar su entorno es la razón por la que tantos trasplantes se venden con un diagnóstico equivoc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siguiente pone las dos columnas con sus puntos de falla y una advertencia operativa: antes de proponer una reforma de sistema, hay que decir qué falla concreta se quiere corregir y con qué piez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sistema falla de manera predec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s etiquetas son nombres de falla trabajados en el texto de esta lección, no citas de un autor. La banda inferior recuerda la regla del curso: primero la pregunta y la competencia, después la propuesta institucional. Elaborada e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allas-sistem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da sistema falla de manera predecibl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quipo propone una reforma: «con sistema parlamentario se acaban los bloqueos entre el Ejecutivo y el Congreso en México». ¿Cuál es la revisión más útil que puedes hacerle a esa propuesta con lo visto aquí?]]></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a: el parlamentarismo elimina por diseño el conflicto entre poderes.]]></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qué falla concreta quiere corregir, si el bloqueo viene de la forma de gobierno o del sistema electoral y de las mayorías, y qué pieza sustituta propone para el día después de la censu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hazarla: comparar sistemas políticos está fuera del alcance de un equipo de campañ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cifras de otros países: sin porcentaje de votación y número de escaños ninguna comparación tiene senti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nuevo la experiencia alemana, sin cifras. Su descripción estructural reúne las dos respuestas que este OA separó: es una «democracia parlamentaria federal», según la fórmula con la que la enciclopedia consultada la caracteriz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 de forma de gobierno, quien preside el gabinete es investido por la cámara federal y su permanencia depende de la confianza parlamentaria; la jefatura del Estado está en otra persona, con funciones representativ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 territorial, los gobiernos de los estados federados participan en la legislación federal a través de una cámara propia, y existe un tribunal constitucional federal al que se le plantean los desacuerdos de competencia.]]></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o que la comparación te deja hacer y en lo que no.]]></a:t>
            </a:r>
          </a:p>
        </p:txBody>
      </p:sp>
      <p:sp>
        <p:nvSpPr>
          <p:cNvPr id="9"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deja observar dos decisiones de diseño que México no tomó: separar las jefaturas y atar la permanencia del gobierno a una votación parlamentaria; y dar a las entidades una vía institucional de participación en la legislación federal, distinta de la nuestra, donde el Senado se integra con dos senadurías por entidad]]></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das por votación mayoritaria relativa y una asignada a la primera minoría (artículo 56) y tiene facultades exclusivas tasadas (artículo 76).]]></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deja afirmar que un modelo rinde más o menos: eso depende de datos que aquí no se verificaron y de un criterio normativo que esta lección no tom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s usar de esa comparación, y es lo único que se usa en un documento honesto, es la lógica de la pieza: si quieres que un gobierno pueda cambiarse sin elecciones anticipadas, necesitas una votación que forme otro gobierno al mismo tiempo. Si quieres que una entidad no dependa de la buena voluntad del centro para ejercer su competencia, necesitas que esa competencia esté escrita, que haya una cámara o un procedimiento donde se discuta y un tribunal al que se pueda llegar. Dos ideas, cero cifras prestad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1 de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escenario, declarado fictic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emos la República del Rin (país ficticio, sin correspondencia con ninguno real) para practicar la lectura estructural: una federación parlamentaria donde un socio de coalición anuncia que retira su apoyo al jefe del gobierno. Los hechos son del ejercicio; lo único que se afirma aquí es cómo responden las piezas institucionales descritas en la fuente consultad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2 de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regunta: ¿quién forma al gobierno allí?]]></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o formó el voto popular directo: lo invistió la cámara federal. Con eso, la salida de un socio no es un problema de calendario, es un problema de mayoría. En el diseño presidencialista mexicano el mismo hecho —perder apoyo parlamentario— no altera la titularidad del Ejecutivo, porque su origen y su duración no dependen de esa vota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3 de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pregunta: ¿qué puede pasar el mismo dí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minos típicos: que el gobierno siga operando en minoría, que la cámara censure y nombre sucesor, o que se disuelva la cámara y se convoque a elecciones. La censura constructiva reduce el segundo riesgo: la cámara sólo retira la confianza si deja nombrado al sustituto. Ninguna de esas salidas existe en el texto mexicano para el Ejecutivo federal; nuestra salida anticipada escrita es la revocación de mandato, con requisitos y ventana definidos en el propio texto constitucion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4 de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a pregunta: ¿y el reparto territorial?]]></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inemos que la crisis también toca una ley federal que incide en servicios organizados por los estados federados. En una estructura como la descrita, esa ley pasa por la cámara donde están los gobiernos de las entidades, y si hay conflicto de competencia puede terminar ante el tribunal constitucional federal. En México el equivalente funcional no es ése: es el reparto escrito del artículo 115, la cláusula de reserva del 124, y las controversias constitucionales que la Suprema Corte conoce según el artículo 10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5 de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a pregunta: ¿qué se puede proponer en México con esta comparación?]]></a:t>
            </a:r>
          </a:p>
        </p:txBody>
      </p:sp>
      <p:sp>
        <p:nvSpPr>
          <p:cNvPr id="8" name=""/>
          <p:cNvSpPr txBox="1"/>
          <p:nvPr/>
        </p:nvSpPr>
        <p:spPr>
          <a:xfrm>
            <a:off x="514350" y="1981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proponer una pieza, no un paisaje. Por ejemplo: «si queremos que una coalición de gobierno pueda terminarse sin crisis, definamos en el convenio las causas de disolución», que es justo la lógica del artículo 89, fracción XVII.]]></a:t>
            </a:r>
          </a:p>
        </p:txBody>
      </p:sp>
      <p:sp>
        <p:nvSpPr>
          <p:cNvPr id="9" name=""/>
          <p:cNvSpPr txBox="1"/>
          <p:nvPr/>
        </p:nvSpPr>
        <p:spPr>
          <a:xfrm>
            <a:off x="514350" y="33051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uedes proponer con esta comparación es «que el Congreso quite al Presidente», porque eso no corrige una falla del texto: cambia el eje de formación del gobierno, y entonces hay que decir qué se pierde —estabilidad del calendario— y qué se gan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política brev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94]]></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comparado: una federación que además es parlamentaria · Ejemplo resuelto (caso inventado, estructura verificada): una crisis de gobierno en una federación parlamentaria · Paso 6 de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alida del ejercicio: cómo se reporta una compar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honesto de cuatro renglones: qué pieza extranjera observé y en qué fuente estructural; qué pregunta mexicana responde esa pieza; qué cifras no verifiqué y por eso no cito; y qué afirmación estoy evitando («allá funciona mejor»). Un comparativo así se puede defender en una entrevista. El que trae un porcentaje de memoria, n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94]]></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la escuela: lo que no verificas, se dice en estructura o no se dice]]></a:t>
            </a:r>
          </a:p>
        </p:txBody>
      </p:sp>
      <p:sp>
        <p:nvSpPr>
          <p:cNvPr id="10" name=""/>
          <p:cNvSpPr txBox="1"/>
          <p:nvPr/>
        </p:nvSpPr>
        <p:spPr>
          <a:xfrm>
            <a:off x="685800" y="1962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este material se consultaron descripciones enciclopédicas de parlamentarismo, presidencialismo, moción de censura constructiva, Estado federal y del sistema alemán.]]></a:t>
            </a:r>
          </a:p>
        </p:txBody>
      </p:sp>
      <p:sp>
        <p:nvSpPr>
          <p:cNvPr id="11" name=""/>
          <p:cNvSpPr txBox="1"/>
          <p:nvPr/>
        </p:nvSpPr>
        <p:spPr>
          <a:xfrm>
            <a:off x="685800" y="29051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rven para caracterizar estructuras, no para citar números: quedaron fuera los umbrales de participación, las mayorías exigidas, el número de cámaras o de escaños y las duraciones de mandato de otros países, porque no fueron verificados en su texto constitucional primari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comparado: una federación que además es parlamenta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94]]></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ejercicio pide una cifra extranjera, la cifra se declara supuesto ficticio. Y si alguien te pregunta «¿y eso en México cómo se haría?», la respuesta se busca en el artículo mexicano correspondiente, no en la memoria del caso extranjer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xico es una federación y el texto lo dice con una fórmula precisa.]]></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ículo 40, primer párrafo: «Es voluntad del pueblo mexicano constituirse en una República representativa, democrática, laica y federal, compuesta por Estados libres y soberanos en todo lo concerniente a su régimen interior, y por la Ciudad de México, unidos en una federación establecida según los principios de esta ley fundamenta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que hace todo el trabajo es la que casi se saltea al leer: soberanos «en todo lo concerniente a su régimen interior». Soberanía con frontera temática, no soberanía plena; ésa es la diferencia entre una federación y una confederación, donde las entidades miembro —según la caracterización enciclopédica consultada— «mantienen el derecho a separarse unilateralment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ampoco somos un Estado unitario. En la descripción que se usó para esta lección, en un Estado unitario la autonomía local existe por tolerancia del centro, que «puede revertirla unilateralment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municipio no es una concesión del estado: el artículo 115 lo define como base de la división territorial y de la organización política y administrativa de los estados, con gobierno propio —el ayuntamiento de elección popular directa— y con una cláusula tajante en la fracción I: «La competencia que esta Constitució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orga al gobierno municipal se ejercerá por el Ayuntamiento de manera exclusiva y no habrá autoridad intermedia alguna entre este y el gobierno del Estado».]]></a:t>
            </a:r>
          </a:p>
        </p:txBody>
      </p:sp>
      <p:sp>
        <p:nvSpPr>
          <p:cNvPr id="9"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se cierra con una regla de reserva que es la pieza más útil para decidir de quién es un problem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ículo 124: «Las facultades que no están expresamente concedidas por esta Constitución a los funcionarios federales, se entienden reservadas a los Estados o a la Ciudad de México, en los ámbitos de sus respectivas competencias». Léela como lo que es: una orden de búsqued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afirmar que algo es federal hay que señalar la facultad expresamente concedida; si no la encuentras, tu punto de partida no es la Federación. Y en ese marco, el Congreso federal legisla donde el artículo 73 le da facultad —que abre, literalmente, con dos palabras: «El Congreso tiene faculta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9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ecisiones para evitar errores públicos.]]></a:t>
            </a:r>
          </a:p>
        </p:txBody>
      </p:sp>
      <p:sp>
        <p:nvSpPr>
          <p:cNvPr id="8" name=""/>
          <p:cNvSpPr txBox="1"/>
          <p:nvPr/>
        </p:nvSpPr>
        <p:spPr>
          <a:xfrm>
            <a:off x="514350" y="15525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a Ciudad de México no es un municipio ni un estado cualquiera; el artículo 122 la define como «una entidad federativa que goza de autonomía en todo lo concerniente a su régimen interior y a su organización política y administrativa», y su división territorial se organiza en demarcaciones cuyo gobierno «estará a cargo de las Alcaldías».]]></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le a una Alcaldía el vocabulario del artículo 115 es confundir niveles. Segunda: nuestra cámara territorial es parecida pero no idéntica a las federales clásica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nado se integra por ciento veintiocho senadoras y senadores, con dos por entidad y una primera minoría (artículo 56), y ejerce facultades tasadas (artículo 76): representa entidades, sí, pero no es una cámara de gobiernos estatal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el 24-10-2026 con el texto vigente de los artículos 40, 115, 122 y 124 de la Constitución (compilación oficial con última reforma publicada DOF 07-10-2026). La lista de servicios reproduce literalmente los incisos de la fracción III; la banda inferior recuerda que la Ciudad de México no se divide en municipios.]]></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iramide-territorial.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o eje: de quién es cada compe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cotidiano, nivel que lo ordena la Constitución y fragmento literal verificado en la compilación oficial vigente (última reforma DOF 07-10-2026), revisada el 24-10-2026. Las notas de versión de cada nivel están en la tabla de fuent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ión de la basura no p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municipal ex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I, inciso c): «Limpia, recolección, traslado, tratamiento y disposición final de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venida central está sin 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municipal ex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I, inciso b): «Alumbrado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9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cerrado el mercado de ab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municipal ex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I, inciso d): «Mercados y centrales de ab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olicía municipal recibe órdenes del gober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o municipal con coordinación obligada prevista en el propio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VII: «Aquélla acatará las órdenes que el Gobernador del Estado le transmita en aquellos casos que éste juzgue como de fuerza mayor o alteración grave del orden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94]]></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entro urbano crece sobre municipios de dos ent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ción conjunta de tres órd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VI: «la Federación, las entidades federativas y los Municipios respectivos, en el ámbito de sus competencias, planearán y regularán de manera conjunta y coordinada el desarrollo de dichos cen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quiere asumir un servicio 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 con solicitud previa del ayu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 inciso d): «será necesaria solicitud previa del ayuntamiento respectivo, aprobada por cuando menos las dos terceras partes de sus integr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ateria que la Constitución no concede a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da a las ent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24: «se entienden reservadas a los Estados o a la Ciudad de México, en los ámbitos de sus respectivas compe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uentas del ayu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y fiscalización en la legislatur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V: «Las legislaturas de los Estados aprobarán las leyes de ingresos de los municipios, revisarán y fiscalizarán sus cuentas pú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143125"/>
                <a:gridCol w="3971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la o qué s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ae en el repa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gmento literal verifi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que se falla en una Alcal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municipio: es demarcación de la Ciudad de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22, Apartado B, fracción VI: «El gobierno de las demarcaciones territoriales de la Ciudad de México estará a cargo de las Alcal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gundo eje: de quién es cada compet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lcaldía de la Ciudad de México es un ayuntamiento y, por tanto, sus servicios se reclaman con la lista del artículo 115, fracción III.]]></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is pares de palabras que se usan como si fueran la misma cosa, y cada una jala una pieza institucional distint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 de gobierno y forma del Estado. La primera responde quién forma y sostiene al Ejecutivo; la segunda, cómo se reparte el territorio. Decir «somos presidencialistas» y «somos federación» son dos afirmaciones sobre ejes distintos, y se pueden reformar por caminos totalmente diferent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deración, confederación y Estado unitario. En la caracterización enciclopédica usada para esta lección, la federación se distingue de la confederación en que las unidades federadas no conservan el derecho «a separarse unilateralmente», y del Estado unitario en que la autonomía local no es algo que el centro tolere y pueda «revertir unilateralmente». Nuestro artículo 40 dice estados «soberanos en todo lo concerniente a su régimen interior»: soberanía con frontera temática, no soberanía plena ni concesión revocable.]]></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nomía y soberanía, y con ello autonomía y facultad. Una entidad es autónoma en su régimen interior; un municipio tiene competencia exclusiva en lo que la Constitución le da; y una Alcaldía tiene las facultades que fijen la constitución y las leyes locales de la Ciudad de México. Las tres cosas se parecen en el habla y son distintas en el text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yuntamiento, Alcaldía y concejo municipal. El ayuntamiento gobierna al municipio (artículo 115, fracción I); la Alcaldía gobierna una demarcación de la Ciudad de México (artículo 122); y el concejo municipal es lo que designa la legislatura local cuando un ayuntamiento desaparece o falta su mayoría y la ley no prevée suplentes ni nuevas elecciones (artículo 115, fracción I). Usar los tres nombres indistintamente hace que tu comunicado sea ilegible para quien conoce la materi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dura, posesión y ratificación. La investidura es el acto por el que una cámara forma al gobierno; la posesión es tomar un cargo ya creado; la ratificación es el visto bueno a un nombramiento que otra persona ya hizo. En México no hay investidura parlamentaria del Ejecutivo, sí protesta constitucional, y sí hay dos ratificaciones puntuales de secretaría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ocabulario que se confunde y cuesta caro en públic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ción, juicio político y remoción. La revocación de mandato la activa la ciudadanía conforme a los artículos 81 y 35, fracción IX. El juicio político es un procedimiento entre cámaras del Título Cuarto para las personas que el artículo 110 enumera, con sanción de destitución e inhabilitación. La remoción libre de secretarios la hace el Presidente por el artículo 89, fracción II. Son tres salidas distintas de un mismo edificio: decir «que lo remueva el Congreso» mezcla las tres.]]></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y cuesta caro en públic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literal del texto constitucional o de la caracterización comparada con lo que obliga a hacer a quien la cit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habrá autoridad intermedia alguna entre este y el gobierno del Estado»]]></a:t>
            </a:r>
          </a:p>
        </p:txBody>
      </p:sp>
      <p:sp>
        <p:nvSpPr>
          <p:cNvPr id="11" name=""/>
          <p:cNvSpPr txBox="1"/>
          <p:nvPr/>
        </p:nvSpPr>
        <p:spPr>
          <a:xfrm>
            <a:off x="514350" y="3590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gobierno de las demarcaciones territoriales de la Ciudad de México estará a cargo de las Alcaldías»]]></a:t>
            </a:r>
          </a:p>
        </p:txBody>
      </p:sp>
      <p:sp>
        <p:nvSpPr>
          <p:cNvPr id="12"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entienden reservadas a los Estados o a la Ciudad de México»]]></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onvenio establecerá las causas de la disolución del gobierno de coalición»]]></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lección del gobierno emana del parlamento y es responsable políticamente ante este»]]></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r de vocabulario: en la Ciudad de México no hay municipios ni ayuntamientos; cita el artículo 122 y su constitución local]]></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atribuir algo a la Federación, busca la facultad expresamente concedida; si no está, tu punto de partida es la entidad]]></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9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alida anticipada de esa coalición no es una votación de desconfianza: está escrita por las partes en un convenio aprobado por la Cámara de Senadores]]></a:t>
            </a:r>
          </a:p>
        </p:txBody>
      </p:sp>
      <p:sp>
        <p:nvSpPr>
          <p:cNvPr id="8"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s describiendo un parlamentarismo: ahí sí existe una votación que forma y desforma gobiernos]]></a:t>
            </a:r>
          </a:p>
        </p:txBody>
      </p:sp>
      <p:sp>
        <p:nvSpPr>
          <p:cNvPr id="9"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le exigas al gobernador lo que el artículo 115, fracción I, le da al ayuntamiento: es una competencia exclusiva municipa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y cuesta caro en públ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casos según la pieza del reparto territorial que los resuelve. Dos caso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rvicio municipal expreso (artículo 115, fracción III)]]></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erva a las entidades o CDMX (arts. 40 y 124)]]></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ordinación entre niveles (artículo 115)]]></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fine la legislación local, no la Constitució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olección y disposición final de residuos en la cabecera municipal]]></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umbrado de las calles y equipamiento de parques y jardine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régimen interior de una entidad federativa]]></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facultad que la Constitución no concede expresamente a los funcionarios federales]]></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entro urbano que se extiende sobre municipios de dos entidades]]></a:t>
            </a:r>
          </a:p>
        </p:txBody>
      </p:sp>
      <p:sp>
        <p:nvSpPr>
          <p:cNvPr id="12" name=""/>
          <p:cNvSpPr txBox="1"/>
          <p:nvPr/>
        </p:nvSpPr>
        <p:spPr>
          <a:xfrm>
            <a:off x="514350" y="3962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decisión de que el estado asuma temporalmente un servicio municipal]]></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rvicios adicionales que la legislatura del estado asigna a los municipio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s facultades y la organización administrativa de una Alcaldía]]></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y cuesta caro en públic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40 constituye a México en una República representativa, democrática, laica y ___ , compuesta por Estados libres y soberanos en todo lo concerniente a su régimen interior.]]></a:t>
            </a:r>
          </a:p>
        </p:txBody>
      </p:sp>
      <p:sp>
        <p:nvSpPr>
          <p:cNvPr id="9" name=""/>
          <p:cNvSpPr txBox="1"/>
          <p:nvPr/>
        </p:nvSpPr>
        <p:spPr>
          <a:xfrm>
            <a:off x="514350" y="29241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ase de la división territorial y de la organización política y administrativa de los estados es el ___ libre (artículo 115).]]></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Y las facultades que la Constitución no concede expresamente a los funcionarios federales se entienden ___ a los Estados o a la Ciudad de México (artículo 124).]]></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o controlen» significa cosas muy distintas según la pieza. En el texto mexicano hay cinco familias de control, y confundirlas es la causa de la mitad de las discusiones institucionales en públic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de nombramientos. Dos secretarías pasan por una cámara: Hacienda por la Cámara de Diputados (artículo 74, fracción III) y Relaciones Exteriores y otros nombramientos por el Senado (artículo 76, fracción II), con la lógica propia de la coalición. Pero el cierre lo pone el artículo 89, fracción II: si la cámara niega la ratificación dos veces, entra la persona que el Presidente designó. Es control sin investidur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presupuestal y de cuentas. La Cámara de Diputados aprueba anualmente el Presupuesto de Egresos de la Federación (artículo 74, fracción IV) y la Auditoría Superior de la Federación, que depende orgánicamente de esa cámara, tendrá «autonomía técnica y de gestión en el ejercicio de sus atribuciones» (artículo 79, primer párrafo). En el ámbito municipal, quien revisa y fiscaliza las cuentas es la legislatura del estado (artículo 115, fracción IV). Los dos controles son sobre la plata, no sobre la permanenci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político-personal. El Título Cuarto arma dos rutas separadas. En el delito, «durante el tiempo de su encargo, el Presidente de la República podrá ser imputado y juzgado por traición a la patria, hechos de corrupción, delitos electorales y todos aquellos delitos por los que podría ser enjuiciado cualquier ciudadano o ciudadana» (artículo 108), y para proceder penalmente contra él «sólo habrá lugar a acusarlo ante la Cámara de Senadores en los términos del artículo 110» (artículo 111, párrafo cuarto).]]></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sponsabilidad política, el artículo 110 enumera quiénes son sujetos de juicio político —senadores, diputados, ministras y ministros, titulares de secretarías de despacho, fiscal general, integrantes de órganos autónomos y otros— y no incluye a la Presidencia en esa lista; la Cámara de Diputados acusa y la Cámara de Senadores, «erigida en Jurado de sentencia», aplica la sanción que el texto escribe así: «la destitución del servidor público y en su inhabilitación para desempeñar funciones, empleos, cargos o comisiones de cualquier naturaleza en el]]></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 público».]]></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entre niveles. Cuando el problema no es una persona sino una competencia, las vías son jurisdiccionales: la controversia constitucional que la Suprema Corte resuelve entre la Federación y una entidad, la Federación y un municipio, dos municipios de diversos estados o un estado y uno de sus municipios (artículo 105, fracción I), y el amparo que los tribunales de la Federación conocen, entre otros casos, «por normas generales o actos de la autoridad federal que vulneren o restrinjan la soberanía de los Estados o la autonomía de la Ciudad de México» (artículo 103, fracción II).]]></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ciudadano sobre la duración. La revocación de mandato (artículos 81 y 35, fracción IX) es la única salida anticipada del Ejecutivo federal que la Constitución escribe como derecho de la ciudadanía. El propio texto fija el porcentaje de la lista nominal, las entidades que deben estar representadas, la ventana para solicitarla y el umbral de participación y de votación: son cuatro datos que se leen en la fuente, no en una lección, y que han sido reformad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ora lo que estas piezas no hacen: no existe en México un voto de confianza que forme gobierno, y no hay disolución anticipada del Congreso por el Ejecutivo; las cámaras se integran y se renuevan por periodos fijos (artículos 51 y 56). Si alguien propone «que el Congreso lo quite» para destrabar un conflicto, no está describiendo un control vigente: está pidiendo un cambio de eje. La figura siguiente resume el map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el 24-10-2026 con los artículos 35, 74, 76, 79, 89, 103, 105, 108, 110 y 111 de la compilación oficial vigente (última reforma publicada DOF 07-10-2026). La columna de efecto es la que casi siempre se omite: dos controles pueden apuntar a la misma persona y no significar lo mismo.]]></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ntroles-cruzad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ién puede qué frente a quién: el mapa de contro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de una responsabilidad política conforme al artículo 110, desde el hecho hasta la sanción. Es un procedimiento entre cámaras, no un juicio penal.]]></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ar que la persona está en la lista de sujetos del artículo 110; si no está, la ruta cambia de sede]]></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ámara de Diputados sustancia el procedimiento con audiencia del inculpado]]></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9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a misma cámara declara, por mayoría absoluta del número de miembros presentes en sesión, si ha lugar a la acusación ante el Senado]]></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mara de Senadores, erigida en Jurado de sentencia, resuelve por dos terceras partes de los miembros presentes y aplica destitución e inhabilitación]]></a:t>
            </a:r>
          </a:p>
        </p:txBody>
      </p:sp>
      <p:sp>
        <p:nvSpPr>
          <p:cNvPr id="9" name=""/>
          <p:cNvSpPr txBox="1"/>
          <p:nvPr/>
        </p:nvSpPr>
        <p:spPr>
          <a:xfrm>
            <a:off x="628650" y="32004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inguir qué tipo de responsabilidad se discute: política, penal o administrativa, porque cada una tiene vía y autoridad distinta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ién puede qué frente a quién: el mapa de contro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seis frases circularon en un comunicado de prensa (hechos ficticios, nombres inventados). Marca las que no se sostienen por mezclar niveles, confundir sistemas o afirmar sin verificar.]]></a:t>
            </a:r>
          </a:p>
        </p:txBody>
      </p:sp>
      <p:sp>
        <p:nvSpPr>
          <p:cNvPr id="9" name=""/>
          <p:cNvSpPr txBox="1"/>
          <p:nvPr/>
        </p:nvSpPr>
        <p:spPr>
          <a:xfrm>
            <a:off x="628650" y="26479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colección de residuos es un servicio que el artículo 115, fracción III, pone a cargo del municipio, así que la primera responsabilidad política es del ayuntamiento.]]></a:t>
            </a:r>
          </a:p>
        </p:txBody>
      </p:sp>
      <p:sp>
        <p:nvSpPr>
          <p:cNvPr id="10" name=""/>
          <p:cNvSpPr txBox="1"/>
          <p:nvPr/>
        </p:nvSpPr>
        <p:spPr>
          <a:xfrm>
            <a:off x="628650" y="36385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el municipio no puede solo, el gobernador puede quitarle el servicio por decreto, sin más requisito que su determinació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9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ría con que el Congreso le retirara la confianza al Presidente: así funciona el sistema político mexicano.]]></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olicía preventiva municipal está al mando del presidente municipal y acata las órdenes del gobernador en casos de fuerza mayor o alteración grave del orden público.]]></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Alcaldías de la Ciudad de México son ayuntamientos: la Constitución usa los dos nombres como sinónimos.]]></a:t>
            </a:r>
          </a:p>
        </p:txBody>
      </p:sp>
      <p:sp>
        <p:nvSpPr>
          <p:cNvPr id="10" name=""/>
          <p:cNvSpPr txBox="1"/>
          <p:nvPr/>
        </p:nvSpPr>
        <p:spPr>
          <a:xfrm>
            <a:off x="628650" y="35623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una norma federal afecta la soberanía de mi estado, hay una vía jurisdiccional prevista en la Constitución; no es un asunto de opinión pública.]]></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ién puede qué frente a quién: el mapa de controle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problema real de tu territorio que esté generando reclamos —basura, agua, luminarias, un mercado, un cruce de municipios, una obra que rebasa una frontera— y arma su hoja de tres niveles: qué dice el artículo 115, 116, 122 o 124 sobre]]></a:t>
            </a:r>
          </a:p>
        </p:txBody>
      </p:sp>
      <p:sp>
        <p:nvSpPr>
          <p:cNvPr id="10" name=""/>
          <p:cNvSpPr txBox="1"/>
          <p:nvPr/>
        </p:nvSpPr>
        <p:spPr>
          <a:xfrm>
            <a:off x="514350" y="32670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quién es; qué ley local desarrolla esa materia y dónde la vas a abrir; quién controla a la autoridad responsable y con qué instrumento.]]></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dos frases: la que puedes sostener con la fuente en la mano, y la que dejaste de decir porque no la verificaste.]]></a:t>
            </a:r>
          </a:p>
        </p:txBody>
      </p:sp>
      <p:sp>
        <p:nvSpPr>
          <p:cNvPr id="8" name=""/>
          <p:cNvSpPr txBox="1"/>
          <p:nvPr/>
        </p:nvSpPr>
        <p:spPr>
          <a:xfrm>
            <a:off x="514350" y="20193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opiniones sobre el sistema político. La hoja sirve para tres cosas: responder a un reclamo sin culpar al nivel equivocado, saber a quién se le exige, y detectar si la solución real pasa por un convenio entre niveles. Si una casilla queda vacía, esa es la pregunta que hay que abrir, no que improvisar.]]></a:t>
            </a:r>
          </a:p>
        </p:txBody>
      </p:sp>
      <p:sp>
        <p:nvSpPr>
          <p:cNvPr id="9" name=""/>
          <p:cNvSpPr txBox="1"/>
          <p:nvPr/>
        </p:nvSpPr>
        <p:spPr>
          <a:xfrm>
            <a:off x="514350" y="3667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Memoria: pieza, control y su efe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94]]></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tificación de dos secreta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de nombramiento sin investidura: si se niega dos veces, entra la person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tación de des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anismo parlamentario: la cámara desforma un gobierno; en México no existe para el Ejecutivo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ocación de man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anticipada decidida por la ciudadanía, con requisitos en el propio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Memoria: pieza, control y su efe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9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ción del Presupuesto de Eg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presupuestal de la Cámara de Diputados, no de perman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versia constitu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a jurisdiccional para conflictos de competencia entre niveles y órg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calización de cuentas municip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ace la legislatura del estado, conforme al artículo 115, fracción I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frente a quién: el mapa de controles · Memoria: pieza, control y su efe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9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19350"/>
                <a:gridCol w="5695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ución de la cám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recíproca del parlamentarismo; no está prevista para el Ejecutivo federal mexic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de coal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do por mayoría de presentes en el Senado; las causas de disolución las escribe el conve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Memoria: pieza, control y su efec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4-r01-oa01"/>
              </a:rPr>
              <a:t><![CDATA[Abrir el juego en el OA]]></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1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preguntas que distinguen sistemas político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forma el gobierno y ante quién responde su permanencia; cuánto dura y qué puede acortar esa duración; quién lo controla y con qué instrumento. Con esas tres se puede comparar sin nombrar paíse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2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dura define al presidencialismo frente al parlamentarismo?]]></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exista una votación parlamentaria que forme o desforme al gobierno. En el parlamentarismo, en cambio, la elección del gobierno emana del parlamento y responde políticamente ante él.]]></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3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moción de censura constructiva?]]></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la cámara no derribe un gobierno sin dejar nombrado al sucesor. Es una corrección de ingeniería contra la censura usada como táctica electoral, descrita aquí en términos estructurale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4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federal» y «parlamentario» no compiten entre sí?]]></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esponden a ejes distintos: federal describe el reparto territorial y parlamentario la formación del Ejecutivo. Una república puede ser las dos cosas a la vez, como el caso comparado de esta lecció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5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gla resuelve la duda cuando no sabes de quién es una competencia?]]></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124: lo que la Constitución no concede expresamente a los funcionarios federales se entiende reservado a los Estados o a la Ciudad de México. Primero busca la facultad expresa; si no está, no es federal.]]></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6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e un estado quitarle un servicio a un municipio porque sí?]]></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decreto. La ley local fija procedimiento y condiciones, y el artículo 115, fracción II, inciso d), exige solicitud previa del ayuntamiento aprobada por al menos dos terceras partes de sus integrantes. La otra vía es el convenio.]]></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7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ntroles sobre un ayuntamiento conviene no mezclar?]]></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entas y leyes de ingresos, en la legislatura local; suspensión, desaparición o revocación del mandato por causas graves previstas en la ley local, con audiencia; y la exigibilidad jurisdiccional cuando el conflicto es de competencia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8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fra extranjera se puede citar sin verificar?]]></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qué frente a quién: el mapa de controles · Tarjetas de repaso: sistemas, reparto y controles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Si el número no se leyó en el texto constitucional o en la fuente primaria del país, la comparación se formula en estructura: qué pieza institucional hace el trabajo, sin umbrales ni mayoría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res-pregunt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investidur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oalicio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alla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lcaldia]]></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nivel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nivel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repar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responsabilidad]]></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mezcla]]></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94]]></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Distingues los dos ejes —formación del poder y reparto territorial—, lees la respuesta mexicana en el texto vigente con sus piezas de coalición y ratificación, y ubicas una competencia en su orden de gobierno con la vía de control correcta. Siguiente paso de la ruta: sistemas electorales comparados, que es la pieza que produce las mayorías con las que después pelean o negocian estos diseño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94]]></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dos columnas, al mapa de controles y a la pirámide territorial. Los fallos más comunes aquí son tres: atribuir al sistema presidencialista un control parlamentario que no existe, citar el artículo 115 para un asunto de la Ciudad de México, y olvidar que lo no concedido a la Federación se entiende reservado a las entidades.]]></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s tres preguntas —quién forma el gobierno, cuánto dura, quién lo controla— a cualquier sistema y dices qué respuesta da cada una, sin necesitar el nombre del paí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or qué forma de gobierno y forma del Estado son ejes distintos y combinables, y pones un ejemplo de cada combin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 señal dura que separa presidencialismo y parlamentarismo: si existe o no una votación parlamentaria que forme y desforme gobierno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ncias tres fallas típicas de cada diseño y distingues cuáles no son fallas del sistema sino de otra pieza, como el sistema electoral o la hacienda municipa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s la respuesta mexicana con el artículo y el fragmento: 80, 81, 83, 89 en sus fracciones segunda y décima séptima, 74 y 76 en las ratificaciones, 59 en reel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s un servicio en su orden de gobierno con el artículo 115, 116, 122 o 124, y sabes qué ley local hay que abrir para cerrar el caso.]]></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ién controla a cada autoridad —cuentas, permanencia, competencias— sin mezclar juicio político, revocación, remoción y controversia constitucional.]]></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y corriges en tiempo real una afirmación que mezcla niveles, y formulas la comparación sin cifras que no verificaste.]]></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verificó y hasta dónde llega. Ámbito: Estados Unidos Mexicanos. Los fragmentos se copiaron de la compilación oficial de la Constitución vigente, con última reforma publicada en el Diario Oficial de la Federación el 07-10-2026; revisión editorial: 24 de octubre de 2026. El material no fue dictaminado por un abogado: no sustituye un dictamen profesional ni habilita para ejercer la profesión.]]></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xico es una federación de estados soberanos sólo en su régimen interior, más la Ciudad de Méxic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0, primer párraf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reformado DOF 30-11-2012, 29-01-2016; párrafos segundo y tercero adicionados DOF 01-04-2025. No se interpreta aquí el alcance de la soberanía]]></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unicipio libre es la base del régimen interior y su competencia la ejerce el ayuntamiento sin autoridad intermedi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base y fracción I]]></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se: párrafo reformado DOF 10-02-2014. Fracción I, primer párrafo: reformado DOF 23-12-1999, 06-06-2019, 01-04-2025, 23-04-2026]]></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sta de servicios municipales y su desarrollo por legislación loc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fracción III, incisos a) a i), y párrafo de coordinación y asoci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árrafo y incisos reformados DOF 23-12-1999; párrafo sobre comunidades indígenas adicionado DOF 14-08-2001]]></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tado puede asumir un servicio municipal con procedimiento y solicitud previa del ayuntamiento; la zona de continuidad demográfica se planea en conjunt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fracción II, inciso d), y fracción VI]]></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cisos de la fracción II adicionados DOF 23-12-1999; fracción VI reformada DOF 18-12-2020]]></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acienda municipal es administrada libremente y sus cuentas las revisan y fiscalizan las legislaturas local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fracción IV]]></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árrafos reformados DOF 23-12-1999 y 29-01-2016; el párrafo de leyes de ingresos y cuentas fue adicionado DOF 23-12-1999 y reformado DOF 24-08-2009]]></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olicía preventiva está al mando del presidente municipal y acata órdenes del gobernador en casos tasad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5, fracción VII, leído con el artículo 21 sobre seguridad públic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cción VII: párrafo reformado DOF 18-06-2008. Artículo 21, párrafo de seguridad pública: reformado DOF 29-01-2016, 26-03-2019, 15-11-2024]]></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gobernadores duran seis años y su mandato puede ser revocad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6, fracción I]]></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árrafo reformado DOF 20-12-2019; el artículo fue reformado por el decreto publicado DOF 07-10-2026]]></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iudad de México es entidad federativa autónoma y se divide en demarcaciones gobernadas por Alcaldía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22, primer párrafo y Apartado B, fracción VI]]></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tas internas del artículo registran párrafos reformados DOF 15-09-2024 y 01-04-2025; también lo reformó el decreto DOF 07-10-2026. No se resume aquí la constitución local]]></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no concedido expresamente a la Federación se entiende reservado a las entidades; el Congreso federal legisla por facultad expres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124 y 73, con el artículo 40]]></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24 reformado DOF 29-01-2016; encabezado del 73 con reforma DOF 24-10-1942, 10-02-1944]]></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jecutivo se deposita en una sola persona, se elige de forma directa, dura seis años y nombra y remueve libremente a sus secretario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80, 81, 83 y 89, fracción II]]></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0: artículo original DOF 05-02-1917. 81: reformado DOF 20-12-2019. 83: último cambio registrado DOF 10-02-2014. 89, fracción II: párrafos de ratificación adicionados DOF 10-02-2014]]></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isten ratificaciones limitadas y un gobierno de coalición que se disuelve por las causas del conveni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74, fracción III; 76, fracción II; 89, fracción XVII]]></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cción del 74 adicionada DOF 10-02-2014; el Senado aparece con facultades en fracción reformada por última nota DOF 15-10-2025; la fracción XVII fue adicionada DOF 10-02-2014 tras haber sido derogada DOF 25-10-1993]]></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vocación de mandato es un derecho de la ciudadanía con requisitos y ventana definidos en el propio text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35, fracción IX, y 81]]></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acción IX adicionada con sus apartados DOF 20-12-2019; la nota interna del numeral 3o. registra reforma DOF 02-06-2026. Los porcentajes y umbrales se dejan fuera de la prosa y se leen en la fuente]]></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utas de control: presupuesto, cuentas, imputación penal, juicio político entre cámaras y vías jurisdiccionales entre nivele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74, fracción IV; 79; 103, fracción II; 105, fracción I; 108, segundo párrafo; 110; 111, párrafo cuarto]]></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9: párrafo reformado DOF 27-05-2015. 105, fracción I: reformada DOF 11-03-2021. 108: párrafo reformado DOF 19-02-2021. 110: primer párrafo con reforma registrada DOF 15-09-2024. 111: párrafo cuarto reformado DOF 19-02-2021. No se resume la ley reglamentaria del Título Cuarto]]></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4 de 1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ámaras se integran por periodos fijos y no hay disolución anticipada del Congreso por el Ejecutiv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50, 51, 56 y 59]]></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4 de 1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1: diputados electos en su totalidad cada tres años (artículo reformado DOF 29-04-1933 y 06-12-1977). 56: párrafos reformados DOF 29-01-2016 y 06-06-2019. 59: reformado DOF 10-02-2014 y 01-04-2025. La disolución se afirma por ausencia de previsión, no por cita expresa]]></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5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racterización de parlamentarismo, presidencialismo, moción de censura constructiva, Estado federal y sistema alemá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pciones estructurales tomadas de la enciclopedia en línea en español (ver conexiones con el mundo real de este objet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nte terciaria, usada sólo para describir estructuras. Se omitieron umbrales, mayorías, número de escaños y duraciones extranjeras por no verificarse en la fuente primaria de cada paí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6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país, hechos y reclamos de los dos ejemplos resuelt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casos inventados para el ejercicio y así están etiquetad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idáctico, sin valor normativo ni afirmación fáctica sobre lugares reale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7 de 1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1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no hace este material]]></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 literal verificad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valora partidos, cargos en activo ni resultados electorales; no fija plazos, umbrales ni procedimientos complet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ota de versión impresa en el artículo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editorial del 24-10-2026, sin dictamen profesional. Cuando el caso exija certeza, la verificación corresponde a un especialista con la pieza y la versión en la mano]]></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1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nstitución Política de los Estados Unidos Mexicanos: compilación oficial vigente en PDF]]></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la fuente primaria de todas las citas de esta lección. Antes de publicar cualquier cifra o requisito, abre el artículo en este documento y verifica la fecha de última reforma que aparece en el encabezado de la compilación.]]></a:t>
            </a:r>
          </a:p>
        </p:txBody>
      </p:sp>
      <p:sp>
        <p:nvSpPr>
          <p:cNvPr id="9" name=""/>
          <p:cNvSpPr txBox="1"/>
          <p:nvPr/>
        </p:nvSpPr>
        <p:spPr>
          <a:xfrm>
            <a:off x="514350" y="2800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ref/cpeum_crono.htm"/>
              </a:rPr>
              <a:t><![CDATA[Cronología de reformas constitucionales por decreto]]></a:t>
            </a:r>
          </a:p>
        </p:txBody>
      </p:sp>
      <p:sp>
        <p:nvSpPr>
          <p:cNvPr id="10" name=""/>
          <p:cNvSpPr txBox="1"/>
          <p:nvPr/>
        </p:nvSpPr>
        <p:spPr>
          <a:xfrm>
            <a:off x="514350" y="3171825"/>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a cuando alguien afirme que un artículo «ya cambió»: busca el decreto, anota su fecha de publicación en el Diario Oficial y los artículos que reformó. Los ejemplos de versión de esta lección salen de ahí, incluido el decreto de nacionalidad única que reformó los artículos 82, 116 y 122.]]></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1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
              </a:rPr>
              <a:t><![CDATA[Portal nacional de dependencias: marco jurídico y trámite por materia]]></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identificar qué dependencia custodia la materia que quieres atribuir a la Federación. Si no encuentras la facultad expresa en el texto constitucional, el portal no la crea: lo que no está concedido se entiende reservado conforme al artículo 124.]]></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unidad U05 del plan, sistemas electorales comparados, donde se trabaja la pieza que produce las mayorías con las que estos sistemas después negocian o se bloquean —mayoría, proporcionalidad, sistemas mixtos y segunda vuelta, con ejercicios de supuestos explícitamente ficticios—. Tiene sentido ir en ese orden: buena parte de lo que se llama «falla del presidencialismo» depende en realidad de cuántos partidos llegan a la cámara, y eso lo decide la regla electoral, no la forma de gobierno.]]></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4-r01-oa01"/>
              </a:rPr>
              <a:t><![CDATA[Presidencialismo, parlamentarismo y federalismo: las tres preguntas que distinguen un sistema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1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irte, dos cosas prácticas. Una: la hoja de tres niveles que armaste en la reflexión es el insumo de la matriz de competencias que usa la escuela (herramienta T02 del plan): problema, autoridad, facultad, fundamento y canalización. Dos: guarda la tabla de fuentes de esta lección como plantilla de cita. En la práctica, comparar sistemas se reduce a eso —pieza literal, nota de versión, qué no verifiqué—, y ese hábito es el que evita el error que abre esta unidad: culpar al nivel equivocado porque nadie identificó de quién era la competenc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2026-10-25T01:01:49Z</dcterms:created>
  <dcterms:modified xsi:type="dcterms:W3CDTF">2026-10-25T01:01:49Z</dcterms:modified>
  <dc:title>Presidencialismo, parlamentarismo y federalismo: las tres preguntas que distinguen un sistema político</dc:title>
  <dc:description>Presentación editable del OA «Presidencialismo, parlamentarismo y federalismo: las tres preguntas que distinguen un sistema político». Enlace: https://politica.lumbre.lat/object/pol-u04-r01-oa01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