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presProps" Target="presProps.xml"/>
  <Relationship Id="rId181" Type="http://schemas.openxmlformats.org/officeDocument/2006/relationships/viewProps" Target="viewProps.xml"/>
  <Relationship Id="rId18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electorales comparados: cómo un voto se convierte en un escaño»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vocablos que deciden la cuenta» (2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vocablos que deciden la cuenta» (3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seis vocablos que deciden la cuenta» (4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reparte todo: ¿cuál es la operación entre el voto y el escaño?» (2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reparte todo: ¿cuál es la operación entre el voto y el escaño?» (3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gunta que reparte todo: ¿cuál es la operación entre el voto y el escaño?» (4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5-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órgano y cifras ficticias): una votación de 9 miembros y sei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scribir el órgano y la base antes 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cejo municipal ficticio de 9 integrantes. Reglas del ejercicio: para sesionar se pide «más de la mitad» de los 9; para un acuerdo ordinario, más de la mitad de los presentes; para un acuerdo solemne, más de la mitad de los 9 miembros; para reformar el reglamento interno, dos terceras partes de los presentes. Nada de esto es una regla de ningún municipio real: son los supuestos del ejercicio, y están escritos para poder verificar la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órgano y cifras ficticias): una votación de 9 miembros y sei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quóru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tad de 9 es 4.5; «más de la mitad» obliga a subir al entero siguiente: 5. Con 4 presentes no hay sesión, y lo que se firme ahí no es acuerdo del órgano. Con 5 presentes ya se puede deliberar, y la base de las mayorías ordinarias cambia: se cuenta sobre 5, no sobr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órgano y cifras ficticias): una votación de 9 miembros y sei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rimera votación: 9 presentes, 6 a favor, 2 en contra, 1 abs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yoría simple sobre presentes: más de la mitad de 9 es 5, así que 6 aprueba. Mayoría absoluta sobre los 9 miembros: también 5, así que 6 aprueba igual. La abstención no suma a favor: redujo la base de presentes, pero no cambió el umbral de 5 porque el umbral de 9 miembros se calcula sobre el total, no sobre los votos emi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órgano y cifras ficticias): una votación de 9 miembros y sei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Segunda votación: 7 presentes (falta 2), 4 a favor, 3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á se separan los conceptos. Mayoría simple sobre presentes: más de la mitad de 7 es 4, así que 4 aprueba. Mayoría absoluta sobre los 9 miembros: sigue siendo 5, así que 4 no alcanza. El mismo voto de 4 personas aprueba un acuerdo ordinario y no alcanza para el solemne. Si alguien dice «ya fuimos mayoría», hay que preguntar cuál de las dos reglas apli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órgano y cifras ficticias): una votación de 9 miembros y sei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Tercera votación: 7 presentes, 5 a favor, 2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5 votos a favor se cumplen las dos cosas: superan la mitad de los 7 presentes y superan la mitad de los 9 miembros. Y para el acuerdo solemne con dos terceras partes: dos terceras partes de 7 son 4.66, se redondea hacia arriba, 5. También pasa. Pero con 9 presentes las dos terceras partes son 6: con 5 ya no bas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órgano y cifras ficticias): una votación de 9 miembros y sei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uarta votación: 7 presentes, 4 a favor, 3 en contra, y el presidente vota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y empate: 4 contra 3 es mayoría simple de los presentes. Voto de calidad no procede porque no hubo empate, y decirlo en el acta como «empate técnico» es inventar una regla. Lección: antes de discutir consecuencias, escribir en el acta cuántos miembros son, cuántos estaban, cuántos votaron a favor y cuál regla se aplicaba. Con esos cuatro datos, cualquier persona puede rehacer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aprobó por mayoría simple de los presentes, pero no se alcanzó la mayoría absoluta de los 9 miembros, que sería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yoría simple y absoluta no son la misma operación. Aquí la simple se calcula sobre los 7 presentes y da 4; la absoluta se calcula sobre los 9 miembros del órgano y da 5. Que falten dos integrantes no baja el umbral de la absoluta: baja la base de la simple. Y las dos terceras partes de 7 son 4.66, es decir 5 votos, no 4. Decir «mayoría absoluta» para un 4 de 7 presentes es uno de los errores más frecuentes en a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entas del ejemplo resuelto 1: quórum 5 de 9, simple sobre presentes, absoluta sobre miembros, dos tercios de 7 iguales a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dos controles distintos y se cuentan sobre bases distintas. El quórum habilita la sesión: el artículo 63 constitucional lo formula como la concurrencia de «más de la mitad del número total de sus miembros». La mayoría decide el asunto, y su base la fija la regla aplicable: presentes o total de miembros, simple, absoluta o calificada. Un órgano puede sesionar con el mínimo y aprobar sólo lo que exige mayoría de presentes; y puede quedarse corto para lo que exige absoluta del total, como muestra el ejercicio con 4 votos de 7 presentes en un órgano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63 (quórum de instalación) y la tabla de las cinco reglas de conteo trabajada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orcionalidad con umbral: la parte del todos que entra y la que queda fuera» (2 de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orcionalidad con umbral: la parte del todos que entra y la que queda fuera» (3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orcionalidad con umbral: la parte del todos que entra y la que queda fuera» (4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porcionalidad con umbral: la parte del todos que entra y la que queda fuera» (5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5-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bajó a 980 votos por escaño, así que los partidos que sí entraron necesitaron menos votos para cada escaño y repartieron los dos escaños que antes hubieran correspondido a Ju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ociente es la base que entra dividida entre los escaños: 98,000 entre 100 da 980, menos que los 1,000 que resultan de 100,000 entre 100. Con cuociente de 980, Encino llegó a 33 enteros con 710 de resto y Madroño a 22 con 440, y los dos escaños restantes se fueron por el orden de esos restos; el resultado final suma 100 escaños, y Junco queda con 0. La cámara no se vació y el divisor no es el número de partidos: es la base que entra entre el número de esc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puestos 5 y 6 del ejercicio y la tabla de reparto con cuociente 980 verificada en la figura del umb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a vuelta: el ganador puede cambiar sin cambiar el primer día» (2 de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a vuelta: el ganador puede cambiar sin cambiar el primer día» (3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a vuelta: el ganador puede cambiar sin cambiar el primer día» (4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nda vuelta: el ganador puede cambiar sin cambiar el primer día» (5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5-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recto, y la precisión importa. En la primera ronda el más votado, Encino, tuvo 33,050: mayoría relativa sobre 100,000 votos pero lejos de la mitad. En la segunda ronda, 51,400 supera la mitad exacta de 50,000, que en una base de 100,000 se cumple desde 50,001. Lo que el ejercicio no demuestra es que la segunda ronda «legitima más»: el ganador salió de transferencias supuestas, sin abstención ni votos nulos, y esa es una decisión de diseño del problema, no una propiedad universal del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 la segunda vuelta con los supuestos 5 a 8: mitad de 100,000 igual a 50,000; 51,400 mayor que 50,000; margen 2,800 v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mixtos: paralelo y compensatorio se llaman igual y no son lo mismo» (2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mixtos: paralelo y compensatorio se llaman igual y no son lo mismo» (3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mixtos: paralelo y compensatorio se llaman igual y no son lo mismo» (4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stemas mixtos: paralelo y compensatorio se llaman igual y no son lo mismo» (5 de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variante paralela se conserva, porque lista y distritos se suman sin corregirse; en la compensatoria el partido tiene derecho total de 0 y el escaño se convierte en sobrante si la regla es que la cámara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Ésa es exactamente la bifurcación que separa las dos familias. En el paralelo el total es 35, 27, 21, 16 y 1, con cámara de 100: el escaño distrital no se toca. En el compensatorio el derecho de Junco es 0, porque su voto no superó el umbral; si la regla escrita es conservar el distrito ganado y dejar crecer la cámara, hay un escaño sobrante y 101 lugares. La alternativa —recortar, repartir de nuevo o no adjudicar— es otra decisión de diseño: esta lección no afirma cuál usa tal o cual país porque no se verificó es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puestos 5, 6 y 8 del ejercicio; tabla de sistema mixto con columnas paralelo y compens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yoría relativa → Más votos que quien sigue, sin exigir la mitad: la cuenta del distrito uninom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yoría absoluta → Más de la mitad de una base que hay que nombrar: miembros totales o votos vál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 Puerta de entrada al reparto proporcional: se mide en porcentaje de votos, no de esc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órum → Mínimo de presencias para poder sesionar: no aprueba nada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brerrepresentación → Más escaños que la parte del voto: en México el artículo 54, fracción V la acota con ocho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to útil → Comportamiento esperado del elector ante la regla: una hipótesis sobre incentivos, no un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tabla de las cinco reglas de conteo; artículo 54, fracciones II y V, y artículo 63 verificados en la compilación o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300 diputadas y diputados electos según el principio de votación mayoritaria relativa» → Regla escrita en la Constitución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do partido político que alcance por lo menos el tres por ciento del total de la votación válida emitida» → Regla escrita en la Constitución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cuociente de 980 votos, 710 de resto valen un escaño más → Cuenta del ejercicio co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Álamo pasa de 25,900 votos en la primera ronda a 51,400 en la segunda → Cuenta del ejercicio con datos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ien vota por un partido sin chances se le va el voto y por eso migra al segundo lugar → Hipótesis sobre conducta del el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 dos rondas los candidatos moderan su discurso para recoger al centro → Hipótesis sobre conducta del el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n Alemania el umbral de acceso al parlamento federal es de tanto por ciento → Afirmación que la lección evita porque no se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fórmula concreta con la que la ley general reparte las diputaciones de lista regional → Afirmación que la lección evita porque no se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ciplina de fuentes de la escuela: separar texto constitucional verificado, cuenta ficticia, hipótesis de conducta y afirmación no ver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3 de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00 · 98,000 · 980 · 50,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cifras se obtienen unas de otras y todas están en las tablas: 3 % de 100,000 son 3,000; al restar los 2,000 de Junco quedan 98,000; 98,000 entre 100 escaños da 980; y la mitad de 100,000 es 50,000, así que «más de la mitad» empieza en 50,001. Si alguna de estas cuatro te sale distinta, el error está en la base, no en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puestos 5 a 8 del ejercicio y la tabla del reparto proporcional con umb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2 de 4).]]></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3 de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4 de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Mayoría en distritos: los escaños son los distritos ga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mapa A, en cada distrito gana quien saca más votos y se lleva ese único escaño. Encino gana 40 distritos con 435 de 1,000 votos; Álamo 25 con 400; Madroño 15 con 400; Roble 15 con 400; Junco 5 con 400. Reparto: 40, 25, 15, 15, 5. Suma: 40 más 25 son 65, más 15 son 80, más 15 son 95, más 5 son 100. Cuadrado. Obsérvese que nadie ganó con la mitad de los votos: todos los distritos se ganan con 43.5 % o 40 %, mayoría rel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roporcionalidad con umbral: cuociente, enteros y r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mbral de 3 % de 100,000: 3,000 votos. Junco tiene 2,000 y queda fuera; entran 98,000 votos (33,050 más 25,900 más 22,000 más 17,050, que suman 98,000). Cuociente: 98,000 entre 100 escaños igual a 980. Enteros: Encino 33,050 entre 980 da 33 y sobran 710; Álamo 25,900 entre 980 da 26 y sobran 420; Madroño 22,000 entre 980 da 22 y sobran 440; Roble 17,050 entre 980 da 17 y sobran 390. Enteros: 33 más 26 más 22 más 17 igual a 98; quedan 2 escaños y van a los restos mayores, 710 de Encino y 440 de Madroño. Final: 34, 26, 23, 17 y 0. Suma: 100. Verificación de saldos: 33 por 980 más 710 igual a 33,050; 17 por 980 más 390 igual a 17,0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Segunda vuelta: dos rondas y transferencias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ronda sobre 100,000 votos: mayoría absoluta exigía 50,001 y el más alto sacó 33,050, así que hay segunda ronda entre Encino y Álamo. Transferencias declaradas: de Madroño 13,000 a Álamo y 9,000 a Encino (13,000 más 9,000 igual a 22,000); de Roble 11,000 a Álamo y 6,050 a Encino (igual a 17,050); de Junco 1,500 a Álamo y 500 a Encino (igual a 2,000). Álamo: 25,900 más 25,500 igual a 51,400. Encino: 33,050 más 15,550 igual a 48,600. Suma 100,000; gana Álamo con 51.40 % y una diferencia de 2,800 votos. El ganador de la elección no es el ganador del primer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Sistema mixto: mapa B de 50 distritos de 2,000 v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distritos grandes cambian el reparto. En el mapa B, Encino gana 18 distritos, Álamo 14, Madroño 10, Roble 7 y Junco 1: suma 50. Los votos de lista son los mismos del país: 98,000 entran al reparto de los 50 escaños de lista con cuociente de 1,960 (98,000 entre 50). Enteros: Encino 16 y sobran 1,690; Álamo 13 y sobran 420; Madroño 11 y sobran 440; Roble 8 y sobran 1,370. Suma de enteros: 16 más 13 más 11 más 8 igual a 48, quedan 2 escaños y van a los restos mayores, 1,690 de Encino y 1,370 de Roble. Lista final: 17, 13, 11 y 9, que suman 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Mixto paralelo: se suman las dos partes sin correg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ritos más lista, sin más: Encino 18 más 17 igual a 35; Álamo 14 más 13 igual a 27; Madroño 10 más 11 igual a 21; Roble 7 más 9 igual a 16; Junco 1 más 0 igual a 1. Total: 35 más 27 más 21 más 16 más 1 igual a 100. Aquí Junco conserva su escaño a pesar de no haber pasado el umbral, porque la lista no corrige los distritos. Y note la asimetría: con un sistema de distritos pequeños, Encino llegó a 40 escaños; con distritos del doble de tamaño y una lista encima, se queda en 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Mixto compensatorio: derecho total, descuento de distritos y escaño sob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erecho total se calcula con el reparto proporcional de 100 escaños: 34, 26, 23, 17 y 0. Se descuentan los distritos ganados: a Encino le tocan 16 de lista (34 menos 18), a Álamo 12 (26 menos 14), a Madroño 13 (23 menos 10), a Roble 10 (17 menos 7). Escaños de lista: 16 más 12 más 13 más 10 igual a 51, no 50: hay que proveerlos todos para llegar al derecho. Junco tiene derecho 0 y un distrito ganado, que conforme al supuesto 8 se conserva. Total de la cámara: 34 más 26 más 23 más 17 más 1 igual a 101. Verificación de cada partido: 18 más 16 igual a 34; 14 más 12 igual a 26; 10 más 13 igual a 23; 7 más 10 igual a 1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datos ficticios): el mismo voto nacional, cuatro repartos, todas las sum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Comparar: la misma votación produce cuatro cuerp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cino pasa de 40 escaños en distritos puros a 34 en proporcionalidad con umbral; Madroño, con 22.00 % de los votos, pasa de 15 a 23; Junco, con 2.00 %, de 5 escaños a ninguno; y el orden del primer lugar cambia de manos según la familia de sistema: en segunda vuelta gana Álamo con 51.40 %. Ninguno de estos resultados es «el justo»: son consecuencias aritméticas de reglas que alguien eligió y que se pueden discutir con la cuenta en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5-r01-oa01]]></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2 de 5).]]></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3 de 5).]]></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4 de 5).]]></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jercicio: los mismos 100,000 votos ficticios en cuatro sistemas» (5 de 5).]]></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Junco sacó 2,000 votos y no trajo nada, así que en este país el umbral elimina a los partidos ch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generaliza desde un caso: Junco desaparece del reparto proporcional con umbral, pero en el mismo ejercicio con distritos puros trae 5 escaños y en el mixto conserva 1; el umbral no «elimina partidos chicos», decide sobre una base y una regla declaradas. La tercera traslada un resultado de un sistema a todos: en proporcionalidad con umbral, Madroño con el mismo 22.00 % saca 23 escaños, no 15. La primera es exacta (17,050 votos y 17 escaños), la cuarta describe bien la diferencia de tamaño entre las dos variantes mixtas y la quinta reproduce el conteo de la segunda vuelta. Lo que se cae es la generalización, nunca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s del ejercicio: reparto con cuociente 980; mapa A de distritos; variantes paralela y compensatoria; conteo de dos ro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la base contada: cuántos votos son válidos emitidos y sobre cuántos se calcula el porcentaje → Decidir y escribir qué pasa con los votos de quien no supera el umbral: se descartan o siguen en la base → Calcular el cuociente: votos que entran entre el número de escaños a repartir → Adjudicar escaños enteros a cada lista y anotar el resto que sobra en cada una → Repartir los escaños que faltan por los restos mayores y verificar que la suma dé el tamaño de la cám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el paso dos cambia el divisor: si los votos del excluido se descartan, el cuociente baja de 1,000 a 980 en el ejercicio, y eso modifica cuántos enteros saca cada partido. Si haces el cuociente antes de decidir el destino de esos votos, el número que obtienes es correcto para una regla que no elegiste. Y el último paso no es un adorno: 33 más 26 más 22 más 17 igual a 98, y 98 más 2 restos igual a 100; sin esa suma de control, un error de aritmética pasa com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 2 del ejemplo resuelto 2 y supuestos 5 y 6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5-r01-oa01]]></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rdenar la secuencia» (2 de 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una elección que tu equipo tenga que explicar —una interna de partido, una elección local, una consulta o una votación de un órgano— y arma la hoja de conversión: base de votos contada, número de escaños o cargos, regla de entrada y su porcentaje, método de reparto y su fórmula escrita, tamaño de la circunscripción y, si aplica, regla de segunda vuelta. Después rehaz la cuenta con los supuestos del ejercicio y anota qué cambiaría si se moviera un umbral, un distrito o una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ejercicio: los mismos 100,000 votos ficticios en cuatro sistemas · Memoria: regla, cuent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ejercicio: los mismos 100,000 votos ficticios en cuatro sistemas · Memoria: regla, cuent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ejercicio: los mismos 100,000 votos ficticios en cuatro sistemas · Memoria: regla, cuent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 que hay que responder antes de discutir cualquier porcentaje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bre qué base está calculado: votación válida emitida, lista nominal, votos totales con nulos o miembros de un órgano. El mismo número dice cosas distintas según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partido con 2.00 % de los votos puede traer 5 escaños y en otro sistema traer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n distritos uninominales gana distritos concretos, y con umbral no entra al reparto. En el ejercicio, los 2,000 votos de Junco están concentrados en 5 distritos de 1,000 v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entre un mixto paralelo y uno compens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a lista corrige o no a los distritos. En el paralelo se suman las dos partes; en el compensatorio se calcula un derecho total, se descuentan los distritos y la lista completa hasta ese der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México, ¿dónde está escrita la regla del reparto proporcional de diputados fed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rtículo 52 (300 por mayoría relativa y 200 por representación proporcional), artículo 53 (cinco circunscripciones) y artículo 54 con sus bases: registro de listas en al menos 200 distritos, umbral de 3 %, tope de 300 diputados y límite de ocho puntos de sobrerre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segunda vuelta puede cambiar al gan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resultado se decide en una segunda base de votos con dos opciones, y las transferencias de los eliminados suman. En el ejercicio Álamo pasa de 25,900 a 51,400 y gana por 2,800 v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enta debes hacer siempre para saber si un reparto está bien su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que los escaños por partido sumen el tamaño de la cámara, y que en el método de cuociente y restos cada partido cuadre con enteros por cuociente más resto igual a sus vo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afirma esta lección sobre otros paí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firma umbrales, tamaños de cámara ni fórmulas de países concretos, porque no se verificaron ese día. Compara reglas declaradas de un ejercicio ficticio y ancla lo mexicano en el texto constitu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5-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4» (2 de 2).]]></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4» (2 de 2).]]></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8 de 14» (2 de 2).]]></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3 de la tabla, convertida en ficha para que el texto no se recorte.]]></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4 de la tabla, convertida en ficha para que el texto no se recorte.]]></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3).]]></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5760" r:id="rId1"/>
    <p:sldLayoutId id="2481945761" r:id="rId2"/>
    <p:sldLayoutId id="2481945762" r:id="rId3"/>
    <p:sldLayoutId id="24819457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c2b9886c87072617e9d4b2dd82ca33845495e94a9f09f3d1.jpg"/>
  <Relationship Id="rId3" Type="http://schemas.openxmlformats.org/officeDocument/2006/relationships/hyperlink" Target="https://politica.lumbre.lat/object/pol-u05-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politica.lumbre.lat/object/pol-u05-r01-oa01" TargetMode="External"/>
  <Relationship Id="rId4" Type="http://schemas.openxmlformats.org/officeDocument/2006/relationships/hyperlink" Target="https://politica.lumbre.lat/object/pol-u05-r01-oa01"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politica.lumbre.lat/object/pol-u05-r01-oa01" TargetMode="External"/>
  <Relationship Id="rId4" Type="http://schemas.openxmlformats.org/officeDocument/2006/relationships/hyperlink" Target="https://politica.lumbre.lat/object/pol-u05-r01-oa01" TargetMode="External"/>
  <Relationship Id="rId5"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politica.lumbre.lat/object/pol-u05-r01-oa01" TargetMode="External"/>
  <Relationship Id="rId4" Type="http://schemas.openxmlformats.org/officeDocument/2006/relationships/hyperlink" Target="https://politica.lumbre.lat/object/pol-u05-r01-oa01" TargetMode="External"/>
  <Relationship Id="rId5"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politica.lumbre.lat/object/pol-u05-r01-oa01" TargetMode="External"/>
  <Relationship Id="rId4" Type="http://schemas.openxmlformats.org/officeDocument/2006/relationships/hyperlink" Target="https://politica.lumbre.lat/object/pol-u05-r01-oa01" TargetMode="External"/>
  <Relationship Id="rId5"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politica.lumbre.lat/object/pol-u05-r01-oa01" TargetMode="External"/>
  <Relationship Id="rId4"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of.gob.mx/" TargetMode="Externa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hyperlink" Target="https://www.diputados.gob.mx/LeyesBiblio/ref/cpeum_crono.htm" TargetMode="External"/>
  <Relationship Id="rId4"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5-r01-oa01" TargetMode="External"/>
  <Relationship Id="rId3" Type="http://schemas.openxmlformats.org/officeDocument/2006/relationships/notesSlide" Target="../notesSlides/notesSlide17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ctor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o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ie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añ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5-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on cuentas propias la diferencia entre mayoría relativa, mayoría absoluta, umbral porcentual y segunda vuelta; reproducir el reparto de 100 escaños ficticios en cuatro sistemas verificando cada suma; y señalar en qué artículos de la Constitución mexicana están escritas las reglas del reparto, con su versión vig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U05 (Política mexicana y universal aplicada). Aritmética electoral con datos inventados y etiquetados: los mismos 100,000 votos ficticios repartidos en mayoría distrital, proporcionalidad con umbral, segunda vuelta y sistemas mixtos, con los supuestos escritos antes de cada cuenta. Cuatro figuras propias, dos ejemplos resueltos, diez actividades evaluadas y una tabla de fuentes con anclas constitucionales verificadas el 24-10-2026.]]></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77]]></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stemas electorales · mayoría relativa y absoluta · proporcionalidad y umbral · segunda vuelta · sistemas mixtos · conversión de votos en escaños · artículo 52 constitucional · artículo 54 fracción I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una elección —ésta es inventada, ningún número de esta lección es real— el equipo se reúne con tres frases en la mesa. La primera: «sacamos el 22 por ciento y por eso nos tocaron 15 escaños». No es verdad: el 22 por ciento de los votos no da 15 de 100 escaños; la cuenta que produjo ese 15 es otra, y quien la hizo no la escribió. La segunda: «el partido chiquito no cuenta, sacó 2 por ciento y se quedó sin nada». Tampoco: en el sistema que se usó ese partido ganó cinco distritos y trae cinco representantes, y la frase sólo sería cierta si se cambiara la reg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a más cara: «con la segunda vuelta ganamos, porque la gente nos prefiere». Puede que no: en el mismo conjunto de votos, el que quedó segundo en la primera ronda termina ganando la segunda si las transferencias se mueven dos mil ochocientos votos. Nadie en la reunión puede demostrar ninguna de las tres frases en cinco minutos, porque ninguna está escrita como una cuenta: están dichas como opin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esa cuenta. No te dice qué sistema elegir ni qué resultado te conviene: te enseña a convertir votos en escaños con las reglas escritas delante, a verificar la aritmética sumando, y a reconocer quién queda representado y quién no en cada diseño. Es aritmética, no opinión, y por eso se puede revisar entre personas que piensan disti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comparada se trabaja con un país, cinco partidos, un mapa distrital y unas transferencias completamente ficticios, declarados como ficticios antes de la primera cifra. La parte mexicana se ancla sólo en el texto de la Constitución que se verificó en la compilación oficial vigente el 24 de octubre de 2026, con última reforma publicada en el Diario Oficial de la Federación el 07-10-2026. Lo que no se pudo verificar ese día no se afirma: ni porcentajes de otros países, ni fórmulas legales concretas, ni reglas de congresos loc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77]]></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mayoría relativa, mayoría absoluta y umbral porcentual sobre una base de votos definida; explicar con un diagrama los cuatro mecanismos que convierten votos en escaños; reproducir a mano el reparto de 100 escaños ficticios en mayoría distrital, proporcionalidad con umbral, segunda vuelta y sistema mixto —paralelo y compensatorio—, verificando cada suma; calcular en qué porcentaje de votos se traduce cada escaño y dónde está la desproporción; y citar los artículos 35, 41, 52 a 57 y 63 de la Constitución con su texto literal y su vers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es un resultado real: país, partidos, votos, mapa distrital, distritos, transferencias y escaños están inventados para el ejercicio y así están etiquetados en cada bloqu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oma partido por ningún sistema ni por ningún resultado. Ninguno de los partidos ficticios es «el bueno» y ningún reparto se presenta como más justo: se presenta como más o menos proporcional, que es una cu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firman cifras de otros países —umbrales, números de escaños o fórmulas de Alemania, México u otro— porque no se verificaron ese día. La comparación se hace con reglas declaradas del ejercic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concreta de reparto en México está delegada a la ley: el artículo 54, fracción VI dice que «La ley desarrollará las reglas y fórmulas para estos efectos», y esta lección no leyó esa ley, así que no la descri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electorales comparados: cómo un voto se convierte en un escañ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profesión. Nadie de la profesión jurídica revisó este material: hubo revisión editorial de textos y cuentas, con fech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constitucionales están copiadas de la compilación oficial vigente revisada el 24-10-2026. Antes de usarlas en un escrito, compáralas otra vez con el texto vig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vocablos que deciden la cue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conversación sobre sistemas electorales se atasca por lo mismo: palabras que suenan parecidas y hacen operaciones distintas. La base de la cuenta. «Votación válida emitida» no es la lista nominal, no es la población y no es el total de votos emitidos con anulados. En México el texto constitucional usa «el total de la votación válida emitida» para el umbral de diputados plurinominales (artículo 54, fracción II) y para la cancelación de registro (artículo 41); el día que alguien te cite un porcentaje, lo primero que se pregunta es sobre cuál de esas bases está calcul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vocablos que deciden la cue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nidad que se reparte. El escaño es la unidad, y su número puede ser fijo o puede moverse: en el ejercicio el reparto con umbral deja una cámara de 100, pero el mixto compensatorio termina en 101 con un escaño sobrante. En México la Cámara de Diputados suma 500 por mandato del artículo 52, y el Senado 128 por el artículo 5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vocablos que deciden la cue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entrada y la regla de conversión. El umbral decide quién entra al reparto; el método decide cómo se reparte lo que entra. Son dos decisiones distintas y casi siempre se mencionan juntas, y ahí se pierde una. En el ejercicio el umbral le cuesta a un partido cinco escaños que el sistema de distritos le había d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vocablos que deciden la cue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tamaño de la circunscripción, que es el discreto. Un distrito que reparte un escaño castiga mucho a las minorías; una lista nacional de 100 escaños las trata bien. Por eso «distrito» y «circunscripción» no son sinónimos: la segunda palabra describe cuántos escaños se reparten ahí, y ese número cambia el resultado con el mismo vo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seis vocablos que deciden la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La columna «dónde está escrito» trae sólo anclas verificadas en la compilación oficial vigente de la Constitución (última reforma publicada DOF 07-10-2026, consultada el 24-10-2026); la columna «en el ejercicio» usa las cifras ficticias de los próximos bloqu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77]]></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tación válida emi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base de casi todos los porcentajes: no es la lista nominal ni el total de votos con n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4, fracción II y artículo 41. En el ejercicio se declara que los 100,000 votos son todos vál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7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rito unin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nscripción que reparte un solo escaño; lo gana quien saca más votos, llegue o no a la mi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2: 300 diputaciones «mediante el sistema de distritos electorales uninominales». En el ejercicio: mapa A con 100 distritos de 1,000 v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7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nscripción plurin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e varios escaños entre listas; a más escaños por repartir, el resultado se parece más al v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3: cinco circunscripciones para las listas regionales. En el ejercicio: la lista nacional de 50 o 100 esc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7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mínimo para entrar al reparto proporcional; lo que queda abajo no se redistribuye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4, fracción II fija «el tres por ciento» para diputados de lista; artículo 41 fija «el tres por ciento» para conservar el registro. El ejercicio usa 3 %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7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rel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votos que quien sigue, sin llegar necesariamente a la mi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2 la usa para las 300 diputaciones de distritos. En el ejercicio: Encino gana 40 distritos con 435 de 1,000 votos, 43.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77]]></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absol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la mitad de una base contada con precisión: la de miembros o la de presentes no es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63 exige «más de la mitad del número total de sus miembros» para abrir sesiones; artículo 35, fracción IX pide mayoría absoluta para revocar. En el ejercicio: 50,001 de 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7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ritmética que traduce votos en escaños: cuociente y restos, o cocientes success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4, fracción VI delega a la ley «las reglas y fórmulas». El ejercicio usa cuociente y restos con cámara de 100, y compara métodos en un microcaso de 3 esc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7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743200"/>
                <a:gridCol w="33718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en la cu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scrito o cómo se us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ño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rito ganado por encima del derecho proporcional, en sistemas donde la cámara crece en vez de recor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 del mixto compensatorio que definimos en el supuesto 8 del ejercicio: Junco gana 1 distrito con 2.00 % de voto y no tiene derecho propor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reparte todo: ¿cuál es la operación entre el voto y el escañ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electoral es una función: le entra un conjunto de votos y le sale un conjunto de escaños. Casi toda la discusión política vive en esa función y no en los votos. Hay cuatro familias de operación, y se aprenden mejor por lo que hacen con la minoría que por lo que promet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reparte todo: ¿cuál es la operación entre el voto y el escañ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la mayoría en distritos: el territorio se parte en tantos distritos como escaños, y en cada uno gana quien saca más votos. La minoría de cada distrito no representa a nadie ahí dentro; pero un partido concentrado puede ganar muchos distritos con poco voto nacional, como le pasa en el ejercicio a Junco, que con 2.00 % de los votos trae cinco escaños y con el mismo 2.00 % no trae ninguno si se cambia la reg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reparte todo: ¿cuál es la operación entre el voto y el escañ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proporcionalidad con lista: una circunscripción grande reparte todos sus escaños entre listas en proporción al voto, normalmente con un umbral que corta la entrada. Es la familia que mejor traduce el tamaño de un partido, y la que exige decir en voz alta qué pasa con los votos por debajo del umbra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a mayoría con segunda vuelta: se vota, y si nadie alcanza la mitad, se vuelve a votar entre los dos primeros. Aquí el ganador puede no ser el más votado el primer día, y por eso el ejercicio muestra un caso en el que el segundo de la primera ronda termina ganando con 51.40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reparte todo: ¿cuál es la operación entre el voto y el escañ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7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son los sistemas mixtos, que combinan distritos y listas. Se llaman igual y no son lo mismo: en un mixto paralelo las dos partes se suman sin corregirse, y en un mixto compensatorio la lista completa hasta que el total del partido se acerque a su voto. La diferencia entre los dos, sobre exactamente los mismos votos del ejercicio, se puede sumar: en el paralelo el primero queda con 35 escaños y el cuarto con 16, y en el compensatorio la cámara crece a 101 por un escaño sobrante. El diagrama ordena las cuatro familias por lo que hacen con la minoría: ése es el criterio que después vas a usar para compar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reparte todo: ¿cuál es la operación entre el voto y el esc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Todos los números son ficticios: 100,000 votos válidos y 100 escaños en el ejercicio de la unidad U05. Las etiquetas de cada banda son las reglas que se declaran en los supuestos. Revisión editoria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canism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gunta que reparte todo: ¿cuál es la operación entre el voto y el esc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77]]></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el umbral y la mayoría son cosas distintas]]></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umbral se calcula sobre votos y decide quién entra al reparto; la mayoría se calcula sobre votos o sobre miembros de un órgano y decide quién gana o quién aprueba. Un partido puede pasar el umbral y aun así estar en minoría; un órgano puede tener mayoría simple sin quórum amplio, y una elección puede tener ganador sin mayoría absoluta. La rutina profesional es nombrar siempre la base: «el tres por ciento del total de la votación válida emitida» es una frase completa, porque dice el número y dice sobre qué se cuenta; «tres por ciento» a secas, 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rases que se usan como si fueran la misma cosa. Mayoría simple o relativa: más votos que cualquier otra opción, sin exigir la mitad. Mayoría absoluta: más de la mitad de una base que hay que decir cuál 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yoría calificada: un cociente fijado por la norma, típicamente dos terceras partes. Y al lado viaja el quórum, que no es una mayoría: es el mínimo de personas que tienen que estar para que el órgano pueda sesionar.]]></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zclar quórum con mayoría es de los errores más caros que se cometen en una ses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se cambia el número, y el número cambia el resultado. Sobre una votación de 7 votos presentes en un órgano de 9 miembros, la mayoría simple son 4, la absoluta son 5 y los dos tercios son 5. Con 9 presentes, la simple son 5, la absoluta 5 y los dos tercios 6: aquí simple y absoluta coinciden, y por eso mucha gente cree que son lo mismo. No lo son: sólo se parecen cuando nadie falta y nadie se abstie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constitucional mexicano permite ver la diferencia sin memorizar nada. El artículo 63 fija el quórum de instalación: «Las Cámaras no pueden abrir sus sesiones ni ejercer su cargo sin la concurrencia, en cada una de ellas, de más de la mitad del número total de sus miembros». Es más de la mitad del total, no de los presentes: ahí la base son los miembr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artículo 135 fija una calificada para reformar la Constitución: «se requiere que el Congreso de la Unión, por el voto de las dos terceras partes de los individuos presentes, acuerden las reformas o adiciones, y que éstas sean aprobadas por la mayoría de las legislaturas de los Estados y de la Ciudad de Méxic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bases distintas en la misma frase: dos terceras partes de los presentes y mayoría de las legislatur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precisión es la que se necesita para leer una elección, porque en aritmética electoral la palabra mayoría se usa en la primera acepción: ganar con más que el segundo, no con más de la mitad. En el ejercicio, Encino gana 40 distritos con 435 votos de 1,000: 43.5 %, mayoría relativa, no absoluta. Y en la segunda vuelta, Álamo gana con 51,400 de 100,000: ahí sí hay absoluta, porque superó la mitad exacta de 50,00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reglas de conteo que se confunden, con su base y un ejemplo verificado o calculado en el ejercicio ficticio. Los números del órgano local son inventados para el ejercicio; las citas constitucionales están copiadas de la compilación oficial vigente (última reforma DOF 07-10-2026), revisada el 24-10-202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77]]></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524000"/>
                <a:gridCol w="2381250"/>
                <a:gridCol w="4210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verificado 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relativa (simple en la e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tos del primero contra votos del seg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2: 300 diputaciones por «votación mayoritaria relativa». En el ejercicio: 435 de 1,000 votos gana un dist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absol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la mitad de una base: total de miembros o votos vál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63: «más de la mitad del número total de sus miembros». Artículo 35, fracción IX: «La revocación de mandato sólo procederá por mayoría absoluta». Ejercicio: 50,001 de 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77]]></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1524000"/>
                <a:gridCol w="2381250"/>
                <a:gridCol w="4210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verificado 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cal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ciente mayor, fijado por la norma: dos terceras partes,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35: «el voto de las dos terceras partes de los individuos presentes» más «la mayoría de las legislaturas de los Estados y de la Ciudad de Méx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óru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cia mínima para actuar; no aprueba nada por sí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63, primero: con 9 miembros hacen falta 5 presentes. Si hay 7 presentes, la mayoría simple son 4 y la absoluta del órgano siguen siendo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7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524000"/>
                <a:gridCol w="2381250"/>
                <a:gridCol w="4210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verificado 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 porce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 de votos para entrar al reparto o conservar u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54, fracción II: «por lo menos el tres por ciento del total de la votación válida emitida». Artículo 41: «al menos, el tres por ciento del total de la votación válida emitida» para no perder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 · Ejemplo resuelto 1 (órgano y cifras ficticias): una votación de 9 miembros y seis cuentas · Paso 1 de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ir el órgano y la base antes de cont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ejo municipal ficticio de 9 integrantes. Reglas del ejercicio: para sesionar se pide «más de la mitad» de los 9; para un acuerdo ordinario, más de la mitad de los presentes; para un acuerdo solemne, más de la mitad de los 9 miembros; para reformar el reglamento interno, dos terceras partes de los presentes. Nada de esto es una regla de ningún municipio real: son los supuestos del ejercicio, y están escritos para poder verificar las cuent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 · Ejemplo resuelto 1 (órgano y cifras ficticias): una votación de 9 miembros y seis cuentas · Paso 2 de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quórum]]></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tad de 9 es 4.5; «más de la mitad» obliga a subir al entero siguiente: 5. Con 4 presentes no hay sesión, y lo que se firme ahí no es acuerdo del órgano. Con 5 presentes ya se puede deliberar, y la base de las mayorías ordinarias cambia: se cuenta sobre 5, no sobre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 · Ejemplo resuelto 1 (órgano y cifras ficticias): una votación de 9 miembros y seis cuentas · Paso 3 de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imera votación: 9 presentes, 6 a favor, 2 en contra, 1 abstención]]></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yoría simple sobre presentes: más de la mitad de 9 es 5, así que 6 aprueba. Mayoría absoluta sobre los 9 miembros: también 5, así que 6 aprueba igual. La abstención no suma a favor: redujo la base de presentes, pero no cambió el umbral de 5 porque el umbral de 9 miembros se calcula sobre el total, no sobre los votos emiti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 · Ejemplo resuelto 1 (órgano y cifras ficticias): una votación de 9 miembros y seis cuentas · Paso 4 de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egunda votación: 7 presentes (falta 2), 4 a favor, 3 en contra]]></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á se separan los conceptos. Mayoría simple sobre presentes: más de la mitad de 7 es 4, así que 4 aprueba. Mayoría absoluta sobre los 9 miembros: sigue siendo 5, así que 4 no alcanza. El mismo voto de 4 personas aprueba un acuerdo ordinario y no alcanza para el solemne. Si alguien dice «ya fuimos mayoría», hay que preguntar cuál de las dos reglas aplicab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 · Ejemplo resuelto 1 (órgano y cifras ficticias): una votación de 9 miembros y seis cuentas · Paso 5 de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ercera votación: 7 presentes, 5 a favor, 2 en contr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5 votos a favor se cumplen las dos cosas: superan la mitad de los 7 presentes y superan la mitad de los 9 miembros. Y para el acuerdo solemne con dos terceras partes: dos terceras partes de 7 son 4.66, se redondea hacia arriba, 5. También pasa. Pero con 9 presentes las dos terceras partes son 6: con 5 ya no bastarí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yoría simple, mayoría absoluta, mayoría calificada: cuándo dan resultados distintos · Ejemplo resuelto 1 (órgano y cifras ficticias): una votación de 9 miembros y seis cuentas · Paso 6 de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uarta votación: 7 presentes, 4 a favor, 3 en contra, y el presidente vota de calidad]]></a:t>
            </a:r>
          </a:p>
        </p:txBody>
      </p:sp>
      <p:sp>
        <p:nvSpPr>
          <p:cNvPr id="8" name=""/>
          <p:cNvSpPr txBox="1"/>
          <p:nvPr/>
        </p:nvSpPr>
        <p:spPr>
          <a:xfrm>
            <a:off x="514350" y="1981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empate: 4 contra 3 es mayoría simple de los presentes. Voto de calidad no procede porque no hubo empate, y decirlo en el acta como «empate técnico» es inventar una regla. Lección: antes de discutir consecuencias, escribir en el acta cuántos miembros son, cuántos estaban, cuántos votaron a favor y cuál regla se aplicaba. Con esos cuatro datos, cualquier persona puede rehacer la cuen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77]]></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ayoría simple, mayoría absoluta, mayoría calificada: cuándo dan resultados distintos]]></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órgano de 9 miembros, en una sesión con 7 presentes, se aprueba un acuerdo ordinario con 4 votos a favor y 3 en contra. Dos integrantes se retiraron antes de esa votación. ¿Cuál afirmación es correcta?]]></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aprobó por mayoría absoluta del órgano, porque hubo más votos a favor que en contra.]]></a:t>
            </a:r>
          </a:p>
        </p:txBody>
      </p:sp>
      <p:sp>
        <p:nvSpPr>
          <p:cNvPr id="10" name=""/>
          <p:cNvSpPr txBox="1"/>
          <p:nvPr/>
        </p:nvSpPr>
        <p:spPr>
          <a:xfrm>
            <a:off x="666750" y="39243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probó por mayoría simple de los presentes, pero no se alcanzó la mayoría absoluta de los 9 miembros, que serían 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7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aprobó nada: sin los 9 presentes ninguna votación es válida.]]></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aprobó con dos terceras partes de los presentes, porque 4 de 7 es más de la mit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77]]></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ayoría simple, mayoría absoluta, mayoría calificada: cuándo dan resultados distintos]]></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quórum y la mayoría son la misma exigencia: si un órgano sesiona válidamente, cualquier acuerdo tomado en esa sesión se aprueba por mayoría.]]></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orcionalidad con umbral: la parte del todos que entra y la que queda fue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proporcional parte de una idea simple: si un partido reunió 22 de cada 100 votos, debería reunir cerca de 22 de cada 100 escaños. La cuenta se hace con dos piezas: un umbral, que decide quién entra, y un método, que decide cómo se reparte lo que entró. Y hay una tercera pieza que casi nunca se declara: qué pasa con los votos de los que no entraron.]]></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tercera pieza es la que produce sorpresas. En el ejercicio, el umbral es de 3 % de 100,000 votos, o sea 3,000 votos. Junco sacó 2,000: no entra. Y entonces hay dos convenciones posibles, que dan resultados distint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orcionalidad con umbral: la parte del todos que entra y la que queda fue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votos del que quedó fuera se descartan —como fijamos en el supuesto 6— el reparto se hace sobre 98,000 y el escaño cuesta 980 votos en lugar de 1,000: los cuatro partidos grandes se ven favorecidos y la cámara sigue sumando 100.]]></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cambio esos votos cuentan en la base pero no reciben escaño, sobran dos escaños sin asignar y hay que decir en la ley qué se hace con ellos. Ninguna de las dos opciones es «la natural»: son decisiones de diseño, y se pueden escribir.]]></a:t>
            </a:r>
          </a:p>
        </p:txBody>
      </p:sp>
      <p:sp>
        <p:nvSpPr>
          <p:cNvPr id="9"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umbral mexicano está escrito y es verificab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orcionalidad con umbral: la parte del todos que entra y la que queda fue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s diputaciones de lista el artículo 54, fracción II exige que el partido «alcance por lo menos el tres por ciento del total de la votación válida emitida para las listas regionales de las circunscripciones plurinominales»; y el artículo 41 ordena que al partido nacional que no obtenga «al menos, el tres por ciento del total de la votación válida emitida» en una elección para renovar el]]></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er Ejecutivo o las Cámaras, «le será cancelado el registr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orcionalidad con umbral: la parte del todos que entra y la que queda fue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el propio artículo 54 impone un requisito previo de oferta electoral en la fracción I —acreditar candidatos de mayoría «en por lo menos doscientos distritos uninominales»—, que en la práctica es otra puerta de entrada: sin candidato en 200 distritos no hay lista que cuente.]]></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umbral no siempre es de vot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orcionalidad con umbral: la parte del todos que entra y la que queda fue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consultas populares la Constitución pone el filtro sobre la participación: el artículo 35, fracción VIII, base segunda, establece que «cuando la participación total corresponda, al menos, al cuarenta por ciento de los ciudadanos inscritos en la lista nominal de electores, el resultado será vinculatori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una lista de 100,000 personas inscritas, ese piso son 40,000 participantes; con 39,999 el resultado no vincula, aunque el sí gane por mucho. En revocación de mandato el artículo 35, fracción IX, base 4a. repite el piso de participación y añade que «la revocación de mandato sólo procederá por mayoría absolu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porcionalidad con umbral: la parte del todos que entra y la que queda fu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ifras ficticias del ejercicio: 100,000 votos válidos, umbral inventado de 3 % y cuociente 98,000 entre 100 escaños, igual a 980 votos por escaño. El orden de los restos es el de la tabla: 710 de Encino y 440 de Madroño son los mayores, y por eso esos dos partidos reciben el escaño restante. Revisión editorial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umbral.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porcionalidad con umbral: la parte del todos que entra y la que queda fuer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con 100,000 votos válidos y umbral de 3 %, Junco obtuvo 2,000 votos y quedó fuera; 98,000 votos entraron al reparto de 100 escaños. ¿Qué efecto tuvo esa exclusión sobre el precio de un escañ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un escaño siguió costando 1,000 votos porque la cámara es de 100.]]></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bajó a 980 votos por escaño, así que los partidos que sí entraron necesitaron menos votos para cada escaño y repartieron los dos escaños que antes hubieran correspondido a Junc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7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subió, porque al haber menos votos la cámara se quedó con dos escaños vací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bajó a 800 votos, porque se dividieron los 98,000 entre los cuatro partid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a vuelta: el ganador puede cambiar sin cambiar el primer dí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vuelta agrega una ronda a la mayoría en distritos —o a una elección de un solo cargo— y la exige en serio: hay que pasar la mitad. Con 100,000 votos válidos, la mitad son 50,000 y «más de la mitad» son 50,001. En la primera ronda del ejercicio nadie se acerca: Encino saca 33,050 (33.05 %), Álamo 25,900 (25.90 %), Madroño 22,000 (22.00 %), Roble 17,050 (17.05 %) y Junco 2,000 (2.00 %). Siguen los dos primer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a vuelta: el ganador puede cambiar sin cambiar el primer dí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7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tonces ocurre lo que esta familia de sistemas busca y lo que a mucha gente sorprende: el ganador no tiene por qué ser el que ganó el primer día. Con las transferencias que declaramos en el supuesto 7 —1,500 de los 2,000 votos de Junco a Álamo; 13,000 de los 22,000 de Madroño a Álamo; 11,000 de los 17,050 de Roble a Álamo—, Álamo llega a 51,400 y Encino a 48,600. La suma da 100,000, la diferencia es de 2,800 votos, y Álamo pasa de 25.90 % a 51.40 %: ahí está la mayoría absoluta que la primera ronda no produj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a vuelta: el ganador puede cambiar sin cambiar el primer dí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resultado depende de los supuestos, y hay que decirlo sin adornos. Se supuso que nadie dejó de votar en la segunda ronda y que todos los votos de los partidos eliminados se transfirieron a uno de los dos finalista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vida real hay abstención, votos nulos y gente que no transfiere; con esas fugas, las cuentas se mueven. Por eso la lección no promete que «con segunda vuelta gana el moderado» ni nada parecido: eso es una teoría sobre incentivos, no una aritmétic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a vuelta: el ganador puede cambiar sin cambiar el primer dí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aritmética sí muestra es que un cambio de regla puede voltear un resultado con el mismo cuerpo de votos, y que dos mil ochocientos votos alcanzan para es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xico no usa segunda vuelta en las reglas constitucionales que esta lección verificó: el artículo 52 habla de «votación mayoritaria relativa» para las diputaciones de distrito, y el artículo 35, fracción VIII, base 2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a vuelta: el ganador puede cambiar sin cambiar el primer dí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 un piso de participación —«al menos, al cuarenta por ciento de los ciudadanos inscritos en la lista nominal de electores»— para que el resultado de una consulta vincule, sin nombrar en ese texto una mayoría de aprob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firma nada sobre una segunda ronda presidencial en el texto revisado, y esta lección no completa ese hueco con recuerdos: para la comparación usamos el sistema ficticio. Quien necesite afirmar el mecanismo mexicano de declaración de validez debe ir al texto vigente y verificarlo, no citar de memo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nda vuelta: el ganador puede cambiar sin cambiar el primer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on datos ficticios del ejercicio. Las transferencias son las del supuesto 7: de Madroño 13,000 votos a Álamo y 9,000 a Encino; de Roble 11,000 a Álamo y 6,050 a Encino; de Junco 1,500 a Álamo y 500 a Encino. La cuenta final: 25,900 más 25,500 igual a 51,400; 33,050 más 15,550 igual a 48,600; total 100,000. Revisión editorial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gunda-vuelt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egunda vuelta: el ganador puede cambiar sin cambiar el primer dí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de segunda vuelta, Álamo terminó ganando con 51,400 votos de 100,000, así que en esa ronda sí hubo mayoría absoluta; la primera ronda, en cambio, sólo produjo mayorías relativas.]]></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mixtos: paralelo y compensatorio se llaman igual y no son lo mism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mixto reparte parte de la cámara en distritos y parte en listas. Ese es el único acuerdo posible entre sus variantes, porque después viene la pregunta que define todo: ¿la parte de lista corrige el resultado de los distritos o simplemente se suma encima? De esa respuesta salen dos familias con efectos opuestos sobre el mismo vo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mixtos: paralelo y compensatorio se llaman igual y no son lo mism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xto paralelo, lo de distrito y lo de lista se cuentan por separado. En el ejercicio, con 50 distritos y 50 escaños de lista, los distritos dejan 18 para Encino, 14 para Álamo, 10 para Madroño, 7 para Roble y 1 para Junco; la lista, repartida con umbral entre 98,000 votos, deja 17, 13, 11 y 9. El total paralelo es 35, 27, 21, 16 y 1: suma 100 y Junco conserva su escaño distrital aunque no pasó el umbral, porque la lista nunca vino a corregir na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mixtos: paralelo y compensatorio se llaman igual y no son lo mism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xto compensatorio, primero se calcula el derecho total de cada partido sobre el voto de lista y después los distritos se descuentan de ese derecho. Encino tiene derecho a 34 y ya ganó 18 distritos: recibe 16 de lista. Álamo 26 menos 14, o sea 12. Madroño 23 menos 10, o sea 13. Roble 17 menos 7, o sea 10.]]></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co tiene derecho a 0 y ganó 1 distrito: aquí aparece el problema clásico del diseño. Si la regla del ejercicio —supuesto 8— es que el distrito ganado se conserva y la cámara crece, tenemos un escaño sobrante y una cámara de 101; si la regla fuera recortar o anular ese escaño, la respuesta sería otr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mixtos: paralelo y compensatorio se llaman igual y no son lo mism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versión «correcta»: hay que elegir y escribir cuál se aplica, porque la diferencia se ve en el resultad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versiones del mixto sobre el mismo voto producen cámaras con distinto tamaño y distinto reparto, y eso se puede sumar: en el paralelo el primero saca 35 escaños y el cuarto 16, es decir diecinueve de diferencia; en el compensatorio el derecho total deja 34 frente a 17, o sea diecisiete; en el sistema puro de distritos el mapa A deja 40 contra 15, veinticinc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mixtos: paralelo y compensatorio se llaman igual y no son lo mism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también el tamaño de la cámara: 100 escaños en el paralelo y 101 en el compensatorio con escaño sobrante. Y una observación incómoda para cualquiera que haga comparaciones: los sistemas mixtos de distintos países resuelven el escaño sobrante de maneras muy diversas, y esta lección no afirma cómo lo resuelve ninguno de ellos, porque no se verificó esa norm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reglas escritas, no fama de país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stemas mixtos: paralelo y compensatorio se llaman igual y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100,000 votos ficticios repartidos en un sistema mixto de 50 distritos más 50 escaños de lista, en sus dos variantes. Cada número se obtiene de las tablas anteriores: distritos desde el mapa B de 50 distritos de 2,000 votos; lista con cuociente 98,000 entre 50, igual a 1,960; derecho total con cuociente 980 sobre 100 escaños. Los escaños de cada columna suman lo indicado en la fila de total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77]]></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1781175"/>
                <a:gridCol w="1009650"/>
                <a:gridCol w="1781175"/>
                <a:gridCol w="1781175"/>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tritos ganad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caños de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otal mixto parale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o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77]]></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2000250"/>
                <a:gridCol w="1914525"/>
                <a:gridCol w="2057400"/>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recho tot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ista de compen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otal mixto compens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o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stemas mixtos: paralelo y compensatorio se llaman igual y no son lo mism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mixto, Junco ganó 1 distrito con 2,000 votos (2.00 %) y no superó el umbral de 3 %. ¿Qué pasa con ese escaño según cada variant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ambas variantes se pierde, porque el umbral está por encima del resultado distrital.]]></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variante paralela se conserva, porque lista y distritos se suman sin corregirse; en la compensatoria el partido tiene derecho total de 0 y el escaño se convierte en sobrante si la regla es que la cámara cre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7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paralela crece la cámara a 101 escaños y en la compensatoria se anula el distrit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ambas se anula la votación de ese distrito y se convoca a elección extraordinari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cinco pares que se usan m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 la izquierda con la operación que realmente hace. No con la que parece signific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yoría relativ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yoría absolu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mbr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órum]]></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brerrepresentaci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7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oto útil]]></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de la mitad de una base que hay que nombrar: miembros totales o votos válidos]]></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rta de entrada al reparto proporcional: se mide en porcentaje de votos, no de escaños]]></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ínimo de presencias para poder sesionar: no aprueba nada por sí solo]]></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ás escaños que la parte del voto: en México el artículo 54, fracción V la acota con ocho punt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7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ortamiento esperado del elector ante la regla: una hipótesis sobre incentivos, no una norm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ás votos que quien sigue, sin exigir la mitad: la cuenta del distrito uninominal]]></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cinco pares que se usan m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el problema que describen.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escrita en la Constitución mexica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enta del ejercicio con datos ficticio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pótesis sobre conducta del electo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firmación que la lección evita porque no se verificó]]></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300 diputadas y diputados electos según el principio de votación mayoritaria relativ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do partido político que alcance por lo menos el tres por ciento del total de la votación válida emitida»]]></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cuociente de 980 votos, 710 de resto valen un escaño más]]></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Álamo pasa de 25,900 votos en la primera ronda a 51,400 en la segunda]]></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en vota por un partido sin chances se le va el voto y por eso migra al segundo lug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 dos rondas los candidatos moderan su discurso para recoger al centr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n Alemania el umbral de acceso al parlamento federal es de tanto por ciento]]></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fórmula concreta con la que la ley general reparte las diputaciones de lista regional]]></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cinco pares que se usan mal]]></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ejercicio hay 100,000 votos válidos y un umbral de 3 %, es decir ___ votos. Junco obtuvo 2,000, así que entran al reparto ___ votos y el cuociente para 100 escaños es de ___ votos por escaño. En la segunda vuelta la mayoría absoluta se alcanza desde ___ vot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primera cifra van los supuestos. Están numerados para que cualquiera pueda discutir uno sin rehacer todo el ejercicio, y para que cualquier cuenta de las que siguen se pueda rehacer con lápiz. Todo lo que sigue es inventado: el país se llama Ribera, los cinco partidos son Encino, Álamo, Madroño, Roble y Junco, y ningún número corresponde a una elección real.]]></a:t>
            </a:r>
          </a:p>
        </p:txBody>
      </p:sp>
      <p:sp>
        <p:nvSpPr>
          <p:cNvPr id="8" name=""/>
          <p:cNvSpPr txBox="1"/>
          <p:nvPr/>
        </p:nvSpPr>
        <p:spPr>
          <a:xfrm>
            <a:off x="514350" y="32670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2670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parten 100 escaños de una cámara y hay 100,000 votos, todos válidos y emitidos por una de esas cinco listas: no hay votos nulos, no hay candidaturas independientes y nadie puede votar por dos partido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A tiene 100 distritos uninominales de 1,000 votos cada uno; el mapa B, que se usa sólo para el sistema mixto, tiene 50 distritos de 2,000 votos. Los votos totales de cada partido son idénticos en los dos mapas.]]></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sistemas de mayoría y de segunda vuelta no hay coaliciones: cada partido compite solo, y en la segunda ronda pasan los dos más votados.]]></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xto cada elector vota dos veces —una por distrito y una por lista— y se supone que el voto de lista reproduce la votación total de cada partid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umbral ficticio es 3 % de la votación válida emitida: con 100,000 votos, 3,000. Junco saca 2,000 votos, un 2.00 %, y no entra al reparto proporcional.]]></a:t>
            </a:r>
          </a:p>
        </p:txBody>
      </p:sp>
      <p:sp>
        <p:nvSpPr>
          <p:cNvPr id="9" name=""/>
          <p:cNvSpPr txBox="1"/>
          <p:nvPr/>
        </p:nvSpPr>
        <p:spPr>
          <a:xfrm>
            <a:off x="514350" y="22574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574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otos del partido excluido se descartan, así que el reparto se hace sobre 98,000; el método es de cuociente y restos: escaños enteros por división y los que faltan, a los restos mayores. Se declara también el orden de desempate si dos restos empatan, porque el orden del último resto decid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7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ansferencias de la segunda vuelta son las que se escriben en la tabla; no se asume abstención ni voto nulo, así que los 100,000 votos de la primera ronda vuelven a aparecer en la segund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xto compensatorio el derecho total se calcula sobre la base del voto de lista que entró al reparto, los distritos ganados se descuentan de ese derecho y un distrito ganado por encima del derecho se conserva: la cámara crec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a A del ejercicio: 100 distritos de 1,000 votos cada uno, agrupados en cinco tipos de distrito. Todos los votos son ficticios. Cada columna de la derecha muestra cuántos votos saca cada partido en un distrito de ese tipo, y la última fila es el total nacional obtenido al multiplicar por el número de distritos: 40 por 435 más 25 por 300 más 15 por 250 más 15 por 210 más 5 por 250 igual a 33,050 votos de Encin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77]]></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2933700"/>
                <a:gridCol w="1295400"/>
                <a:gridCol w="1295400"/>
                <a:gridCol w="1295400"/>
                <a:gridCol w="1295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istrito (1,000 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c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l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droñ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distritos de mayoreo dispe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 distritos de norte concen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distritos del v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distritos de la s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77]]></a:t>
            </a:r>
          </a:p>
        </p:txBody>
      </p:sp>
      <p:graphicFrame>
        <p:nvGraphicFramePr>
          <p:cNvPr id="7" name="" descr=""/>
          <p:cNvGraphicFramePr>
            <a:graphicFrameLocks noGrp="1"/>
          </p:cNvGraphicFramePr>
          <p:nvPr/>
        </p:nvGraphicFramePr>
        <p:xfrm>
          <a:off x="514350" y="1257300"/>
          <a:ext cx="8115300" cy="1552575"/>
        </p:xfrm>
        <a:graphic>
          <a:graphicData uri="http://schemas.openxmlformats.org/drawingml/2006/table">
            <a:tbl>
              <a:tblPr firstRow="1" bandRow="1"/>
              <a:tblGrid>
                <a:gridCol w="2933700"/>
                <a:gridCol w="1295400"/>
                <a:gridCol w="1295400"/>
                <a:gridCol w="1295400"/>
                <a:gridCol w="1295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istrito (1,000 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c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l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droñ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o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distritos de la riber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nacional (v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7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905250"/>
                <a:gridCol w="1724025"/>
                <a:gridCol w="2486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istrito (1,000 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n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ga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distritos de mayoreo dispe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no con 43.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 distritos de norte concen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lamo con 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distritos del v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oño con 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distritos de la s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le con 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distritos de la riber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co con 4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nacional (v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0 v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tación nacional ficticia derivada de la tabla anterior y el número de distritos ganados en el mapa A. La columna de porcentaje se calcula sobre los 100,000 votos válidos: 33,050 entre 1,000 igual a 33.05 %. Los porcentajes suman 100.00 % y los distritos ganados suman 10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77]]></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2000250"/>
                <a:gridCol w="1257300"/>
                <a:gridCol w="2266950"/>
                <a:gridCol w="2590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centaje sobre 100,000]]></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tritos ganados en el map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o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0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1 de 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Mayoría en distritos: los escaños son los distritos ganad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mapa A, en cada distrito gana quien saca más votos y se lleva ese único escaño. Encino gana 40 distritos con 435 de 1,000 votos; Álamo 25 con 400; Madroño 15 con 400; Roble 15 con 400; Junco 5 con 400. Reparto: 40, 25, 15, 15, 5. Suma: 40 más 25 son 65, más 15 son 80, más 15 son 95, más 5 son 100. Cuadrado. Obsérvese que nadie ganó con la mitad de los votos: todos los distritos se ganan con 43.5 % o 40 %, mayoría relativ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2 de 7]]></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porcionalidad con umbral: cuociente, enteros y restos]]></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mbral de 3 % de 100,000: 3,000 votos. Junco tiene 2,000 y queda fuera; entran 98,000 votos (33,050 más 25,900 más 22,000 más 17,050, que suman 98,000). Cuociente: 98,000 entre 100 escaños igual a 98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ros: Encino 33,050 entre 980 da 33 y sobran 710; Álamo 25,900 entre 980 da 26 y sobran 420; Madroño 22,000 entre 980 da 22 y sobran 440; Roble 17,050 entre 980 da 17 y sobran 390. Enteros: 33 más 26 más 22 más 17 igual a 98; quedan 2 escaños y van a los restos mayores, 710 de Encino y 440 de Madroñ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al: 34, 26, 23, 17 y 0. Suma: 100. Verificación de saldos: 33 por 980 más 710 igual a 33,050; 17 por 980 más 390 igual a 17,05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3 de 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a vuelta: dos rondas y transferencias escrita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ronda sobre 100,000 votos: mayoría absoluta exigía 50,001 y el más alto sacó 33,050, así que hay segunda ronda entre Encino y Álamo.]]></a:t>
            </a:r>
          </a:p>
        </p:txBody>
      </p:sp>
      <p:sp>
        <p:nvSpPr>
          <p:cNvPr id="9" name=""/>
          <p:cNvSpPr txBox="1"/>
          <p:nvPr/>
        </p:nvSpPr>
        <p:spPr>
          <a:xfrm>
            <a:off x="514350" y="26289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ferencias declaradas: de Madroño 13,000 a Álamo y 9,000 a Encino (13,000 más 9,000 igual a 22,000); de Roble 11,000 a Álamo y 6,050 a Encino (igual a 17,050); de Junco 1,500 a Álamo y 500 a Encino (igual a 2,000). Álamo: 25,900 más 25,500 igual a 51,400. Encino: 33,050 más 15,550 igual a 48,60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100,000; gana Álamo con 51.40 % y una diferencia de 2,800 votos. El ganador de la elección no es el ganador del primer conte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4 de 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Sistema mixto: mapa B de 50 distritos de 2,000 voto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stritos grandes cambian el reparto. En el mapa B, Encino gana 18 distritos, Álamo 14, Madroño 10, Roble 7 y Junco 1: suma 50. Los votos de lista son los mismos del país: 98,000 entran al reparto de los 50 escaños de lista con cuociente de 1,960 (98,000 entre 50). Enteros: Encino 16 y sobran 1,690; Álamo 13 y sobran 420; Madroño 11 y sobran 440; Roble 8 y sobran 1,370. Suma de enteros: 16 más 13 más 11 más 8 igual a 48, quedan 2 escaños y van a los restos mayores, 1,690 de Encino y 1,370 de Roble. Lista final: 17, 13, 11 y 9, que suman 5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5 de 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7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ixto paralelo: se suman las dos partes sin corregir na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ritos más lista, sin más: Encino 18 más 17 igual a 35; Álamo 14 más 13 igual a 27; Madroño 10 más 11 igual a 21; Roble 7 más 9 igual a 16; Junco 1 más 0 igual a 1. Total: 35 más 27 más 21 más 16 más 1 igual a 100. Aquí Junco conserva su escaño a pesar de no haber pasado el umbral, porque la lista no corrige los distritos. Y note la asimetría: con un sistema de distritos pequeños, Encino llegó a 40 escaños; con distritos del doble de tamaño y una lista encima, se queda en 35.]]></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6 de 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ixto compensatorio: derecho total, descuento de distritos y escaño sobrante]]></a:t>
            </a:r>
          </a:p>
        </p:txBody>
      </p:sp>
      <p:sp>
        <p:nvSpPr>
          <p:cNvPr id="8" name=""/>
          <p:cNvSpPr txBox="1"/>
          <p:nvPr/>
        </p:nvSpPr>
        <p:spPr>
          <a:xfrm>
            <a:off x="514350" y="1981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recho total se calcula con el reparto proporcional de 100 escaños: 34, 26, 23, 17 y 0. Se descuentan los distritos ganados: a Encino le tocan 16 de lista (34 menos 18), a Álamo 12 (26 menos 14), a Madroño 13 (23 menos 10), a Roble 10 (17 menos 7).]]></a:t>
            </a:r>
          </a:p>
        </p:txBody>
      </p:sp>
      <p:sp>
        <p:nvSpPr>
          <p:cNvPr id="9" name=""/>
          <p:cNvSpPr txBox="1"/>
          <p:nvPr/>
        </p:nvSpPr>
        <p:spPr>
          <a:xfrm>
            <a:off x="514350" y="33051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ños de lista: 16 más 12 más 13 más 10 igual a 51, no 50: hay que proveerlos todos para llegar al derecho. Junco tiene derecho 0 y un distrito ganado, que conforme al supuesto 8 se conserva. Total de la cámara: 34 más 26 más 23 más 17 más 1 igual a 101.]]></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7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ción de cada partido: 18 más 16 igual a 34; 14 más 12 igual a 26; 10 más 13 igual a 23; 7 más 10 igual a 17.]]></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7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Ejemplo resuelto 2 (datos ficticios): el mismo voto nacional, cuatro repartos, todas las sumas a la vista · Paso 7 de 7]]></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7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omparar: la misma votación produce cuatro cuerpos distintos]]></a:t>
            </a:r>
          </a:p>
        </p:txBody>
      </p:sp>
      <p:sp>
        <p:nvSpPr>
          <p:cNvPr id="8" name=""/>
          <p:cNvSpPr txBox="1"/>
          <p:nvPr/>
        </p:nvSpPr>
        <p:spPr>
          <a:xfrm>
            <a:off x="514350" y="1981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ino pasa de 40 escaños en distritos puros a 34 en proporcionalidad con umbral; Madroño, con 22.00 % de los votos, pasa de 15 a 23; Junco, con 2.00 %, de 5 escaños a ninguno; y el orden del primer lugar cambia de manos según la familia de sistema: en segunda vuelta gana Álamo con 51.40 %. Ninguno de estos resultados es «el justo»: son consecuencias aritméticas de reglas que alguien eligió y que se pueden discutir con la cuenta enfrent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7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ada barra mide lo mismo (800 píxeles): en la de arriba, el 100 % de los 100,000 votos ficticios; en las otras, el tamaño de cada cámara, con el número de escaños de cada partido dentro del segmento. El efecto visual es la desproporción: el segmento de Madroño pasa de 22.00 % del voto a 15 escaños en distritos y a 23 en la lista. Revisión editorial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sistem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7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ción de los cuatro sistemas con los mismos votos ficticios. Lee la última fila: cada columna de escaños suma el tamaño de su cámara (100, 100, 100 y 101). La columna de segunda vuelta corresponde a una sola elección de cargo unipersonal y expresa votos, no escaño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77]]></a:t>
            </a:r>
          </a:p>
        </p:txBody>
      </p:sp>
      <p:graphicFrame>
        <p:nvGraphicFramePr>
          <p:cNvPr id="7" name="" descr=""/>
          <p:cNvGraphicFramePr>
            <a:graphicFrameLocks noGrp="1"/>
          </p:cNvGraphicFramePr>
          <p:nvPr/>
        </p:nvGraphicFramePr>
        <p:xfrm>
          <a:off x="514350" y="1257300"/>
          <a:ext cx="8115300" cy="3267075"/>
        </p:xfrm>
        <a:graphic>
          <a:graphicData uri="http://schemas.openxmlformats.org/drawingml/2006/table">
            <a:tbl>
              <a:tblPr firstRow="1" bandRow="1"/>
              <a:tblGrid>
                <a:gridCol w="1905000"/>
                <a:gridCol w="1076325"/>
                <a:gridCol w="1323975"/>
                <a:gridCol w="1905000"/>
                <a:gridCol w="1905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 de vo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yoría en distri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porcional con umbr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9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o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05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77]]></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2000250"/>
                <a:gridCol w="2000250"/>
                <a:gridCol w="2028825"/>
                <a:gridCol w="2085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ixto parale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ixto compens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gunda vuelta (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1,400 (g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ro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do en 1a r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do en 1a r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77]]></a:t>
            </a:r>
          </a:p>
        </p:txBody>
      </p:sp>
      <p:graphicFrame>
        <p:nvGraphicFramePr>
          <p:cNvPr id="7" name="" descr=""/>
          <p:cNvGraphicFramePr>
            <a:graphicFrameLocks noGrp="1"/>
          </p:cNvGraphicFramePr>
          <p:nvPr/>
        </p:nvGraphicFramePr>
        <p:xfrm>
          <a:off x="514350" y="1257300"/>
          <a:ext cx="8115300" cy="1819275"/>
        </p:xfrm>
        <a:graphic>
          <a:graphicData uri="http://schemas.openxmlformats.org/drawingml/2006/table">
            <a:tbl>
              <a:tblPr firstRow="1" bandRow="1"/>
              <a:tblGrid>
                <a:gridCol w="2000250"/>
                <a:gridCol w="2000250"/>
                <a:gridCol w="2028825"/>
                <a:gridCol w="2085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ixto parale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ixto compens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gunda vuelta (vo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do en 1a r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esenta distinto» quiere decir algo medible. Para cada partido se calcula su parte de los escaños, se le resta su parte del voto y se suman los valores absolutos; la mitad de esa suma es un índice de desproporcionalidad.]]></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100 escaños, en la mayoría distrital Encino queda en 40 % de escaños contra 33.05 % del voto (desviación de 6.95 puntos), Madroño en 15 % contra 22.00 % (menos 7.00) y Junco en 5 % contra 2.00 % (más 3.00); los valores absolutos suman 19.90 y el índice es 9.95.]]></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eparto proporcional con umbral las desviaciones son 0.95, 0.10, 1.00, menos 0.05 y menos 2.00: suman 4.10 en absoluto y el índice baja a 2.05, y casi toda la desviación restante es la del partido al que el umbral dejó fuer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7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xto paralelo queda en 3.05 —peor que la proporcionalidad pura, porque los distritos otra vez premian a Encino y a Álamo— y el mixto compensatorio en 1.39 con una cámara de 101, que es la señal de que el escaño sobrante sigue sin compensar a nadie. Esas cifras no son veredictos: son la distancia entre el voto y la banca. Y son el tipo de número que en una rueda de prensa se cita mal: «el sistema es proporcional» no significa «la desviación es cer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representa distinto cada resultado? En la mayoría distrital, 7,000 votos de Madroño dispersos no se traducen en nada y 2,000 votos concentrados de Junco traen cinco representantes: el voto de la ribera baja vale cuatro veces el voto del valle.]]></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roporcional con umbral, el mismo 2.00 % de Junco equivale a cero escaños y su votante queda representada por alguien que no eligió; a cambio, Madroño pasa de 15 a 23 y su voto deja de ser desperdicio. En la segunda vuelta, la persona que votó por Roble decide el resultado de una elección que no ganó, y eso vale tanto si su preferencia se transfiere como si se queda en cas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7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xto compensatorio casi todo el voto se traduce, pero la cámara crece y el «peso» de cada escaño cambia: 101 escaños entre 100,000 votos ya no es 980 votos por escaño sino 990.1, que es la cuenta que casi nadie hace al defender un escaño sobrant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7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viación entre voto y escaño por sistema, con los mismos votos ficticios. Se calcula como la mitad de la suma de las desviaciones absolutas, expresadas en puntos porcentuales. Encino y Madroño son los dos casos que explican casi todo el índice del sistema de distritos; en el proporcional, el partido excluido por el umbral explica la mayor parte de la desviació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77]]></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05025"/>
                <a:gridCol w="2000250"/>
                <a:gridCol w="2009775"/>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stema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maño de cám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ma de desviaciones absolu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Índice de desproporcion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en distritos (mapa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90 p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9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onal con umbral de 3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10 p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xto paralelo (50 distritos más 50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10 p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77]]></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105025"/>
                <a:gridCol w="2000250"/>
                <a:gridCol w="2009775"/>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stema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maño de cám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ma de desviaciones absolu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Índice de desproporcion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xto compensatorio con escaño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77 p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jercicio: los mismos 100,000 votos ficticios en cuatro sistem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unicado interno del partido ficticio Roble trae estas cinco frases sobre el ejercicio. Marca las que no se sostienen con las cuentas escritas en la lecció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camos 17.05 % de los votos y 17 escaños en el reparto proporcional: el sistema nos trató casi exactamente proporcional.»]]></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Junco sacó 2,000 votos y no trajo nada, así que en este país el umbral elimina a los partidos chico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77]]></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os distritos puros Madroño sacó 15 escaños con 22 % de los votos, así que 22 % de voto equivalen a 15 % de escaños en cualquier sistema.»]]></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el mixto paralelo la cámara sumó 100 escaños; con el compensatorio sumó 101, porque se conservó un distrito ganado fuera de derecho proporcional.»]]></a:t>
            </a:r>
          </a:p>
        </p:txBody>
      </p:sp>
      <p:sp>
        <p:nvSpPr>
          <p:cNvPr id="9" name=""/>
          <p:cNvSpPr txBox="1"/>
          <p:nvPr/>
        </p:nvSpPr>
        <p:spPr>
          <a:xfrm>
            <a:off x="628650" y="32004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egunda vuelta la ganó Álamo, que había sido segundo en la primera ronda, con 51,400 votos de 100,000.»]]></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jercicio: los mismos 100,000 votos ficticios en cuatro sistem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para calcular un reparto proporcional con umbral por cuociente y restos, como en el ejercici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dir y escribir qué pasa con los votos de quien no supera el umbral: se descartan o siguen en la base]]></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el cuociente: votos que entran entre el número de escaños a repartir]]></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djudicar escaños enteros a cada lista y anotar el resto que sobra en cada un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7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tir los escaños que faltan por los restos mayores y verificar que la suma dé el tamaño de la cámar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ir la base contada: cuántos votos son válidos emitidos y sobre cuántos se calcula el porcentaje]]></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jercicio: los mismos 100,000 votos ficticios en cuatro sistemas]]></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elección que tu equipo tenga que explicar —una interna de partido, una elección local, una consulta o una votación de un órgano— y arma la hoja de conversión: base de votos contada, número de escaños o cargos, regla de entrada y]]></a:t>
            </a:r>
          </a:p>
        </p:txBody>
      </p:sp>
      <p:sp>
        <p:nvSpPr>
          <p:cNvPr id="10" name=""/>
          <p:cNvSpPr txBox="1"/>
          <p:nvPr/>
        </p:nvSpPr>
        <p:spPr>
          <a:xfrm>
            <a:off x="514350" y="32670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 porcentaje, método de reparto y su fórmula escrita, tamaño de la circunscripción y, si aplica, regla de segunda vuelt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rehaz la cuenta con los supuestos del ejercicio y anota qué cambiaría si se moviera un umbral, un distrito o una transferencia.]]></a:t>
            </a:r>
          </a:p>
        </p:txBody>
      </p:sp>
      <p:sp>
        <p:nvSpPr>
          <p:cNvPr id="8" name=""/>
          <p:cNvSpPr txBox="1"/>
          <p:nvPr/>
        </p:nvSpPr>
        <p:spPr>
          <a:xfrm>
            <a:off x="514350" y="23717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ntregues opiniones sobre si el sistema es justo: entrega la cuenta y la suma de control. Cierra con una línea que diga qué no verificaste —la ley aplicable, la fórmula concreta, el texto local— y qué pregunta escalarías a una persona especialista con la hoja en la mano.]]></a:t>
            </a:r>
          </a:p>
        </p:txBody>
      </p:sp>
      <p:sp>
        <p:nvSpPr>
          <p:cNvPr id="9"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Memoria: regla, cuenta y su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7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90825"/>
                <a:gridCol w="5324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rel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a quien saca más votos, aunque no llegue a la mi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absol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la mitad de una base que hay que nom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terceras partes de los pres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calificada: en el ejercicio, 5 de 7 pres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óru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cia mínima para sesionar; el artículo 63 dice «más de la mitad» del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jercicio: los mismos 100,000 votos ficticios en cuatro sistemas · Memoria: regla, cuenta y su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7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90825"/>
                <a:gridCol w="5324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 de 3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del reparto: 3,000 de 100,000 votos en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ociente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tos que entran entre escaños: 98,000 entre 100 igual a 9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os may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reparten los escaños que quedaron sin asig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ño sob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rito ganado por encima del derecho: la cámara crece a 1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Memoria: regla, cuenta y su lectura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5-r01-oa01"/>
              </a:rPr>
              <a:t><![CDATA[Abrir el juego en el O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 que hay que responder antes de discutir cualquier porcentaje electoral?]]></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bre qué base está calculado: votación válida emitida, lista nominal, votos totales con nulos o miembros de un órgano. El mismo número dice cosas distintas según la bas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partido con 2.00 % de los votos puede traer 5 escaños y en otro sistema traer 0?]]></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n distritos uninominales gana distritos concretos, y con umbral no entra al reparto. En el ejercicio, los 2,000 votos de Junco están concentrados en 5 distritos de 1,000 voto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entre un mixto paralelo y uno compensatorio?]]></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lista corrige o no a los distritos. En el paralelo se suman las dos partes; en el compensatorio se calcula un derecho total, se descuentan los distritos y la lista completa hasta ese derecho.]]></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México, ¿dónde está escrita la regla del reparto proporcional de diputados federale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tículo 52 (300 por mayoría relativa y 200 por representación proporcional), artículo 53 (cinco circunscripciones) y artículo 54 con sus bases: registro de listas en al menos 200 distritos, umbral de 3 %, tope de 300 diputados y límite de ocho puntos de sobrerrepresentación.]]></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segunda vuelta puede cambiar al ganador?]]></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resultado se decide en una segunda base de votos con dos opciones, y las transferencias de los eliminados suman. En el ejercicio Álamo pasa de 25,900 a 51,400 y gana por 2,800 votos.]]></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enta debes hacer siempre para saber si un reparto está bien sumado?]]></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que los escaños por partido sumen el tamaño de la cámara, y que en el método de cuociente y restos cada partido cuadre con enteros por cuociente más resto igual a sus voto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afirma esta lección sobre otros paíse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7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jercicio: los mismos 100,000 votos ficticios en cuatro sistemas · Tarjetas de repaso: votos, escaños y anclas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firma umbrales, tamaños de cámara ni fórmulas de países concretos, porque no se verificaron ese día. Compara reglas declaradas de un ejercicio ficticio y ancla lo mexicano en el texto constitucional.]]></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ayori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quor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umbral]]></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egund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ixto]]></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7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sistem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uent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cuenta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uociente]]></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77]]></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Distingues mayoría relativa de absoluta y de quórum, rehaces el reparto con cuociente y restos con la suma de control, y puedes decir con la tabla enfrente a quién dejó fuera cada sistema. Siguiente paso de la ruta: U06, democracia y autoritarismo, donde se discute qué pasa con la competencia y las instituciones después del reparto.]]></a:t>
            </a:r>
          </a:p>
        </p:txBody>
      </p:sp>
      <p:sp>
        <p:nvSpPr>
          <p:cNvPr id="8" name=""/>
          <p:cNvSpPr txBox="1"/>
          <p:nvPr/>
        </p:nvSpPr>
        <p:spPr>
          <a:xfrm>
            <a:off x="514350" y="3162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cuatro figuras y a los dos ejemplos resueltos. Los dos tropiezos típicos de esta lección son calcular una mayoría sobre la base equivocada y declarar un umbral sin decir qué pasa con los votos excluidos.]]></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 base de cada porcentaje que usas —votación válida emitida, lista nominal, miembros de un órgano— y calculas sobre ella el umbral, la mitad o los dos terci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mayoría relativa, absoluta, calificada y quórum, y das un caso en que simple y absoluta dan resultados distintos sobre el mismo vo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oduces el reparto de 100 escaños con cuociente y restos: calculas el cuociente, los enteros, los restos y la suma de control que da 100.]]></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con la tabla del mixto qué cambia entre paralelo y compensatorio, y por qué un distrito ganado sin derecho proporcional hace crecer la cámar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tas una segunda vuelta con transferencias escritas y dices cuántos votos separan los dos resultados posibl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deja fuera cada sistema y a quién representa distinto, con el índice de desproporcionalidad calculado y no con adjetivo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7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s los artículos 35, 41, 52 a 56, 63 y 135 con texto verificado, y declaras qué afirmaciones comparadas no haces por no estar verificadas.]]></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7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verificarlo y hasta dónde llega. Ámbito: Estados Unidos Mexicanos, Constitución Política, compilación oficial de la Cámara de Diputados con última reforma publicada en el Diario Oficial de la Federación el 07-10-2026; consulta y copia literal el 24-10-2026. Revisión editorial de textos y cuentas: Lumbre Política, 24-10-2026. El material no fue dictaminado por una persona abogada: no sustituye un dictamen profesional ni habilita para ejercer la profesión.]]></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ámara de Diputados se integra con 300 diputaciones por votación mayoritaria relativa en distritos uninominales y 200 por representación proporcional con listas regional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52, párrafo primero, en la compilación oficial vigente]]></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el 24-10-2026; el artículo 51 fija la elección cada tres años y un suplente por propietario; el total de 500 es suma de ambas partes]]></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istritos se reparten entre entidades según el último censo y ninguna entidad puede tener menos de dos diputados de mayoría; hay cinco circunscripciones plurinominal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53]]></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demarcación; la distribución concreta de distritos por entidad es materia de la ley y no se afirma aquí]]></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registrar lista regional se requiere participar con candidatos de mayoría en al menos doscientos distritos; el umbral es tres por ciento de la votación válida emitida; el tope es 300 diputados y la sobrerrepresentación se acota en ocho puntos]]></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54, fracciones I, II, IV y V]]></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s verificadas; las fórmulas concretas de asignación están delegadas a la ley en la fracción VI y esta lección no leyó esa ley]]></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otación de listas sigue el orden de los candidatos en la list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54, fracción III: «En la asignación se seguirá el orden que tuviesen los candidatos en las listas correspondiente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cripción revisada el 24-10-2026 en la compilación oficial; se cita con el texto impreso, no de memoria]]></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nado se integra por 128: dos por entidad por mayoritaria relativa, uno a la primera minoría y treinta y dos por representación proporcional en lista nacional]]></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s 56 y 57]]></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el artículo 57 añade un suplente por senador propietario; las fórmulas de asignación son materia de ley]]></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quórum de las Cámaras es «más de la mitad del número total de sus miembros» y las vacantes se cubren de forma distinta según el principio por el que fue electo quien falt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63]]></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se del ejemplo de mayorías; las vacantes de representación proporcional se cubren con la fórmula que sigue en la lista, las de primera minoría con la segunda fórmula registrada en ese segundo lugar]]></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artido nacional pierde el registro si no obtiene al menos tres por ciento de la votación válida emitida en una elección para renovar el Ejecutivo o las Cámara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párrafo con reforma publicada DOF 10-02-2014]]></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registro, no de reparto de escaños: el umbral de escaños está en el artículo 54; son dos filtros distinto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s entidades federativas las elecciones locales y ciertos procesos de participación están a cargo de organismos locales, cuya lista de materias llega hasta el punto 11; en esa lista el punto 5 es «Escrutinios y cómputos en los términos que señale la ley»]]></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Apartado C, puntos 1 a 11]]></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partado de esa base va de la A a la D: no existe un «Apartado E». La lección no transcribe el detalle de escrutinios porque la Constitución lo remite a la ley]]></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onsultas populares pueden pedirla los ciudadanos en un número equivalente al menos al dos por ciento de la lista nominal, y el resultado vincula cuando la participación llega al cuarenta por cient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35, fracción VIII, base 1o. inciso c) y base 2a.]]></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mplo de umbral sobre participación, no sobre votos; la lección usa 100,000 inscritos ficticios para calcular 2,000 firmas y 40,000 participante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vocación de mandato exige participación de al menos cuarenta por ciento de la lista nominal y procede «por mayoría absolut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35, fracción IX, numeral 4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literal verificada; la lección no afirma fechas ni requisitos adicionales del proceso]]></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formar la Constitución requiere dos terceras partes de los individuos presentes en el Congreso y la mayoría de las legislaturas de las entidade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135]]></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mplo de mayoría calificada con dos bases distintas en la misma regla]]></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leyes de los estados introducen el principio de representación proporcional en la elección de sus ayuntamient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116, fracción VIII]]></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blece el principio; no fija porcentajes ni números de regidores, que esta lección no afirma]]></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ís, partidos, votos, distritos, tipos de distrito, transferencias y escaños del ejercici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son datos inventados para practicar la aritmétic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terial didáctico sin valor normativo; ninguna cifra corresponde a una elección real]]></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4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7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afirman umbrales, tamaños de cámara, fórmulas de reparto ni reglas sobre escaños sobrantes de ningún país extranjero]]></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 de la escuela: sólo se cita lo verificado el mismo día, y lo demás se declara como no verificad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caso concreto exige certeza sobre la ley general electoral o sobre una legislación local, la verificación corresponde a una persona especialista con esta hoja en la mano]]></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nstitución Política de los Estados Unidos Mexicanos: compilación oficial vigente en PDF (Cámara de Diput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los artículos 52, 53 y 54 y compara el umbral de tres por ciento con el tope de 300 diputados y con la regla de ocho puntos. Verifica siempre la nota de «Última reforma» de la edición que tienes enfrente: esta lección usó la que reporta DOF 07-10-2026.]]></a:t>
            </a:r>
          </a:p>
        </p:txBody>
      </p:sp>
      <p:sp>
        <p:nvSpPr>
          <p:cNvPr id="9" name=""/>
          <p:cNvSpPr txBox="1"/>
          <p:nvPr/>
        </p:nvSpPr>
        <p:spPr>
          <a:xfrm>
            <a:off x="514350" y="3067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publicación de decretos de reforma y de leyes electorales]]></a:t>
            </a:r>
          </a:p>
        </p:txBody>
      </p:sp>
      <p:sp>
        <p:nvSpPr>
          <p:cNvPr id="10" name=""/>
          <p:cNvSpPr txBox="1"/>
          <p:nvPr/>
        </p:nvSpPr>
        <p:spPr>
          <a:xfrm>
            <a:off x="514350" y="37528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fechar una versión: busca el decreto de reforma y compara su fecha de publicación con la nota del artículo que citas. La lección no fija plazos ni requisitos legales.]]></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7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ref/cpeum_crono.htm"/>
              </a:rPr>
              <a:t><![CDATA[Cronología de reformas a la Constitución publicadas en el Diario Oficial]]></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til para el ejercicio de versión: si tu comparación toca un sistema electoral de otra década, aquí se ve qué estaba vigente entonces y qué no.]]></a:t>
            </a:r>
          </a:p>
        </p:txBody>
      </p:sp>
      <p:sp>
        <p:nvSpPr>
          <p:cNvPr id="9"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todavía sin publicar en el portal: U06 «Democracia y autoritarismo». Esta lección te dejó una hoja con reglas, cuentas y sumas de control; la siguiente pregunta es qué pasa cuando alguien no quiere que la cuenta se haga: derechos, alternancia, competencia real, independencia de las instituciones que cuentan y administran, y concentración del poder.]]></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5-r01-oa01"/>
              </a:rPr>
              <a:t><![CDATA[Sistemas electorales comparados: cómo un voto se convierte en un escañ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7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la aritmética que aprendiste no pierde utilidad, al contrario: sirve para reconocer cuándo una reforma a reglas electorales cambia resultados sin cambiar votos.]]></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seguir con lo jurídico, la ruta de lectura de normas (J02) tiene la lección de vigencia, publicación y transitorios, que es la que responde «qué versión aplicaba ese día» —la pregunta que esta lección dejó plantada en cada ci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2026-10-25T11:58:07Z</dcterms:created>
  <dcterms:modified xsi:type="dcterms:W3CDTF">2026-10-25T11:58:07Z</dcterms:modified>
  <dc:title>Sistemas electorales comparados: cómo un voto se convierte en un escaño</dc:title>
  <dc:description>Presentación editable del OA «Sistemas electorales comparados: cómo un voto se convierte en un escaño». Enlace: https://politica.lumbre.lat/object/pol-u05-r01-oa01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