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notesSlides/notesSlide138.xml" ContentType="application/vnd.openxmlformats-officedocument.presentationml.notes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notesSlides/notesSlide156.xml" ContentType="application/vnd.openxmlformats-officedocument.presentationml.notes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Override PartName="/ppt/slides/slide159.xml" ContentType="application/vnd.openxmlformats-officedocument.presentationml.slide+xml"/>
  <Override PartName="/ppt/notesSlides/notesSlide159.xml" ContentType="application/vnd.openxmlformats-officedocument.presentationml.notesSlide+xml"/>
  <Override PartName="/ppt/slides/slide160.xml" ContentType="application/vnd.openxmlformats-officedocument.presentationml.slide+xml"/>
  <Override PartName="/ppt/notesSlides/notesSlide160.xml" ContentType="application/vnd.openxmlformats-officedocument.presentationml.notesSlide+xml"/>
  <Override PartName="/ppt/slides/slide161.xml" ContentType="application/vnd.openxmlformats-officedocument.presentationml.slide+xml"/>
  <Override PartName="/ppt/slides/slide162.xml" ContentType="application/vnd.openxmlformats-officedocument.presentationml.slide+xml"/>
  <Override PartName="/ppt/notesSlides/notesSlide162.xml" ContentType="application/vnd.openxmlformats-officedocument.presentationml.notesSlide+xml"/>
  <Override PartName="/ppt/slides/slide163.xml" ContentType="application/vnd.openxmlformats-officedocument.presentationml.slide+xml"/>
  <Override PartName="/ppt/notesSlides/notesSlide163.xml" ContentType="application/vnd.openxmlformats-officedocument.presentationml.notesSlide+xml"/>
  <Override PartName="/ppt/slides/slide164.xml" ContentType="application/vnd.openxmlformats-officedocument.presentationml.slide+xml"/>
  <Override PartName="/ppt/notesSlides/notesSlide164.xml" ContentType="application/vnd.openxmlformats-officedocument.presentationml.notesSlide+xml"/>
  <Override PartName="/ppt/slides/slide165.xml" ContentType="application/vnd.openxmlformats-officedocument.presentationml.slide+xml"/>
  <Override PartName="/ppt/notesSlides/notesSlide165.xml" ContentType="application/vnd.openxmlformats-officedocument.presentationml.notesSlide+xml"/>
  <Override PartName="/ppt/slides/slide166.xml" ContentType="application/vnd.openxmlformats-officedocument.presentationml.slide+xml"/>
  <Override PartName="/ppt/notesSlides/notesSlide166.xml" ContentType="application/vnd.openxmlformats-officedocument.presentationml.notesSlide+xml"/>
  <Override PartName="/ppt/slides/slide167.xml" ContentType="application/vnd.openxmlformats-officedocument.presentationml.slide+xml"/>
  <Override PartName="/ppt/notesSlides/notesSlide167.xml" ContentType="application/vnd.openxmlformats-officedocument.presentationml.notesSlide+xml"/>
  <Override PartName="/ppt/slides/slide168.xml" ContentType="application/vnd.openxmlformats-officedocument.presentationml.slide+xml"/>
  <Override PartName="/ppt/notesSlides/notesSlide168.xml" ContentType="application/vnd.openxmlformats-officedocument.presentationml.notesSlide+xml"/>
  <Override PartName="/ppt/slides/slide169.xml" ContentType="application/vnd.openxmlformats-officedocument.presentationml.slide+xml"/>
  <Override PartName="/ppt/notesSlides/notesSlide169.xml" ContentType="application/vnd.openxmlformats-officedocument.presentationml.notesSlide+xml"/>
  <Override PartName="/ppt/slides/slide170.xml" ContentType="application/vnd.openxmlformats-officedocument.presentationml.slide+xml"/>
  <Override PartName="/ppt/notesSlides/notesSlide170.xml" ContentType="application/vnd.openxmlformats-officedocument.presentationml.notesSlide+xml"/>
  <Override PartName="/ppt/slides/slide171.xml" ContentType="application/vnd.openxmlformats-officedocument.presentationml.slide+xml"/>
  <Override PartName="/ppt/notesSlides/notesSlide171.xml" ContentType="application/vnd.openxmlformats-officedocument.presentationml.notesSlide+xml"/>
  <Override PartName="/ppt/slides/slide172.xml" ContentType="application/vnd.openxmlformats-officedocument.presentationml.slide+xml"/>
  <Override PartName="/ppt/notesSlides/notesSlide172.xml" ContentType="application/vnd.openxmlformats-officedocument.presentationml.notesSlide+xml"/>
  <Override PartName="/ppt/slides/slide173.xml" ContentType="application/vnd.openxmlformats-officedocument.presentationml.slide+xml"/>
  <Override PartName="/ppt/notesSlides/notesSlide173.xml" ContentType="application/vnd.openxmlformats-officedocument.presentationml.notesSlide+xml"/>
  <Override PartName="/ppt/slides/slide174.xml" ContentType="application/vnd.openxmlformats-officedocument.presentationml.slide+xml"/>
  <Override PartName="/ppt/notesSlides/notesSlide174.xml" ContentType="application/vnd.openxmlformats-officedocument.presentationml.notesSlide+xml"/>
  <Override PartName="/ppt/slides/slide175.xml" ContentType="application/vnd.openxmlformats-officedocument.presentationml.slide+xml"/>
  <Override PartName="/ppt/notesSlides/notesSlide175.xml" ContentType="application/vnd.openxmlformats-officedocument.presentationml.notesSlide+xml"/>
  <Override PartName="/ppt/slides/slide176.xml" ContentType="application/vnd.openxmlformats-officedocument.presentationml.slide+xml"/>
  <Override PartName="/ppt/notesSlides/notesSlide176.xml" ContentType="application/vnd.openxmlformats-officedocument.presentationml.notesSlide+xml"/>
  <Override PartName="/ppt/slides/slide177.xml" ContentType="application/vnd.openxmlformats-officedocument.presentationml.slide+xml"/>
  <Override PartName="/ppt/notesSlides/notesSlide177.xml" ContentType="application/vnd.openxmlformats-officedocument.presentationml.notesSlide+xml"/>
  <Override PartName="/ppt/slides/slide178.xml" ContentType="application/vnd.openxmlformats-officedocument.presentationml.slide+xml"/>
  <Override PartName="/ppt/notesSlides/notesSlide178.xml" ContentType="application/vnd.openxmlformats-officedocument.presentationml.notesSlide+xml"/>
  <Override PartName="/ppt/slides/slide179.xml" ContentType="application/vnd.openxmlformats-officedocument.presentationml.slide+xml"/>
  <Override PartName="/ppt/notesSlides/notesSlide179.xml" ContentType="application/vnd.openxmlformats-officedocument.presentationml.notesSlide+xml"/>
  <Override PartName="/ppt/slides/slide180.xml" ContentType="application/vnd.openxmlformats-officedocument.presentationml.slide+xml"/>
  <Override PartName="/ppt/notesSlides/notesSlide180.xml" ContentType="application/vnd.openxmlformats-officedocument.presentationml.notesSlide+xml"/>
  <Override PartName="/ppt/slides/slide181.xml" ContentType="application/vnd.openxmlformats-officedocument.presentationml.slide+xml"/>
  <Override PartName="/ppt/slides/slide182.xml" ContentType="application/vnd.openxmlformats-officedocument.presentationml.slide+xml"/>
  <Override PartName="/ppt/notesSlides/notesSlide182.xml" ContentType="application/vnd.openxmlformats-officedocument.presentationml.notesSlide+xml"/>
  <Override PartName="/ppt/slides/slide183.xml" ContentType="application/vnd.openxmlformats-officedocument.presentationml.slide+xml"/>
  <Override PartName="/ppt/notesSlides/notesSlide183.xml" ContentType="application/vnd.openxmlformats-officedocument.presentationml.notesSlide+xml"/>
  <Override PartName="/ppt/slides/slide184.xml" ContentType="application/vnd.openxmlformats-officedocument.presentationml.slide+xml"/>
  <Override PartName="/ppt/notesSlides/notesSlide184.xml" ContentType="application/vnd.openxmlformats-officedocument.presentationml.notesSlide+xml"/>
  <Override PartName="/ppt/slides/slide185.xml" ContentType="application/vnd.openxmlformats-officedocument.presentationml.slide+xml"/>
  <Override PartName="/ppt/notesSlides/notesSlide185.xml" ContentType="application/vnd.openxmlformats-officedocument.presentationml.notesSlide+xml"/>
  <Override PartName="/ppt/slides/slide186.xml" ContentType="application/vnd.openxmlformats-officedocument.presentationml.slide+xml"/>
  <Override PartName="/ppt/notesSlides/notesSlide186.xml" ContentType="application/vnd.openxmlformats-officedocument.presentationml.notesSlide+xml"/>
  <Override PartName="/ppt/slides/slide187.xml" ContentType="application/vnd.openxmlformats-officedocument.presentationml.slide+xml"/>
  <Override PartName="/ppt/notesSlides/notesSlide187.xml" ContentType="application/vnd.openxmlformats-officedocument.presentationml.notesSlide+xml"/>
  <Override PartName="/ppt/slides/slide188.xml" ContentType="application/vnd.openxmlformats-officedocument.presentationml.slide+xml"/>
  <Override PartName="/ppt/notesSlides/notesSlide188.xml" ContentType="application/vnd.openxmlformats-officedocument.presentationml.notesSlide+xml"/>
  <Override PartName="/ppt/slides/slide189.xml" ContentType="application/vnd.openxmlformats-officedocument.presentationml.slide+xml"/>
  <Override PartName="/ppt/notesSlides/notesSlide189.xml" ContentType="application/vnd.openxmlformats-officedocument.presentationml.notesSlide+xml"/>
  <Override PartName="/ppt/slides/slide190.xml" ContentType="application/vnd.openxmlformats-officedocument.presentationml.slide+xml"/>
  <Override PartName="/ppt/notesSlides/notesSlide190.xml" ContentType="application/vnd.openxmlformats-officedocument.presentationml.notesSlide+xml"/>
  <Override PartName="/ppt/slides/slide191.xml" ContentType="application/vnd.openxmlformats-officedocument.presentationml.slide+xml"/>
  <Override PartName="/ppt/notesSlides/notesSlide191.xml" ContentType="application/vnd.openxmlformats-officedocument.presentationml.notesSlide+xml"/>
  <Override PartName="/ppt/slides/slide192.xml" ContentType="application/vnd.openxmlformats-officedocument.presentationml.slide+xml"/>
  <Override PartName="/ppt/notesSlides/notesSlide192.xml" ContentType="application/vnd.openxmlformats-officedocument.presentationml.notesSlide+xml"/>
  <Override PartName="/ppt/slides/slide193.xml" ContentType="application/vnd.openxmlformats-officedocument.presentationml.slide+xml"/>
  <Override PartName="/ppt/notesSlides/notesSlide193.xml" ContentType="application/vnd.openxmlformats-officedocument.presentationml.notesSlide+xml"/>
  <Override PartName="/ppt/slides/slide194.xml" ContentType="application/vnd.openxmlformats-officedocument.presentationml.slide+xml"/>
  <Override PartName="/ppt/notesSlides/notesSlide194.xml" ContentType="application/vnd.openxmlformats-officedocument.presentationml.notesSlide+xml"/>
  <Override PartName="/ppt/slides/slide195.xml" ContentType="application/vnd.openxmlformats-officedocument.presentationml.slide+xml"/>
  <Override PartName="/ppt/notesSlides/notesSlide195.xml" ContentType="application/vnd.openxmlformats-officedocument.presentationml.notesSlide+xml"/>
  <Override PartName="/ppt/slides/slide196.xml" ContentType="application/vnd.openxmlformats-officedocument.presentationml.slide+xml"/>
  <Override PartName="/ppt/notesSlides/notesSlide196.xml" ContentType="application/vnd.openxmlformats-officedocument.presentationml.notesSlide+xml"/>
  <Override PartName="/ppt/slides/slide197.xml" ContentType="application/vnd.openxmlformats-officedocument.presentationml.slide+xml"/>
  <Override PartName="/ppt/notesSlides/notesSlide197.xml" ContentType="application/vnd.openxmlformats-officedocument.presentationml.notesSlide+xml"/>
  <Override PartName="/ppt/slides/slide198.xml" ContentType="application/vnd.openxmlformats-officedocument.presentationml.slide+xml"/>
  <Override PartName="/ppt/notesSlides/notesSlide198.xml" ContentType="application/vnd.openxmlformats-officedocument.presentationml.notesSlide+xml"/>
  <Override PartName="/ppt/slides/slide199.xml" ContentType="application/vnd.openxmlformats-officedocument.presentationml.slide+xml"/>
  <Override PartName="/ppt/notesSlides/notesSlide199.xml" ContentType="application/vnd.openxmlformats-officedocument.presentationml.notesSlide+xml"/>
  <Override PartName="/ppt/slides/slide200.xml" ContentType="application/vnd.openxmlformats-officedocument.presentationml.slide+xml"/>
  <Override PartName="/ppt/notesSlides/notesSlide200.xml" ContentType="application/vnd.openxmlformats-officedocument.presentationml.notesSlide+xml"/>
  <Override PartName="/ppt/slides/slide201.xml" ContentType="application/vnd.openxmlformats-officedocument.presentationml.slide+xml"/>
  <Override PartName="/ppt/notesSlides/notesSlide201.xml" ContentType="application/vnd.openxmlformats-officedocument.presentationml.notesSlide+xml"/>
  <Override PartName="/ppt/slides/slide202.xml" ContentType="application/vnd.openxmlformats-officedocument.presentationml.slide+xml"/>
  <Override PartName="/ppt/notesSlides/notesSlide202.xml" ContentType="application/vnd.openxmlformats-officedocument.presentationml.notesSlide+xml"/>
  <Override PartName="/ppt/slides/slide203.xml" ContentType="application/vnd.openxmlformats-officedocument.presentationml.slide+xml"/>
  <Override PartName="/ppt/notesSlides/notesSlide203.xml" ContentType="application/vnd.openxmlformats-officedocument.presentationml.notesSlide+xml"/>
  <Override PartName="/ppt/slides/slide204.xml" ContentType="application/vnd.openxmlformats-officedocument.presentationml.slide+xml"/>
  <Override PartName="/ppt/notesSlides/notesSlide204.xml" ContentType="application/vnd.openxmlformats-officedocument.presentationml.notesSlide+xml"/>
  <Override PartName="/ppt/slides/slide205.xml" ContentType="application/vnd.openxmlformats-officedocument.presentationml.slide+xml"/>
  <Override PartName="/ppt/notesSlides/notesSlide205.xml" ContentType="application/vnd.openxmlformats-officedocument.presentationml.notesSlide+xml"/>
  <Override PartName="/ppt/slides/slide206.xml" ContentType="application/vnd.openxmlformats-officedocument.presentationml.slide+xml"/>
  <Override PartName="/ppt/notesSlides/notesSlide206.xml" ContentType="application/vnd.openxmlformats-officedocument.presentationml.notesSlide+xml"/>
  <Override PartName="/ppt/slides/slide207.xml" ContentType="application/vnd.openxmlformats-officedocument.presentationml.slide+xml"/>
  <Override PartName="/ppt/notesSlides/notesSlide207.xml" ContentType="application/vnd.openxmlformats-officedocument.presentationml.notesSlide+xml"/>
  <Override PartName="/ppt/slides/slide208.xml" ContentType="application/vnd.openxmlformats-officedocument.presentationml.slide+xml"/>
  <Override PartName="/ppt/notesSlides/notesSlide208.xml" ContentType="application/vnd.openxmlformats-officedocument.presentationml.notesSlide+xml"/>
  <Override PartName="/ppt/slides/slide209.xml" ContentType="application/vnd.openxmlformats-officedocument.presentationml.slide+xml"/>
  <Override PartName="/ppt/notesSlides/notesSlide209.xml" ContentType="application/vnd.openxmlformats-officedocument.presentationml.notesSlide+xml"/>
  <Override PartName="/ppt/slides/slide210.xml" ContentType="application/vnd.openxmlformats-officedocument.presentationml.slide+xml"/>
  <Override PartName="/ppt/notesSlides/notesSlide210.xml" ContentType="application/vnd.openxmlformats-officedocument.presentationml.notesSlide+xml"/>
  <Override PartName="/ppt/slides/slide211.xml" ContentType="application/vnd.openxmlformats-officedocument.presentationml.slide+xml"/>
  <Override PartName="/ppt/notesSlides/notesSlide211.xml" ContentType="application/vnd.openxmlformats-officedocument.presentationml.notesSlide+xml"/>
  <Override PartName="/ppt/slides/slide212.xml" ContentType="application/vnd.openxmlformats-officedocument.presentationml.slide+xml"/>
  <Override PartName="/ppt/notesSlides/notesSlide212.xml" ContentType="application/vnd.openxmlformats-officedocument.presentationml.notesSlide+xml"/>
  <Override PartName="/ppt/slides/slide213.xml" ContentType="application/vnd.openxmlformats-officedocument.presentationml.slide+xml"/>
  <Override PartName="/ppt/notesSlides/notesSlide213.xml" ContentType="application/vnd.openxmlformats-officedocument.presentationml.notesSlide+xml"/>
  <Override PartName="/ppt/slides/slide214.xml" ContentType="application/vnd.openxmlformats-officedocument.presentationml.slide+xml"/>
  <Override PartName="/ppt/notesSlides/notesSlide214.xml" ContentType="application/vnd.openxmlformats-officedocument.presentationml.notesSlide+xml"/>
  <Override PartName="/ppt/slides/slide215.xml" ContentType="application/vnd.openxmlformats-officedocument.presentationml.slide+xml"/>
  <Override PartName="/ppt/notesSlides/notesSlide215.xml" ContentType="application/vnd.openxmlformats-officedocument.presentationml.notesSlide+xml"/>
  <Override PartName="/ppt/slides/slide216.xml" ContentType="application/vnd.openxmlformats-officedocument.presentationml.slide+xml"/>
  <Override PartName="/ppt/notesSlides/notesSlide216.xml" ContentType="application/vnd.openxmlformats-officedocument.presentationml.notesSlide+xml"/>
  <Override PartName="/ppt/slides/slide217.xml" ContentType="application/vnd.openxmlformats-officedocument.presentationml.slide+xml"/>
  <Override PartName="/ppt/notesSlides/notesSlide217.xml" ContentType="application/vnd.openxmlformats-officedocument.presentationml.notesSlide+xml"/>
  <Override PartName="/ppt/slides/slide218.xml" ContentType="application/vnd.openxmlformats-officedocument.presentationml.slide+xml"/>
  <Override PartName="/ppt/notesSlides/notesSlide218.xml" ContentType="application/vnd.openxmlformats-officedocument.presentationml.notesSlide+xml"/>
  <Override PartName="/ppt/slides/slide219.xml" ContentType="application/vnd.openxmlformats-officedocument.presentationml.slide+xml"/>
  <Override PartName="/ppt/slides/slide220.xml" ContentType="application/vnd.openxmlformats-officedocument.presentationml.slide+xml"/>
  <Override PartName="/ppt/notesSlides/notesSlide220.xml" ContentType="application/vnd.openxmlformats-officedocument.presentationml.notesSlide+xml"/>
  <Override PartName="/ppt/slides/slide221.xml" ContentType="application/vnd.openxmlformats-officedocument.presentationml.slide+xml"/>
  <Override PartName="/ppt/notesSlides/notesSlide221.xml" ContentType="application/vnd.openxmlformats-officedocument.presentationml.notesSlide+xml"/>
  <Override PartName="/ppt/slides/slide222.xml" ContentType="application/vnd.openxmlformats-officedocument.presentationml.slide+xml"/>
  <Override PartName="/ppt/notesSlides/notesSlide222.xml" ContentType="application/vnd.openxmlformats-officedocument.presentationml.notesSlide+xml"/>
  <Override PartName="/ppt/slides/slide223.xml" ContentType="application/vnd.openxmlformats-officedocument.presentationml.slide+xml"/>
  <Override PartName="/ppt/notesSlides/notesSlide223.xml" ContentType="application/vnd.openxmlformats-officedocument.presentationml.notesSlide+xml"/>
  <Override PartName="/ppt/slides/slide224.xml" ContentType="application/vnd.openxmlformats-officedocument.presentationml.slide+xml"/>
  <Override PartName="/ppt/notesSlides/notesSlide224.xml" ContentType="application/vnd.openxmlformats-officedocument.presentationml.notesSlide+xml"/>
  <Override PartName="/ppt/slides/slide225.xml" ContentType="application/vnd.openxmlformats-officedocument.presentationml.slide+xml"/>
  <Override PartName="/ppt/notesSlides/notesSlide225.xml" ContentType="application/vnd.openxmlformats-officedocument.presentationml.notesSlide+xml"/>
  <Override PartName="/ppt/slides/slide226.xml" ContentType="application/vnd.openxmlformats-officedocument.presentationml.slide+xml"/>
  <Override PartName="/ppt/notesSlides/notesSlide226.xml" ContentType="application/vnd.openxmlformats-officedocument.presentationml.notesSlide+xml"/>
  <Override PartName="/ppt/slides/slide227.xml" ContentType="application/vnd.openxmlformats-officedocument.presentationml.slide+xml"/>
  <Override PartName="/ppt/notesSlides/notesSlide227.xml" ContentType="application/vnd.openxmlformats-officedocument.presentationml.notesSlide+xml"/>
  <Override PartName="/ppt/slides/slide228.xml" ContentType="application/vnd.openxmlformats-officedocument.presentationml.slide+xml"/>
  <Override PartName="/ppt/notesSlides/notesSlide228.xml" ContentType="application/vnd.openxmlformats-officedocument.presentationml.notesSlide+xml"/>
  <Override PartName="/ppt/slides/slide229.xml" ContentType="application/vnd.openxmlformats-officedocument.presentationml.slide+xml"/>
  <Override PartName="/ppt/notesSlides/notesSlide229.xml" ContentType="application/vnd.openxmlformats-officedocument.presentationml.notesSlide+xml"/>
  <Override PartName="/ppt/slides/slide230.xml" ContentType="application/vnd.openxmlformats-officedocument.presentationml.slide+xml"/>
  <Override PartName="/ppt/notesSlides/notesSlide230.xml" ContentType="application/vnd.openxmlformats-officedocument.presentationml.notesSlide+xml"/>
  <Override PartName="/ppt/slides/slide231.xml" ContentType="application/vnd.openxmlformats-officedocument.presentationml.slide+xml"/>
  <Override PartName="/ppt/notesSlides/notesSlide231.xml" ContentType="application/vnd.openxmlformats-officedocument.presentationml.notesSlide+xml"/>
  <Override PartName="/ppt/slides/slide232.xml" ContentType="application/vnd.openxmlformats-officedocument.presentationml.slide+xml"/>
  <Override PartName="/ppt/notesSlides/notesSlide232.xml" ContentType="application/vnd.openxmlformats-officedocument.presentationml.notesSlide+xml"/>
  <Override PartName="/ppt/slides/slide233.xml" ContentType="application/vnd.openxmlformats-officedocument.presentationml.slide+xml"/>
  <Override PartName="/ppt/notesSlides/notesSlide233.xml" ContentType="application/vnd.openxmlformats-officedocument.presentationml.notesSlide+xml"/>
  <Override PartName="/ppt/slides/slide234.xml" ContentType="application/vnd.openxmlformats-officedocument.presentationml.slide+xml"/>
  <Override PartName="/ppt/notesSlides/notesSlide234.xml" ContentType="application/vnd.openxmlformats-officedocument.presentationml.notesSlide+xml"/>
  <Override PartName="/ppt/slides/slide235.xml" ContentType="application/vnd.openxmlformats-officedocument.presentationml.slide+xml"/>
  <Override PartName="/ppt/notesSlides/notesSlide235.xml" ContentType="application/vnd.openxmlformats-officedocument.presentationml.notesSlide+xml"/>
  <Override PartName="/ppt/slides/slide236.xml" ContentType="application/vnd.openxmlformats-officedocument.presentationml.slide+xml"/>
  <Override PartName="/ppt/notesSlides/notesSlide236.xml" ContentType="application/vnd.openxmlformats-officedocument.presentationml.notesSlide+xml"/>
  <Override PartName="/ppt/slides/slide237.xml" ContentType="application/vnd.openxmlformats-officedocument.presentationml.slide+xml"/>
  <Override PartName="/ppt/notesSlides/notesSlide237.xml" ContentType="application/vnd.openxmlformats-officedocument.presentationml.notesSlide+xml"/>
  <Override PartName="/ppt/slides/slide238.xml" ContentType="application/vnd.openxmlformats-officedocument.presentationml.slide+xml"/>
  <Override PartName="/ppt/notesSlides/notesSlide238.xml" ContentType="application/vnd.openxmlformats-officedocument.presentationml.notesSlide+xml"/>
  <Override PartName="/ppt/slides/slide239.xml" ContentType="application/vnd.openxmlformats-officedocument.presentationml.slide+xml"/>
  <Override PartName="/ppt/notesSlides/notesSlide239.xml" ContentType="application/vnd.openxmlformats-officedocument.presentationml.notesSlide+xml"/>
  <Override PartName="/ppt/slides/slide240.xml" ContentType="application/vnd.openxmlformats-officedocument.presentationml.slide+xml"/>
  <Override PartName="/ppt/notesSlides/notesSlide240.xml" ContentType="application/vnd.openxmlformats-officedocument.presentationml.notesSlide+xml"/>
  <Override PartName="/ppt/slides/slide241.xml" ContentType="application/vnd.openxmlformats-officedocument.presentationml.slide+xml"/>
  <Override PartName="/ppt/notesSlides/notesSlide241.xml" ContentType="application/vnd.openxmlformats-officedocument.presentationml.notesSlide+xml"/>
  <Override PartName="/ppt/slides/slide242.xml" ContentType="application/vnd.openxmlformats-officedocument.presentationml.slide+xml"/>
  <Override PartName="/ppt/notesSlides/notesSlide242.xml" ContentType="application/vnd.openxmlformats-officedocument.presentationml.notesSlide+xml"/>
  <Override PartName="/ppt/slides/slide243.xml" ContentType="application/vnd.openxmlformats-officedocument.presentationml.slide+xml"/>
  <Override PartName="/ppt/notesSlides/notesSlide243.xml" ContentType="application/vnd.openxmlformats-officedocument.presentationml.notesSlide+xml"/>
  <Override PartName="/ppt/slides/slide244.xml" ContentType="application/vnd.openxmlformats-officedocument.presentationml.slide+xml"/>
  <Override PartName="/ppt/notesSlides/notesSlide244.xml" ContentType="application/vnd.openxmlformats-officedocument.presentationml.notesSlide+xml"/>
  <Override PartName="/ppt/slides/slide245.xml" ContentType="application/vnd.openxmlformats-officedocument.presentationml.slide+xml"/>
  <Override PartName="/ppt/notesSlides/notesSlide245.xml" ContentType="application/vnd.openxmlformats-officedocument.presentationml.notesSlide+xml"/>
  <Override PartName="/ppt/slides/slide246.xml" ContentType="application/vnd.openxmlformats-officedocument.presentationml.slide+xml"/>
  <Override PartName="/ppt/notesSlides/notesSlide246.xml" ContentType="application/vnd.openxmlformats-officedocument.presentationml.notesSlide+xml"/>
  <Override PartName="/ppt/slides/slide247.xml" ContentType="application/vnd.openxmlformats-officedocument.presentationml.slide+xml"/>
  <Override PartName="/ppt/notesSlides/notesSlide247.xml" ContentType="application/vnd.openxmlformats-officedocument.presentationml.notesSlide+xml"/>
  <Override PartName="/ppt/slides/slide248.xml" ContentType="application/vnd.openxmlformats-officedocument.presentationml.slide+xml"/>
  <Override PartName="/ppt/notesSlides/notesSlide248.xml" ContentType="application/vnd.openxmlformats-officedocument.presentationml.notesSlide+xml"/>
  <Override PartName="/ppt/slides/slide249.xml" ContentType="application/vnd.openxmlformats-officedocument.presentationml.slide+xml"/>
  <Override PartName="/ppt/notesSlides/notesSlide249.xml" ContentType="application/vnd.openxmlformats-officedocument.presentationml.notesSlide+xml"/>
  <Override PartName="/ppt/slides/slide250.xml" ContentType="application/vnd.openxmlformats-officedocument.presentationml.slide+xml"/>
  <Override PartName="/ppt/notesSlides/notesSlide250.xml" ContentType="application/vnd.openxmlformats-officedocument.presentationml.notesSlide+xml"/>
  <Override PartName="/ppt/slides/slide251.xml" ContentType="application/vnd.openxmlformats-officedocument.presentationml.slide+xml"/>
  <Override PartName="/ppt/notesSlides/notesSlide251.xml" ContentType="application/vnd.openxmlformats-officedocument.presentationml.notesSlide+xml"/>
  <Override PartName="/ppt/slides/slide252.xml" ContentType="application/vnd.openxmlformats-officedocument.presentationml.slide+xml"/>
  <Override PartName="/ppt/notesSlides/notesSlide252.xml" ContentType="application/vnd.openxmlformats-officedocument.presentationml.notesSlide+xml"/>
  <Override PartName="/ppt/slides/slide253.xml" ContentType="application/vnd.openxmlformats-officedocument.presentationml.slide+xml"/>
  <Override PartName="/ppt/notesSlides/notesSlide253.xml" ContentType="application/vnd.openxmlformats-officedocument.presentationml.notesSlide+xml"/>
  <Override PartName="/ppt/slides/slide254.xml" ContentType="application/vnd.openxmlformats-officedocument.presentationml.slide+xml"/>
  <Override PartName="/ppt/notesSlides/notesSlide254.xml" ContentType="application/vnd.openxmlformats-officedocument.presentationml.notesSlide+xml"/>
  <Override PartName="/ppt/slides/slide255.xml" ContentType="application/vnd.openxmlformats-officedocument.presentationml.slide+xml"/>
  <Override PartName="/ppt/notesSlides/notesSlide255.xml" ContentType="application/vnd.openxmlformats-officedocument.presentationml.notesSlide+xml"/>
  <Override PartName="/ppt/slides/slide256.xml" ContentType="application/vnd.openxmlformats-officedocument.presentationml.slide+xml"/>
  <Override PartName="/ppt/slides/slide257.xml" ContentType="application/vnd.openxmlformats-officedocument.presentationml.slide+xml"/>
  <Override PartName="/ppt/notesSlides/notesSlide257.xml" ContentType="application/vnd.openxmlformats-officedocument.presentationml.notesSlide+xml"/>
  <Override PartName="/ppt/slides/slide258.xml" ContentType="application/vnd.openxmlformats-officedocument.presentationml.slide+xml"/>
  <Override PartName="/ppt/notesSlides/notesSlide2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 id="414" r:id="rId161"/>
    <p:sldId id="415" r:id="rId162"/>
    <p:sldId id="416" r:id="rId163"/>
    <p:sldId id="417" r:id="rId164"/>
    <p:sldId id="418" r:id="rId165"/>
    <p:sldId id="419" r:id="rId166"/>
    <p:sldId id="420" r:id="rId167"/>
    <p:sldId id="421" r:id="rId168"/>
    <p:sldId id="422" r:id="rId169"/>
    <p:sldId id="423" r:id="rId170"/>
    <p:sldId id="424" r:id="rId171"/>
    <p:sldId id="425" r:id="rId172"/>
    <p:sldId id="426" r:id="rId173"/>
    <p:sldId id="427" r:id="rId174"/>
    <p:sldId id="428" r:id="rId175"/>
    <p:sldId id="429" r:id="rId176"/>
    <p:sldId id="430" r:id="rId177"/>
    <p:sldId id="431" r:id="rId178"/>
    <p:sldId id="432" r:id="rId179"/>
    <p:sldId id="433" r:id="rId180"/>
    <p:sldId id="434" r:id="rId181"/>
    <p:sldId id="435" r:id="rId182"/>
    <p:sldId id="436" r:id="rId183"/>
    <p:sldId id="437" r:id="rId184"/>
    <p:sldId id="438" r:id="rId185"/>
    <p:sldId id="439" r:id="rId186"/>
    <p:sldId id="440" r:id="rId187"/>
    <p:sldId id="441" r:id="rId188"/>
    <p:sldId id="442" r:id="rId189"/>
    <p:sldId id="443" r:id="rId190"/>
    <p:sldId id="444" r:id="rId191"/>
    <p:sldId id="445" r:id="rId192"/>
    <p:sldId id="446" r:id="rId193"/>
    <p:sldId id="447" r:id="rId194"/>
    <p:sldId id="448" r:id="rId195"/>
    <p:sldId id="449" r:id="rId196"/>
    <p:sldId id="450" r:id="rId197"/>
    <p:sldId id="451" r:id="rId198"/>
    <p:sldId id="452" r:id="rId199"/>
    <p:sldId id="453" r:id="rId200"/>
    <p:sldId id="454" r:id="rId201"/>
    <p:sldId id="455" r:id="rId202"/>
    <p:sldId id="456" r:id="rId203"/>
    <p:sldId id="457" r:id="rId204"/>
    <p:sldId id="458" r:id="rId205"/>
    <p:sldId id="459" r:id="rId206"/>
    <p:sldId id="460" r:id="rId207"/>
    <p:sldId id="461" r:id="rId208"/>
    <p:sldId id="462" r:id="rId209"/>
    <p:sldId id="463" r:id="rId210"/>
    <p:sldId id="464" r:id="rId211"/>
    <p:sldId id="465" r:id="rId212"/>
    <p:sldId id="466" r:id="rId213"/>
    <p:sldId id="467" r:id="rId214"/>
    <p:sldId id="468" r:id="rId215"/>
    <p:sldId id="469" r:id="rId216"/>
    <p:sldId id="470" r:id="rId217"/>
    <p:sldId id="471" r:id="rId218"/>
    <p:sldId id="472" r:id="rId219"/>
    <p:sldId id="473" r:id="rId220"/>
    <p:sldId id="474" r:id="rId221"/>
    <p:sldId id="475" r:id="rId222"/>
    <p:sldId id="476" r:id="rId223"/>
    <p:sldId id="477" r:id="rId224"/>
    <p:sldId id="478" r:id="rId225"/>
    <p:sldId id="479" r:id="rId226"/>
    <p:sldId id="480" r:id="rId227"/>
    <p:sldId id="481" r:id="rId228"/>
    <p:sldId id="482" r:id="rId229"/>
    <p:sldId id="483" r:id="rId230"/>
    <p:sldId id="484" r:id="rId231"/>
    <p:sldId id="485" r:id="rId232"/>
    <p:sldId id="486" r:id="rId233"/>
    <p:sldId id="487" r:id="rId234"/>
    <p:sldId id="488" r:id="rId235"/>
    <p:sldId id="489" r:id="rId236"/>
    <p:sldId id="490" r:id="rId237"/>
    <p:sldId id="491" r:id="rId238"/>
    <p:sldId id="492" r:id="rId239"/>
    <p:sldId id="493" r:id="rId240"/>
    <p:sldId id="494" r:id="rId241"/>
    <p:sldId id="495" r:id="rId242"/>
    <p:sldId id="496" r:id="rId243"/>
    <p:sldId id="497" r:id="rId244"/>
    <p:sldId id="498" r:id="rId245"/>
    <p:sldId id="499" r:id="rId246"/>
    <p:sldId id="500" r:id="rId247"/>
    <p:sldId id="501" r:id="rId248"/>
    <p:sldId id="502" r:id="rId249"/>
    <p:sldId id="503" r:id="rId250"/>
    <p:sldId id="504" r:id="rId251"/>
    <p:sldId id="505" r:id="rId252"/>
    <p:sldId id="506" r:id="rId253"/>
    <p:sldId id="507" r:id="rId254"/>
    <p:sldId id="508" r:id="rId255"/>
    <p:sldId id="509" r:id="rId256"/>
    <p:sldId id="510" r:id="rId257"/>
    <p:sldId id="511" r:id="rId258"/>
    <p:sldId id="512" r:id="rId259"/>
    <p:sldId id="513" r:id="rId2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slide" Target="slides/slide159.xml"/>
  <Relationship Id="rId162" Type="http://schemas.openxmlformats.org/officeDocument/2006/relationships/slide" Target="slides/slide160.xml"/>
  <Relationship Id="rId163" Type="http://schemas.openxmlformats.org/officeDocument/2006/relationships/slide" Target="slides/slide161.xml"/>
  <Relationship Id="rId164" Type="http://schemas.openxmlformats.org/officeDocument/2006/relationships/slide" Target="slides/slide162.xml"/>
  <Relationship Id="rId165" Type="http://schemas.openxmlformats.org/officeDocument/2006/relationships/slide" Target="slides/slide163.xml"/>
  <Relationship Id="rId166" Type="http://schemas.openxmlformats.org/officeDocument/2006/relationships/slide" Target="slides/slide164.xml"/>
  <Relationship Id="rId167" Type="http://schemas.openxmlformats.org/officeDocument/2006/relationships/slide" Target="slides/slide165.xml"/>
  <Relationship Id="rId168" Type="http://schemas.openxmlformats.org/officeDocument/2006/relationships/slide" Target="slides/slide166.xml"/>
  <Relationship Id="rId169" Type="http://schemas.openxmlformats.org/officeDocument/2006/relationships/slide" Target="slides/slide167.xml"/>
  <Relationship Id="rId170" Type="http://schemas.openxmlformats.org/officeDocument/2006/relationships/slide" Target="slides/slide168.xml"/>
  <Relationship Id="rId171" Type="http://schemas.openxmlformats.org/officeDocument/2006/relationships/slide" Target="slides/slide169.xml"/>
  <Relationship Id="rId172" Type="http://schemas.openxmlformats.org/officeDocument/2006/relationships/slide" Target="slides/slide170.xml"/>
  <Relationship Id="rId173" Type="http://schemas.openxmlformats.org/officeDocument/2006/relationships/slide" Target="slides/slide171.xml"/>
  <Relationship Id="rId174" Type="http://schemas.openxmlformats.org/officeDocument/2006/relationships/slide" Target="slides/slide172.xml"/>
  <Relationship Id="rId175" Type="http://schemas.openxmlformats.org/officeDocument/2006/relationships/slide" Target="slides/slide173.xml"/>
  <Relationship Id="rId176" Type="http://schemas.openxmlformats.org/officeDocument/2006/relationships/slide" Target="slides/slide174.xml"/>
  <Relationship Id="rId177" Type="http://schemas.openxmlformats.org/officeDocument/2006/relationships/slide" Target="slides/slide175.xml"/>
  <Relationship Id="rId178" Type="http://schemas.openxmlformats.org/officeDocument/2006/relationships/slide" Target="slides/slide176.xml"/>
  <Relationship Id="rId179" Type="http://schemas.openxmlformats.org/officeDocument/2006/relationships/slide" Target="slides/slide177.xml"/>
  <Relationship Id="rId180" Type="http://schemas.openxmlformats.org/officeDocument/2006/relationships/slide" Target="slides/slide178.xml"/>
  <Relationship Id="rId181" Type="http://schemas.openxmlformats.org/officeDocument/2006/relationships/slide" Target="slides/slide179.xml"/>
  <Relationship Id="rId182" Type="http://schemas.openxmlformats.org/officeDocument/2006/relationships/slide" Target="slides/slide180.xml"/>
  <Relationship Id="rId183" Type="http://schemas.openxmlformats.org/officeDocument/2006/relationships/slide" Target="slides/slide181.xml"/>
  <Relationship Id="rId184" Type="http://schemas.openxmlformats.org/officeDocument/2006/relationships/slide" Target="slides/slide182.xml"/>
  <Relationship Id="rId185" Type="http://schemas.openxmlformats.org/officeDocument/2006/relationships/slide" Target="slides/slide183.xml"/>
  <Relationship Id="rId186" Type="http://schemas.openxmlformats.org/officeDocument/2006/relationships/slide" Target="slides/slide184.xml"/>
  <Relationship Id="rId187" Type="http://schemas.openxmlformats.org/officeDocument/2006/relationships/slide" Target="slides/slide185.xml"/>
  <Relationship Id="rId188" Type="http://schemas.openxmlformats.org/officeDocument/2006/relationships/slide" Target="slides/slide186.xml"/>
  <Relationship Id="rId189" Type="http://schemas.openxmlformats.org/officeDocument/2006/relationships/slide" Target="slides/slide187.xml"/>
  <Relationship Id="rId190" Type="http://schemas.openxmlformats.org/officeDocument/2006/relationships/slide" Target="slides/slide188.xml"/>
  <Relationship Id="rId191" Type="http://schemas.openxmlformats.org/officeDocument/2006/relationships/slide" Target="slides/slide189.xml"/>
  <Relationship Id="rId192" Type="http://schemas.openxmlformats.org/officeDocument/2006/relationships/slide" Target="slides/slide190.xml"/>
  <Relationship Id="rId193" Type="http://schemas.openxmlformats.org/officeDocument/2006/relationships/slide" Target="slides/slide191.xml"/>
  <Relationship Id="rId194" Type="http://schemas.openxmlformats.org/officeDocument/2006/relationships/slide" Target="slides/slide192.xml"/>
  <Relationship Id="rId195" Type="http://schemas.openxmlformats.org/officeDocument/2006/relationships/slide" Target="slides/slide193.xml"/>
  <Relationship Id="rId196" Type="http://schemas.openxmlformats.org/officeDocument/2006/relationships/slide" Target="slides/slide194.xml"/>
  <Relationship Id="rId197" Type="http://schemas.openxmlformats.org/officeDocument/2006/relationships/slide" Target="slides/slide195.xml"/>
  <Relationship Id="rId198" Type="http://schemas.openxmlformats.org/officeDocument/2006/relationships/slide" Target="slides/slide196.xml"/>
  <Relationship Id="rId199" Type="http://schemas.openxmlformats.org/officeDocument/2006/relationships/slide" Target="slides/slide197.xml"/>
  <Relationship Id="rId200" Type="http://schemas.openxmlformats.org/officeDocument/2006/relationships/slide" Target="slides/slide198.xml"/>
  <Relationship Id="rId201" Type="http://schemas.openxmlformats.org/officeDocument/2006/relationships/slide" Target="slides/slide199.xml"/>
  <Relationship Id="rId202" Type="http://schemas.openxmlformats.org/officeDocument/2006/relationships/slide" Target="slides/slide200.xml"/>
  <Relationship Id="rId203" Type="http://schemas.openxmlformats.org/officeDocument/2006/relationships/slide" Target="slides/slide201.xml"/>
  <Relationship Id="rId204" Type="http://schemas.openxmlformats.org/officeDocument/2006/relationships/slide" Target="slides/slide202.xml"/>
  <Relationship Id="rId205" Type="http://schemas.openxmlformats.org/officeDocument/2006/relationships/slide" Target="slides/slide203.xml"/>
  <Relationship Id="rId206" Type="http://schemas.openxmlformats.org/officeDocument/2006/relationships/slide" Target="slides/slide204.xml"/>
  <Relationship Id="rId207" Type="http://schemas.openxmlformats.org/officeDocument/2006/relationships/slide" Target="slides/slide205.xml"/>
  <Relationship Id="rId208" Type="http://schemas.openxmlformats.org/officeDocument/2006/relationships/slide" Target="slides/slide206.xml"/>
  <Relationship Id="rId209" Type="http://schemas.openxmlformats.org/officeDocument/2006/relationships/slide" Target="slides/slide207.xml"/>
  <Relationship Id="rId210" Type="http://schemas.openxmlformats.org/officeDocument/2006/relationships/slide" Target="slides/slide208.xml"/>
  <Relationship Id="rId211" Type="http://schemas.openxmlformats.org/officeDocument/2006/relationships/slide" Target="slides/slide209.xml"/>
  <Relationship Id="rId212" Type="http://schemas.openxmlformats.org/officeDocument/2006/relationships/slide" Target="slides/slide210.xml"/>
  <Relationship Id="rId213" Type="http://schemas.openxmlformats.org/officeDocument/2006/relationships/slide" Target="slides/slide211.xml"/>
  <Relationship Id="rId214" Type="http://schemas.openxmlformats.org/officeDocument/2006/relationships/slide" Target="slides/slide212.xml"/>
  <Relationship Id="rId215" Type="http://schemas.openxmlformats.org/officeDocument/2006/relationships/slide" Target="slides/slide213.xml"/>
  <Relationship Id="rId216" Type="http://schemas.openxmlformats.org/officeDocument/2006/relationships/slide" Target="slides/slide214.xml"/>
  <Relationship Id="rId217" Type="http://schemas.openxmlformats.org/officeDocument/2006/relationships/slide" Target="slides/slide215.xml"/>
  <Relationship Id="rId218" Type="http://schemas.openxmlformats.org/officeDocument/2006/relationships/slide" Target="slides/slide216.xml"/>
  <Relationship Id="rId219" Type="http://schemas.openxmlformats.org/officeDocument/2006/relationships/slide" Target="slides/slide217.xml"/>
  <Relationship Id="rId220" Type="http://schemas.openxmlformats.org/officeDocument/2006/relationships/slide" Target="slides/slide218.xml"/>
  <Relationship Id="rId221" Type="http://schemas.openxmlformats.org/officeDocument/2006/relationships/slide" Target="slides/slide219.xml"/>
  <Relationship Id="rId222" Type="http://schemas.openxmlformats.org/officeDocument/2006/relationships/slide" Target="slides/slide220.xml"/>
  <Relationship Id="rId223" Type="http://schemas.openxmlformats.org/officeDocument/2006/relationships/slide" Target="slides/slide221.xml"/>
  <Relationship Id="rId224" Type="http://schemas.openxmlformats.org/officeDocument/2006/relationships/slide" Target="slides/slide222.xml"/>
  <Relationship Id="rId225" Type="http://schemas.openxmlformats.org/officeDocument/2006/relationships/slide" Target="slides/slide223.xml"/>
  <Relationship Id="rId226" Type="http://schemas.openxmlformats.org/officeDocument/2006/relationships/slide" Target="slides/slide224.xml"/>
  <Relationship Id="rId227" Type="http://schemas.openxmlformats.org/officeDocument/2006/relationships/slide" Target="slides/slide225.xml"/>
  <Relationship Id="rId228" Type="http://schemas.openxmlformats.org/officeDocument/2006/relationships/slide" Target="slides/slide226.xml"/>
  <Relationship Id="rId229" Type="http://schemas.openxmlformats.org/officeDocument/2006/relationships/slide" Target="slides/slide227.xml"/>
  <Relationship Id="rId230" Type="http://schemas.openxmlformats.org/officeDocument/2006/relationships/slide" Target="slides/slide228.xml"/>
  <Relationship Id="rId231" Type="http://schemas.openxmlformats.org/officeDocument/2006/relationships/slide" Target="slides/slide229.xml"/>
  <Relationship Id="rId232" Type="http://schemas.openxmlformats.org/officeDocument/2006/relationships/slide" Target="slides/slide230.xml"/>
  <Relationship Id="rId233" Type="http://schemas.openxmlformats.org/officeDocument/2006/relationships/slide" Target="slides/slide231.xml"/>
  <Relationship Id="rId234" Type="http://schemas.openxmlformats.org/officeDocument/2006/relationships/slide" Target="slides/slide232.xml"/>
  <Relationship Id="rId235" Type="http://schemas.openxmlformats.org/officeDocument/2006/relationships/slide" Target="slides/slide233.xml"/>
  <Relationship Id="rId236" Type="http://schemas.openxmlformats.org/officeDocument/2006/relationships/slide" Target="slides/slide234.xml"/>
  <Relationship Id="rId237" Type="http://schemas.openxmlformats.org/officeDocument/2006/relationships/slide" Target="slides/slide235.xml"/>
  <Relationship Id="rId238" Type="http://schemas.openxmlformats.org/officeDocument/2006/relationships/slide" Target="slides/slide236.xml"/>
  <Relationship Id="rId239" Type="http://schemas.openxmlformats.org/officeDocument/2006/relationships/slide" Target="slides/slide237.xml"/>
  <Relationship Id="rId240" Type="http://schemas.openxmlformats.org/officeDocument/2006/relationships/slide" Target="slides/slide238.xml"/>
  <Relationship Id="rId241" Type="http://schemas.openxmlformats.org/officeDocument/2006/relationships/slide" Target="slides/slide239.xml"/>
  <Relationship Id="rId242" Type="http://schemas.openxmlformats.org/officeDocument/2006/relationships/slide" Target="slides/slide240.xml"/>
  <Relationship Id="rId243" Type="http://schemas.openxmlformats.org/officeDocument/2006/relationships/slide" Target="slides/slide241.xml"/>
  <Relationship Id="rId244" Type="http://schemas.openxmlformats.org/officeDocument/2006/relationships/slide" Target="slides/slide242.xml"/>
  <Relationship Id="rId245" Type="http://schemas.openxmlformats.org/officeDocument/2006/relationships/slide" Target="slides/slide243.xml"/>
  <Relationship Id="rId246" Type="http://schemas.openxmlformats.org/officeDocument/2006/relationships/slide" Target="slides/slide244.xml"/>
  <Relationship Id="rId247" Type="http://schemas.openxmlformats.org/officeDocument/2006/relationships/slide" Target="slides/slide245.xml"/>
  <Relationship Id="rId248" Type="http://schemas.openxmlformats.org/officeDocument/2006/relationships/slide" Target="slides/slide246.xml"/>
  <Relationship Id="rId249" Type="http://schemas.openxmlformats.org/officeDocument/2006/relationships/slide" Target="slides/slide247.xml"/>
  <Relationship Id="rId250" Type="http://schemas.openxmlformats.org/officeDocument/2006/relationships/slide" Target="slides/slide248.xml"/>
  <Relationship Id="rId251" Type="http://schemas.openxmlformats.org/officeDocument/2006/relationships/slide" Target="slides/slide249.xml"/>
  <Relationship Id="rId252" Type="http://schemas.openxmlformats.org/officeDocument/2006/relationships/slide" Target="slides/slide250.xml"/>
  <Relationship Id="rId253" Type="http://schemas.openxmlformats.org/officeDocument/2006/relationships/slide" Target="slides/slide251.xml"/>
  <Relationship Id="rId254" Type="http://schemas.openxmlformats.org/officeDocument/2006/relationships/slide" Target="slides/slide252.xml"/>
  <Relationship Id="rId255" Type="http://schemas.openxmlformats.org/officeDocument/2006/relationships/slide" Target="slides/slide253.xml"/>
  <Relationship Id="rId256" Type="http://schemas.openxmlformats.org/officeDocument/2006/relationships/slide" Target="slides/slide254.xml"/>
  <Relationship Id="rId257" Type="http://schemas.openxmlformats.org/officeDocument/2006/relationships/slide" Target="slides/slide255.xml"/>
  <Relationship Id="rId258" Type="http://schemas.openxmlformats.org/officeDocument/2006/relationships/slide" Target="slides/slide256.xml"/>
  <Relationship Id="rId259" Type="http://schemas.openxmlformats.org/officeDocument/2006/relationships/slide" Target="slides/slide257.xml"/>
  <Relationship Id="rId260" Type="http://schemas.openxmlformats.org/officeDocument/2006/relationships/slide" Target="slides/slide258.xml"/>
  <Relationship Id="rId261" Type="http://schemas.openxmlformats.org/officeDocument/2006/relationships/presProps" Target="presProps.xml"/>
  <Relationship Id="rId262" Type="http://schemas.openxmlformats.org/officeDocument/2006/relationships/viewProps" Target="viewProps.xml"/>
  <Relationship Id="rId2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1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1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1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1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1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1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1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1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0 de 1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1 de 1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2 de 9).]]></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3 de 9).]]></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4 de 9).]]></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5 de 9).]]></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6 de 9).]]></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7 de 9).]]></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8 de 9).]]></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9 de 9).]]></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9»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9»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6-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ocho vocablos que se usan como si fueran la misma cosa»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adjetivo al indicador: qué tiene que llevar una afirmación para poder fallar» (2 de 7).]]></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adjetivo al indicador: qué tiene que llevar una afirmación para poder fallar» (3 de 7).]]></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adjetivo al indicador: qué tiene que llevar una afirmación para poder fallar» (4 de 7).]]></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adjetivo al indicador: qué tiene que llevar una afirmación para poder fallar» (5 de 7).]]></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adjetivo al indicador: qué tiene que llevar una afirmación para poder fallar» (6 de 7).]]></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adjetivo al indicador: qué tiene que llevar una afirmación para poder fallar» (7 de 7).]]></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1»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11»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11»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11»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11»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11»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11»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8 de 11» (2 de 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9 de 11»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0 de 11»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1 de 11»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6-r01-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una palabra aparezca en la norma no convierte una frase en indicador. El artículo 116, fracción IV, base c) exige que las autoridades electorales locales «gocen de autonomía en su funcionamiento, e independencia en sus decisiones»: ésa es la regla escrita. El indicador es otra cosa, y tiene cinco campos: qué se observa, en cuál unidad, contra qué umbral, con qué fuente y fecha, y qué lo haría fallar. La versión verificable aquí es textual: si el plazo del encargo, la mayoría de designación, la causal de remoción y la incompatibilidad posterior al cargo siguen siendo los del texto vigente. Decir «es independiente» sin escribir qué se miró es un ad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116, fracción IV, inciso c) y base c) puntos 1o. a 5o., verificados el 24-10-2026; tabla de once indicadore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 la Constitución local el plazo del encargo de las consejerías electorales es de siete años y sin reelección, según el texto vigente que abrí el 24-10-2026; fallaría si un transitorio de la última reforma fijara otra duración para quien ya estaba en el 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dice qué se observa (el plazo y la regla de reelección), en qué unidad (la Constitución local, no el estado entero), contra qué umbral escrito (siete años y no reelección, que es la base del artículo 116 para las entidades), con qué fuente y fecha, y sobre todo qué la haría fallar: un transitorio. Las otras tres fallan de manera distinta. La primera no tiene umbral ni fuente. La tercera tiene un número pero no dice qué versión del texto aplicaba ni qué observación la refuta, y atribuye una consecuencia («pierde independencia») sin escribirla como cuenta. La cuarta delega el juicio a una medición que nadie ab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 116, fracción IV, base c), punto 3o. (siete años y no reelección), verificado el 24-10-2026; cinco campos del indicador en la tabla de once anc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2 de 2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3 de 2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4 de 21).]]></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5 de 2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6 de 2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7 de 2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8 de 2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9 de 2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0 de 21).]]></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1 de 21).]]></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2 de 2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3 de 2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4 de 21).]]></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5 de 2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6 de 2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7 de 2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8 de 2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19 de 2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20 de 21).]]></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cinco piezas una por una: qué pregunta se hace y qué número está escrito» (21 de 2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12»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12» (2 de 2).]]></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12» (2 de 2).]]></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12» (2 de 2).]]></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12» (2 de 2).]]></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8 de la tabla, convertida en ficha para que el texto no se recorte.]]></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8 de 12» (2 de 2).]]></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9 de la tabla, convertida en ficha para que el texto no se recorte.]]></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0 de la tabla, convertida en ficha para que el texto no se recorte.]]></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0 de 12» (2 de 2).]]></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1 de la tabla, convertida en ficha para que el texto no se recorte.]]></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1 de 12» (2 de 2).]]></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2 de la tabla, convertida en ficha para que el texto no se recorte.]]></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2 de 12» (2 de 2).]]></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6-r01-oa01]]></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gislatura, bancadas y plazos ficticios): leer una reforma al órgano elector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scribir los supuestos antes de la primera cif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o lo que sigue es inventado para el ejercicio: una legislatura ficticia de 30 curules, tres bancadas —Agrupación 16, Coalición 9, Movimiento 5, que suman 30— y un órgano ficticio, el Consejo del Instituto Electoral de Valdelmar (ficticio), con 5 consejerías. Las dos reglas que se comparan también son del ejercicio: la anterior exige «dos terceras partes de los integrantes presentes» para designar, con sesión válidamente constituida si concurren más de la mitad del total de integrantes; la nueva basta «la mayoría de los integrantes presentes». Ninguna de las dos describe una regla de ningún estado real. Lo que sí está verificado es el molde: en México las designaciones de ese tipo se hacen con mayorías calificadas expresas (artículo 41, Apartado A, y artículo 116, fracción IV, base c), punto 5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gislatura, bancadas y plazos ficticios): leer una reforma al órgano elector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Hacer la cuenta de la regla vieja, con todos los pres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os 30 presentes, el quórum no es el problema: más de la mitad de 30 es 16, y concurren 30. Dos terceras partes de 30 son 20 votos. Agrupación tiene 16, así que le faltan 4 y tiene de dónde tomarlos: Coalición aporta 9 y Movimiento 5. Con 4 de Coalición aprueba; con 4 de Movimiento también. Lo que la regla produce es esto: nadie nombra las 5 consejerías sin sentarse con por lo menos una de las dos bancadas que perdió. Eso es lo que la mayoría calificada compra, y se puede decir sin opinar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gislatura, bancadas y plazos ficticios): leer una reforma al órgano elector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Hacer la cuenta de la regla nueva, con todos los pres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yoría de los 30 presentes: más de la mitad, es decir 16. Agrupación tiene exactamente 16. Con la regla nueva, la misma bancada aprueba solas las 5 designaciones, y las otras dos bancadas, que suman 14 curules —46.7 por ciento de la legislatura— no tiene ninguna capacidad de veto ni de propuesta. El cambio no tocó el número de consejerías (5), ni el plazo, ni la sede, ni el nombre del órgano: movió un umbral de 20 a 16 y eso cambia por completo quién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gislatura, bancadas y plazos ficticios): leer una reforma al órgano elector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Probar la regla nueva en el escenario de ses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de control: qué pasa si la sesión se convoca y sólo concurren los 16 de Agrupación. El quórum es «más de la mitad del total de integrantes»: 16 de 30 cumple. Bajo la regla vieja, dos terceras partes de los presentes serían 10.67, es decir 11 votos, y con 16 presentes Agrupación también aprobaba sola: ése es el detalle que hay que revisar letra por letra, porque la fórmula «de los presentes» ya era blanda y la reforma la dejó en mayoría simple de presencia. Bajo la regla nueva se necesitan 9 votos. El mismo resultado —todas las designaciones solas— se alcanza con menos esfuerzo y con una minorí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gislatura, bancadas y plazos ficticios): leer una reforma al órgano elector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Mirar los otros tres números, no sólo la mayo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tiene cuatro casilleros para el árbitro y la reforma tocó tres. Plazo: pasa de 7 años a 4 y permite un periodo subsiguiente. Con plazos mayores al periodo ejecutivo de 6 años, ninguna consejería vence dentro del sexenio; con plazos de 4, las 5 vencen dentro del mismo periodo y pueden ser renovadas por la legislatura que designó a quien sigue en el Ejecutivo. Remoción: la regla ficticia nueva dice «a petición motivada del Ejecutivo local», en lugar de «por causas graves que establezca la ley». Incompatibilidad posterior: baja de 2 años a 6 meses para ser candidato o dirigir un partido. Ninguna de estas tres líneas se ve en el título del decreto, y las tres están en el cuerpo del artí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egislatura, bancadas y plazos ficticios): leer una reforma al órgano electoral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errar con lo que la cuenta NO mue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la cuenta muestra es la regla: quién puede nombrar solo, cuántas renovaciones caben en un periodo y quién puede remover. Lo que no muestra, y la hoja lo deja escrito como pendiente: si las designaciones anteriores fueron realmente independientes, si la consejería local elegida con la regla vieja incluyó a perfiles de la oposición, si hay litigios abiertos sobre la reforma y qué resolvió la instancia jurisdiccional, y si la constitución de ese estado tiene su propia regla de reforma que la reforma respetó. Cuatro casilleros vacíos no anulan el análisis: lo delimitan. Y delimitado, cualquier otra persona puede ir a completarlos con fuentes que esta lección no ab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umbral de aprobación pasa de 20 a 16 votos, y la bancada de 16 curules puede designar las 5 consejerías sin acuerdo con ninguna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s terceras partes de 30 son 20; mayoría de los presentes con 30 en la sala es más de la mitad, o sea 16. Agrupación tiene 16, de modo que la reforma le permite aprobar sola las 5 designaciones, y la suma de las otras dos bancadas (14 curules, 46.7 por ciento) queda sin capacidad de aprobación ni de veto. La opción uno confunde el resultado con la regla: la composición no cambió, el camino para determinarla sí. La opción tres comete el error clásico de tomar la mitad como mayoría: la mitad exacta de 30 no aprueba. Y la opción cuatro afirma un mandato constitucional que no existe como regla general: el texto mexicano fija mayorías calificadas en casos concretos y específicos —artículo 41, Apartado A, y artículo 116, fracción IV, base c), punto 5o.—, no una cláusula única para todo órg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entas del ejemplo resuelto 1; artículos 41 y 116 verificados el 24-10-2026 en la compilación oficial; mayoría absoluta y quórum trabajados en U05 r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2 de 10).]]></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3 de 10).]]></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4 de 10).]]></a:t>
            </a:r>
          </a:p>
        </p:txBody>
      </p:sp>
    </p:spTree>
  </p:cSld>
</p:notes>
</file>

<file path=ppt/notesSlides/notesSlide1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5 de 10).]]></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6 de 10).]]></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7 de 10).]]></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8 de 10).]]></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9 de 10).]]></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ptura del árbitro: cambiar quién decide sin cambiar la decisión» (10 de 10).]]></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7» (2 de 2).]]></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7» (2 de 2).]]></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7» (2 de 2).]]></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7» (2 de 2).]]></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5 de la tabla, convertida en ficha para que el texto no se recorte.]]></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5 de 7» (2 de 2).]]></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6 de la tabla, convertida en ficha para que el texto no se recorte.]]></a:t>
            </a:r>
          </a:p>
        </p:txBody>
      </p:sp>
    </p:spTree>
  </p:cSld>
</p:notes>
</file>

<file path=ppt/notesSlides/notesSlide1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6 de 7» (2 de 2).]]></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7 de la tabla, convertida en ficha para que el texto no se recorte.]]></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7 de 7» (2 de 2).]]></a:t>
            </a:r>
          </a:p>
        </p:txBody>
      </p:sp>
    </p:spTree>
  </p:cSld>
</p:notes>
</file>

<file path=ppt/notesSlides/notesSlide1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decreto se aprobó y se publicó con su gaceta, así que el contrapeso ya no existe y no hay nada más que exa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 se sostiene: la publicación de un acto y su vigencia formal no responden la pregunta de régimen; quedan abiertos al menos tres exámenes que la lección sí puede hacer con texto enfrente —la cuenta de la nueva mayoría, la supervivencia de la frontera de vacancia y el remedio que sigue disponible (artículos 103, 105 y 99)—. La cuarta tampoco: el artículo 135 exige dos cosas, el voto de las dos terceras partes de los individuos presentes en el Congreso y la aprobación por la mayoría de las legislaturas, con el cómputo y la declaración en manos del Congreso de la Unión o de la Comisión Permanente; de ese procedimiento se sigue la vigencia del nuevo texto, no que cualquier aprobación parcial autorice a afirmar qué regía antes, que es una pregunta de versión. Las otras tres son correctas y verificables: la primera es la cuenta del ejemplo resuelto 1, y la tercera y la quinta reproducen anclas leídas en la compilación oficial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rtículos 100, 116 fracción IV base c) punto 3o., 135, 103, 105 y 99, verificados el 24-10-2026 en la compilación oficial con última reforma DOF 07-10-202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1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Detective de errores» (2 de 2).]]></a:t>
            </a:r>
          </a:p>
        </p:txBody>
      </p:sp>
    </p:spTree>
  </p:cSld>
</p:notes>
</file>

<file path=ppt/notesSlides/notesSlide1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9).]]></a:t>
            </a:r>
          </a:p>
        </p:txBody>
      </p:sp>
    </p:spTree>
  </p:cSld>
</p:notes>
</file>

<file path=ppt/notesSlides/notesSlide1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9).]]></a:t>
            </a:r>
          </a:p>
        </p:txBody>
      </p:sp>
    </p:spTree>
  </p:cSld>
</p:notes>
</file>

<file path=ppt/notesSlides/notesSlide1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9).]]></a:t>
            </a:r>
          </a:p>
        </p:txBody>
      </p:sp>
    </p:spTree>
  </p:cSld>
</p:notes>
</file>

<file path=ppt/notesSlides/notesSlide1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9).]]></a:t>
            </a:r>
          </a:p>
        </p:txBody>
      </p:sp>
    </p:spTree>
  </p:cSld>
</p:notes>
</file>

<file path=ppt/notesSlides/notesSlide1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9).]]></a:t>
            </a:r>
          </a:p>
        </p:txBody>
      </p:sp>
    </p:spTree>
  </p:cSld>
</p:notes>
</file>

<file path=ppt/notesSlides/notesSlide1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9).]]></a:t>
            </a:r>
          </a:p>
        </p:txBody>
      </p:sp>
    </p:spTree>
  </p:cSld>
</p:notes>
</file>

<file path=ppt/notesSlides/notesSlide1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9).]]></a:t>
            </a:r>
          </a:p>
        </p:txBody>
      </p:sp>
    </p:spTree>
  </p:cSld>
</p:notes>
</file>

<file path=ppt/notesSlides/notesSlide1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9).]]></a:t>
            </a:r>
          </a:p>
        </p:txBody>
      </p:sp>
    </p:spTree>
  </p:cSld>
</p:notes>
</file>

<file path=ppt/notesSlides/notesSlide1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4» (2 de 2).]]></a:t>
            </a:r>
          </a:p>
        </p:txBody>
      </p:sp>
    </p:spTree>
  </p:cSld>
</p:notes>
</file>

<file path=ppt/notesSlides/notesSlide1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4» (2 de 2).]]></a:t>
            </a:r>
          </a:p>
        </p:txBody>
      </p:sp>
    </p:spTree>
  </p:cSld>
</p:notes>
</file>

<file path=ppt/notesSlides/notesSlide1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4» (2 de 2).]]></a:t>
            </a:r>
          </a:p>
        </p:txBody>
      </p:sp>
    </p:spTree>
  </p:cSld>
</p:notes>
</file>

<file path=ppt/notesSlides/notesSlide1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todo lo contrario, y es una de las señales más limpias que existen. La regla decide si quien llega a cubrir la vacante «concluye el período» o estrena «un nuevo periodo» completo: con un encargo de siete años, la frontera a los cuatro años impide que una sustitución tardía entregue un ciclo entero a quien la promueve. El mismo candado está escrito para las consejerías federales con frontera de seis años sobre nueve. Por eso un indicador de concentración se redacta en una línea: la reforma conserva la frontera entre concluir y estrenar, o la elimina. El detalle administrativo es el contrapeso, y desaparece sin que nadie pronuncie una palabra fue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stitución, artículo 116, fracción IV, base c), punto 2o., y artículo 41, Apartado A, verificados el 24-10-2026 en la compilación of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1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el decreto completo: qué artículos y qué leyes desarrolla, la fecha de publicación y la versión que regía antes → Copiar lado a lado la redacción anterior y la posterior del precepto movido y subrayar sólo lo que cambió → Escribir la cuenta: qué decisión cambia de manos, con qué mayoría, sobre cuántos integrantes y por cuánto tiempo → Buscar el remedio que sigue abierto y quién lo resuelve: controversia, acción de inconstitucionalidad, amparo, recurso electoral → Cerrar la hoja con los casilleros vacíos: qué no se observó, qué fuente falta y qué cambiaría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no es decorativo. Si primero se subraya el cambio (paso 2) sin saber qué versión regía (paso 1), se puede concluir que algo se modificó cuando en realidad siempre estuvo así, el error más caro en una comparación de textos. Si se hace la cuenta (paso 3) antes de identificar el remedio (paso 4), el análisis queda como opinión sobre conveniencia y no como lectura de competencias: la pregunta profesional es qué órgano puede corregir esto y con qué texto. Y el paso 5 va al final porque la hoja se entrega con los vacíos declarados: un informe sin casilleros vacíos casi siempre significa que alguien los llenó con supos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ina trabajada en el ejemplo resuelto 1 y en la tabla de los seis puntos del procedimiento de desi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1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1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2 de 10).]]></a:t>
            </a:r>
          </a:p>
        </p:txBody>
      </p:sp>
    </p:spTree>
  </p:cSld>
</p:notes>
</file>

<file path=ppt/notesSlides/notesSlide1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3 de 10).]]></a:t>
            </a:r>
          </a:p>
        </p:txBody>
      </p:sp>
    </p:spTree>
  </p:cSld>
</p:notes>
</file>

<file path=ppt/notesSlides/notesSlide1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4 de 10).]]></a:t>
            </a:r>
          </a:p>
        </p:txBody>
      </p:sp>
    </p:spTree>
  </p:cSld>
</p:notes>
</file>

<file path=ppt/notesSlides/notesSlide1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5 de 10).]]></a:t>
            </a:r>
          </a:p>
        </p:txBody>
      </p:sp>
    </p:spTree>
  </p:cSld>
</p:notes>
</file>

<file path=ppt/notesSlides/notesSlide1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6 de 10).]]></a:t>
            </a:r>
          </a:p>
        </p:txBody>
      </p:sp>
    </p:spTree>
  </p:cSld>
</p:notes>
</file>

<file path=ppt/notesSlides/notesSlide1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7 de 10).]]></a:t>
            </a:r>
          </a:p>
        </p:txBody>
      </p:sp>
    </p:spTree>
  </p:cSld>
</p:notes>
</file>

<file path=ppt/notesSlides/notesSlide1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8 de 10).]]></a:t>
            </a:r>
          </a:p>
        </p:txBody>
      </p:sp>
    </p:spTree>
  </p:cSld>
</p:notes>
</file>

<file path=ppt/notesSlides/notesSlide1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9 de 10).]]></a:t>
            </a:r>
          </a:p>
        </p:txBody>
      </p:sp>
    </p:spTree>
  </p:cSld>
</p:notes>
</file>

<file path=ppt/notesSlides/notesSlide1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índices como mediciones: qué miden, qué no, y qué hacer cuando se contradicen» (10 de 10).]]></a:t>
            </a:r>
          </a:p>
        </p:txBody>
      </p:sp>
    </p:spTree>
  </p:cSld>
</p:notes>
</file>

<file path=ppt/notesSlides/notesSlide1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1 de la tabla, convertida en ficha para que el texto no se recorte.]]></a:t>
            </a:r>
          </a:p>
        </p:txBody>
      </p:sp>
    </p:spTree>
  </p:cSld>
</p:notes>
</file>

<file path=ppt/notesSlides/notesSlide1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1 de 4» (2 de 2).]]></a:t>
            </a:r>
          </a:p>
        </p:txBody>
      </p:sp>
    </p:spTree>
  </p:cSld>
</p:notes>
</file>

<file path=ppt/notesSlides/notesSlide1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2 de la tabla, convertida en ficha para que el texto no se recorte.]]></a:t>
            </a:r>
          </a:p>
        </p:txBody>
      </p:sp>
    </p:spTree>
  </p:cSld>
</p:notes>
</file>

<file path=ppt/notesSlides/notesSlide1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2 de 4» (2 de 2).]]></a:t>
            </a:r>
          </a:p>
        </p:txBody>
      </p:sp>
    </p:spTree>
  </p:cSld>
</p:notes>
</file>

<file path=ppt/notesSlides/notesSlide1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3 de la tabla, convertida en ficha para que el texto no se recorte.]]></a:t>
            </a:r>
          </a:p>
        </p:txBody>
      </p:sp>
    </p:spTree>
  </p:cSld>
</p:notes>
</file>

<file path=ppt/notesSlides/notesSlide1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3 de 4» (2 de 2).]]></a:t>
            </a:r>
          </a:p>
        </p:txBody>
      </p:sp>
    </p:spTree>
  </p:cSld>
</p:notes>
</file>

<file path=ppt/notesSlides/notesSlide1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ila 4 de la tabla, convertida en ficha para que el texto no se recorte.]]></a:t>
            </a:r>
          </a:p>
        </p:txBody>
      </p:sp>
    </p:spTree>
  </p:cSld>
</p:notes>
</file>

<file path=ppt/notesSlides/notesSlide1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abla · Ficha 4 de 4» (2 de 2).]]></a:t>
            </a:r>
          </a:p>
        </p:txBody>
      </p:sp>
    </p:spTree>
  </p:cSld>
</p:notes>
</file>

<file path=ppt/notesSlides/notesSlide2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u06-r01-oa01]]></a:t>
            </a:r>
          </a:p>
        </p:txBody>
      </p:sp>
    </p:spTree>
  </p:cSld>
</p:notes>
</file>

<file path=ppt/notesSlides/notesSlide2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y fuentes ficticias): sostener la duda razonable cuando la evidencia está dispu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scribir la afirmación completa, no la concl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inventado para el ejercicio: en Valdelmar (ficticio) se aprobaron en un mismo año tres cosas: la designación de las cinco consejerías electorales pasó a mayoría simple de los presentes, se creó una unidad de auditoría interna de los órganos locales de transparencia y la Sala Regional anuló dos designaciones por vicio de procedimiento. Un memorándum dice: «Valdelmar ya no es una democracia». Antes de discutir eso, se escribe la afirmación completa y fechada, con el acto, la fecha y el órgano, y se le pone nombre a qué pieza supuestamente se movió en cada uno de los tres hechos. Una conclusión sin afirmaciones componentes es inatacable, y por eso mismo inút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y fuentes ficticias): sostener la duda razonable cuando la evidencia está dispu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Separar los tres niveles que siempre se mezc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ivel de regla: qué dice el texto vigente después de la reforma, con la cuenta hecha (aquí la cuenta es la del ejemplo 1: de 20 votos a 16 en una legislatura de 30). Nivel de aplicación: qué pasó efectivamente con las designaciones, quién resultó propuesto, qué resolvió la Sala. Nivel de efecto: si alguien que perdió la elección puede todavía llevar un asunto ante un órgano que no controla el ganador. Los tres niveles se responden con fuentes distintas y a distintas velocidades; mezclarlos es la causa número uno de las discusiones que no cier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y fuentes ficticias): sostener la duda razonable cuando la evidencia está dispu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Anotar la cadena de fuente de cada dato que lleg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ejercicio, el memorándum citaba «un descenso de 1.4 puntos en un índice internacional». La cadena se escribe tal cual: índice no identificado en el memorándum, año no identificado, valor tomado de una nota de prensa, informe original no abierto. Con eso la frase no se descarta ni se adopta: se degrada a dato no utilizable hasta que alguien abra el informe. Y se registra la pregunta que falta: qué componente bajó, porque un descenso puede venir de participación política, de cultura política o de una reforma de diseño institucional, y las tres cosas exigen respuestas profesionales disti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y fuentes ficticias): sostener la duda razonable cuando la evidencia está dispu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Buscar la fuente primaria de los dos hechos que sí se pueden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texto de la reforma y la sentencia de la Sala son primarios: están publicados, son localizables y se pueden copiar. Para la unidad de auditoría, la fuente primaria es el decreto de creación y su adscripción institucional, no la nota que la anuncia. En el ejercicio se verifica que la consejera Presidenta designada en esas fechas había sido candidata a diputación local cuatro años antes, lo que obliga a mirar la incompatibilidad posterior: con la regla de origen sería impedimento; con la regla ficticia reformada a seis meses, no lo sería. Nótese el tipo de hallazgo: no es una opinión, es un plazo comparado contra un hecho fech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y fuentes ficticias): sostener la duda razonable cuando la evidencia está dispu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Decidir qué se afirma y qué se susp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afirma: la mayoría de designación se redujo, la incompatibilidad posterior se acortó y un tribunal anuló dos designaciones por vicio de procedimiento; las tres cosas constan en textos. Se suspende: si con ello Valdelmar deja de ser democracia, porque la afirmación exige definir en qué sentido se usa democracia y una comparación con años anteriores que no se hizo. Se degrada: el descenso de puntos, por cadena de fuente incompleta. Es la operación más difícil y la más rentable: decir tres cosas firmes y una suspensa vale más que una etiqueta que se cae con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2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2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caso y fuentes ficticias): sostener la duda razonable cuando la evidencia está dispu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Cerrar con la línea de refu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termina con una frase escrita a propósito: «esta lectura cambiaría si la reforma de la mayoría de designación estuviera condicionada a un órgano de propuesta con criterios publicados que no revisé, si la constitución local exigiera una mayoría distinta para estos casos, o si las dos designaciones anuladas se hubieran repetido con el procedimiento correcto». No es una coartada: es el casillero que otra persona puede ir a llenar, y la razón por la que el documento sirve en una reunión donde hay dos opiniones o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Bajar la contradicción a componentes: qué dimensiones mide cada uno, con qué unidad y con qué ventana temporal, y decir qué afirmación sobrevive a los dos mar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iscrepancia entre instrumentos con conceptos distintos no es un error: es información sobre el concepto. Si uno mide restricciones al ejecutivo y otro agrega cultura política y participación, un país puede estar bien en el primero y mal en el segundo sin contradicción lógica; lo que hay que escribir es en qué dimensión difieren y si la afirmación que te interesa depende de esa dimensión. Promediar dos escalas incomparables (opción tres) produce un número sin significado, y preferir por reputación (opción uno) deja sin explicar por qué los diseños divergen. La opción cuatro es la peor: tira la evidencia secundaria y la reemplaza por impresión, que es exactamente lo que la lección intenta sustituir por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scripciones metodológicas leídas el 24-10-2026 (Polity, Freedom House, Democracy Index, V-Dem) y los seis pasos de lectura de una contradicción entre me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pción múltiple» (2 de 2).]]></a:t>
            </a:r>
          </a:p>
        </p:txBody>
      </p:sp>
    </p:spTree>
  </p:cSld>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onfusiones que vuelven estéril la conversación» (2 de 3).]]></a:t>
            </a:r>
          </a:p>
        </p:txBody>
      </p:sp>
    </p:spTree>
  </p:cSld>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confusiones que vuelven estéril la conversación» (3 de 3).]]></a:t>
            </a:r>
          </a:p>
        </p:txBody>
      </p:sp>
    </p:spTree>
  </p:cSld>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dicador → Observación con unidad, umbral, fuente con fecha y un caso que la refuta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tiqueta → Palabra que cierra la discusión: no se puede revisar, así que ninguna evidencia la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uptura sin formalidad visible → Nadie cerró un órgano: el procedimiento se cumplió y el número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tura de árbitros → No se mueve la regla: se mueve quién la aplica, con el procedimiento escrit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pariencia de legalidad → Cumple forma, publicación y competencia, y aun así concentra una 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uda razonable → Grados de confianza atados a la cadena de fuentes, no una sensación ni una convi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ones de la sección de indicadores y de la sección de apariencia de legalidad; los tres ejemplos resueltos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2 de 3).]]></a:t>
            </a:r>
          </a:p>
        </p:txBody>
      </p:sp>
    </p:spTree>
  </p:cSld>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lacionar» (3 de 3).]]></a:t>
            </a:r>
          </a:p>
        </p:txBody>
      </p:sp>
    </p:spTree>
  </p:cSld>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 el ejercicio ficticio, el quórum válido pasó de 20 curules de 30 a 16 → Observación con unidad y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artículo 41, Apartado A, escribe nueve años y «no podrán ser reelectos» (líneas 3690 a 3693 del archivo oficial) → Observación con unidad y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 esta reforma el estado dejó de ser democracia → Etiqueta que cierra l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hí ya se instaló un régimen autoritario de manual → Etiqueta que cierra la discu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aís X cayó doce posiciones en el índice tal desde el año pasado → Afirmación con números que la lección no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al clasificación lo deja como régimen híbrido, o sea que la competencia ya no es real → Afirmación con números que la lección no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Qué mayoría se necesitaba antes y cuál se necesita ahora para el mismo acto? → Pregunta que abre una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Quién resuelve la impugnación del resultado y con qué plazo se designa a esa persona? → Pregunta que abre una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isciplina de fuentes de la escuela: separar observación medida, etiqueta, cita de índice sin reporte abierto y pregunta operativa. La segunda frase de la tercera categoría mezcla una posición de índice con una conclusión sobre la competencia: son dos afirmaciones, no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2 de 3).]]></a:t>
            </a:r>
          </a:p>
        </p:txBody>
      </p:sp>
    </p:spTree>
  </p:cSld>
</p:notes>
</file>

<file path=ppt/notesSlides/notesSlide2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Clasificar» (3 de 3).]]></a:t>
            </a:r>
          </a:p>
        </p:txBody>
      </p:sp>
    </p:spTree>
  </p:cSld>
</p:notes>
</file>

<file path=ppt/notesSlides/notesSlide2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ueve · dos terceras partes · siete · treinta y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ueve años y dos terceras partes están en el artículo 41, Apartado A (líneas 3690 a 3693 del archivo oficial, última reforma publicada DOF 07-10-2026). Siete años es el mínimo escrito en el artículo 116, fracción IV, base c) para las entidades federativas (líneas 8816 a 8819). El treinta y tres por ciento está en el artículo 105 (líneas 8507 a 8511), dentro del capítulo de las controversias y las acciones. Fíjate en lo que estas cuatro cifras hacen juntas: un plazo, una mayoría, otro plazo y una puerta de acceso al tribunal. Ninguna es una opinión sobre el régi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bla de las cinco piezas con sus números; CPEUM verificada el 24-10-2026 en la compilación oficial de la Cámara de Dipu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u06-r01-oa01]]></a:t>
            </a:r>
          </a:p>
        </p:txBody>
      </p:sp>
    </p:spTree>
  </p:cSld>
</p:notes>
</file>

<file path=ppt/notesSlides/notesSlide2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oge un acto normativo que tu equipo tenga que explicar esta semana —una reforma electoral local, una ley de austeridad, un nombramiento, una modificación de plazos, una regla de transparencia— y arma la hoja de observación completa: las cinco piezas con su estado antes y después del acto; para cada pieza, el número escrito en el texto con artículo, fracción, párrafo y fecha de publicación; el efecto de mover ese número con la cuenta hecha sobre un tamaño hipotético declarado; el remedio que queda abierto y quién lo resuelve; y una última sección que diga qué no se verificó. Empieza siempre por lo que la reforma NO toca: ahí se ve si el cambio es de pieza o es de g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3).]]></a:t>
            </a:r>
          </a:p>
        </p:txBody>
      </p:sp>
    </p:spTree>
  </p:cSld>
</p:notes>
</file>

<file path=ppt/notesSlides/notesSlide2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3 de 3).]]></a:t>
            </a:r>
          </a:p>
        </p:txBody>
      </p:sp>
    </p:spTree>
  </p:cSld>
</p:notes>
</file>

<file path=ppt/notesSlides/notesSlide2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confusiones que vuelven estéril la conversación · Memoria: la pieza y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confusiones que vuelven estéril la conversación · Memoria: la pieza y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confusiones que vuelven estéril la conversación · Memoria: la pieza y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Tres confusiones que vuelven estéril la conversación · Memoria: la pieza y su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ero observar la pieza de los derechos políticos sin opinar. ¿Qué tres cosas busco en el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se puede hacer (votar, ser votado, asociarse, participar en revocación: artículo 35, fracciones I, II, III y IX); qué se puede suspender y bajo qué condiciones y plazos (artículo 29); y qué queda protegido aunque se decrete la suspensión. El artículo 1, segundo párrafo, añade la regla de interpretación: la restricción debe justificarse y su ausencia de justificación es indicio de inf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2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escribo un indicador de alternancia que no sea un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tres números y una fuente: tamaño del órgano, duración del encargo y qué fracción renueva por ciclo. Y con un umbral explícito, por ejemplo: «ninguna persona ocupa la titularidad más de un periodo consecutivo» o «la mitad de las titularidades cambió en los últimos dos ciclos». Sin unidad no hay indic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2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Una reforma se aprobó en su proceso legislativo y se publicó. ¿Eso responde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responde la pregunta de validez, no la de efecto. Falta el comparativo de dos columnas —qué exigía el artículo 34 antes y qué exige después— y falta decir quién conserva la iniciativa o el control que se mo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2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capturar a un árbitro sin tocar la reg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over la composición, la mayoría de designación, el plazo, la causal de remoción o la ruta de designación del órgano que aplica la regla. En México esos cinco puntos están escritos para el nivel federal en el artículo 41, Apartado A, y para el nivel local en el artículo 116, fracción IV, base 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2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órgano de transparencia aparece ahora adscrito a otro poder. ¿Qué afirmo y qué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firmas que cambió el punto 1 y el punto 7 de la lista de siete (quién nombra y ante quién se reclama), citando el artículo 3, fracción III de la Ley General de Transparencia con su fecha de publicación. No afirmas capacidad presupuestal ni comportamiento futuro: eso requiere expediente, y aquí no se ver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2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os índices dicen cosas opuestas sobre el mismo país. ¿Qué hago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rdenar los seis pasos de la lección: separar qué está medido, mirar el desacuerdo en el punto exacto, abrir las definiciones, rastrear la cadena de fuente hasta el documento primario, buscar el mecanismo escrito (qué artículo cambió, cuándo) y decir la confianza por capa, no por impr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2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frase con la que se cierra una hoja de 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que dice qué no se observó y qué evidencia falta. Es la parte que hace la hoja profesional: sin ella, el documento es un alegato con formato de anális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2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u06-r01-oa01]]></a:t>
            </a:r>
          </a:p>
        </p:txBody>
      </p:sp>
    </p:spTree>
  </p:cSld>
</p:notes>
</file>

<file path=ppt/notesSlides/notesSlide2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4).]]></a:t>
            </a:r>
          </a:p>
        </p:txBody>
      </p:sp>
    </p:spTree>
  </p:cSld>
</p:notes>
</file>

<file path=ppt/notesSlides/notesSlide2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4).]]></a:t>
            </a:r>
          </a:p>
        </p:txBody>
      </p:sp>
    </p:spTree>
  </p:cSld>
</p:notes>
</file>

<file path=ppt/notesSlides/notesSlide2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4 de 4).]]></a:t>
            </a:r>
          </a:p>
        </p:txBody>
      </p:sp>
    </p:spTree>
  </p:cSld>
</p:notes>
</file>

<file path=ppt/notesSlides/notesSlide2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2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607" r:id="rId1"/>
    <p:sldLayoutId id="2481934608" r:id="rId2"/>
    <p:sldLayoutId id="2481934609" r:id="rId3"/>
    <p:sldLayoutId id="24819346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4e19920d369f3cbd1cc43d9986307729487abcbb07e061f1.jpg"/>
  <Relationship Id="rId3" Type="http://schemas.openxmlformats.org/officeDocument/2006/relationships/hyperlink" Target="https://politica.lumbre.lat/object/pol-u06-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4e19920d369f3cbd1cc43d9986307729487abcbb07e061f2.jpg"/>
  <Relationship Id="rId3" Type="http://schemas.openxmlformats.org/officeDocument/2006/relationships/hyperlink" Target="https://politica.lumbre.lat/object/pol-u06-r01-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hyperlink" Target="https://politica.lumbre.lat/object/pol-u06-r01-oa01" TargetMode="External"/>
  <Relationship Id="rId4" Type="http://schemas.openxmlformats.org/officeDocument/2006/relationships/hyperlink" Target="https://politica.lumbre.lat/object/pol-u06-r01-oa01" TargetMode="External"/>
  <Relationship Id="rId5"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hyperlink" Target="https://politica.lumbre.lat/object/pol-u06-r01-oa01" TargetMode="External"/>
  <Relationship Id="rId4" Type="http://schemas.openxmlformats.org/officeDocument/2006/relationships/hyperlink" Target="https://politica.lumbre.lat/object/pol-u06-r01-oa01" TargetMode="External"/>
  <Relationship Id="rId5"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hyperlink" Target="https://politica.lumbre.lat/object/pol-u06-r01-oa01" TargetMode="External"/>
  <Relationship Id="rId4" Type="http://schemas.openxmlformats.org/officeDocument/2006/relationships/hyperlink" Target="https://politica.lumbre.lat/object/pol-u06-r01-oa01" TargetMode="External"/>
  <Relationship Id="rId5"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8.xm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6.xm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8.xml"/>
</Relationships>

</file>

<file path=ppt/slides/_rels/slide1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59.xml"/>
</Relationships>

</file>

<file path=ppt/slides/_rels/slide1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0.xml"/>
</Relationships>

</file>

<file path=ppt/slides/_rels/slide1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1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2.xml"/>
</Relationships>

</file>

<file path=ppt/slides/_rels/slide1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3.xml"/>
</Relationships>

</file>

<file path=ppt/slides/_rels/slide1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4.xml"/>
</Relationships>

</file>

<file path=ppt/slides/_rels/slide1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5.xml"/>
</Relationships>

</file>

<file path=ppt/slides/_rels/slide1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6.xml"/>
</Relationships>

</file>

<file path=ppt/slides/_rels/slide1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7.xml"/>
</Relationships>

</file>

<file path=ppt/slides/_rels/slide1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8.xml"/>
</Relationships>

</file>

<file path=ppt/slides/_rels/slide1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69.xml"/>
</Relationships>

</file>

<file path=ppt/slides/_rels/slide1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0.xml"/>
</Relationships>

</file>

<file path=ppt/slides/_rels/slide1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1.xml"/>
</Relationships>

</file>

<file path=ppt/slides/_rels/slide1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2.xml"/>
</Relationships>

</file>

<file path=ppt/slides/_rels/slide1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3.xml"/>
</Relationships>

</file>

<file path=ppt/slides/_rels/slide1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4.xml"/>
</Relationships>

</file>

<file path=ppt/slides/_rels/slide1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5.xml"/>
</Relationships>

</file>

<file path=ppt/slides/_rels/slide1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6.xml"/>
</Relationships>

</file>

<file path=ppt/slides/_rels/slide1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7.xml"/>
</Relationships>

</file>

<file path=ppt/slides/_rels/slide1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8.xml"/>
</Relationships>

</file>

<file path=ppt/slides/_rels/slide1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79.xml"/>
</Relationships>

</file>

<file path=ppt/slides/_rels/slide1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0.xml"/>
</Relationships>

</file>

<file path=ppt/slides/_rels/slide1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1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2.xml"/>
</Relationships>

</file>

<file path=ppt/slides/_rels/slide1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3.xml"/>
</Relationships>

</file>

<file path=ppt/slides/_rels/slide1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4.xml"/>
</Relationships>

</file>

<file path=ppt/slides/_rels/slide1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5.xml"/>
</Relationships>

</file>

<file path=ppt/slides/_rels/slide1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6.xml"/>
</Relationships>

</file>

<file path=ppt/slides/_rels/slide1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7.xml"/>
</Relationships>

</file>

<file path=ppt/slides/_rels/slide1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8.xml"/>
</Relationships>

</file>

<file path=ppt/slides/_rels/slide1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89.xml"/>
</Relationships>

</file>

<file path=ppt/slides/_rels/slide1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0.xml"/>
</Relationships>

</file>

<file path=ppt/slides/_rels/slide1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1.xml"/>
</Relationships>

</file>

<file path=ppt/slides/_rels/slide1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2.xml"/>
</Relationships>

</file>

<file path=ppt/slides/_rels/slide1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3.xml"/>
</Relationships>

</file>

<file path=ppt/slides/_rels/slide1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4.xml"/>
</Relationships>

</file>

<file path=ppt/slides/_rels/slide1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5.xml"/>
</Relationships>

</file>

<file path=ppt/slides/_rels/slide1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6.xml"/>
</Relationships>

</file>

<file path=ppt/slides/_rels/slide1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7.xml"/>
</Relationships>

</file>

<file path=ppt/slides/_rels/slide1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8.xml"/>
</Relationships>

</file>

<file path=ppt/slides/_rels/slide1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199.xml"/>
</Relationships>

</file>

<file path=ppt/slides/_rels/slide2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hyperlink" Target="https://politica.lumbre.lat/object/pol-u06-r01-oa01" TargetMode="External"/>
  <Relationship Id="rId4" Type="http://schemas.openxmlformats.org/officeDocument/2006/relationships/hyperlink" Target="https://politica.lumbre.lat/object/pol-u06-r01-oa01" TargetMode="External"/>
  <Relationship Id="rId5" Type="http://schemas.openxmlformats.org/officeDocument/2006/relationships/notesSlide" Target="../notesSlides/notesSlide200.xml"/>
</Relationships>

</file>

<file path=ppt/slides/_rels/slide2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1.xml"/>
</Relationships>

</file>

<file path=ppt/slides/_rels/slide2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2.xml"/>
</Relationships>

</file>

<file path=ppt/slides/_rels/slide2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3.xml"/>
</Relationships>

</file>

<file path=ppt/slides/_rels/slide2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4.xml"/>
</Relationships>

</file>

<file path=ppt/slides/_rels/slide2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5.xml"/>
</Relationships>

</file>

<file path=ppt/slides/_rels/slide2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6.xml"/>
</Relationships>

</file>

<file path=ppt/slides/_rels/slide2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7.xml"/>
</Relationships>

</file>

<file path=ppt/slides/_rels/slide2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8.xml"/>
</Relationships>

</file>

<file path=ppt/slides/_rels/slide2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09.xml"/>
</Relationships>

</file>

<file path=ppt/slides/_rels/slide2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0.xml"/>
</Relationships>

</file>

<file path=ppt/slides/_rels/slide2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1.xml"/>
</Relationships>

</file>

<file path=ppt/slides/_rels/slide2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2.xml"/>
</Relationships>

</file>

<file path=ppt/slides/_rels/slide2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3.xml"/>
</Relationships>

</file>

<file path=ppt/slides/_rels/slide2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4.xml"/>
</Relationships>

</file>

<file path=ppt/slides/_rels/slide2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5.xml"/>
</Relationships>

</file>

<file path=ppt/slides/_rels/slide2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6.xml"/>
</Relationships>

</file>

<file path=ppt/slides/_rels/slide2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7.xml"/>
</Relationships>

</file>

<file path=ppt/slides/_rels/slide2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18.xml"/>
</Relationships>

</file>

<file path=ppt/slides/_rels/slide2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2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0.xml"/>
</Relationships>

</file>

<file path=ppt/slides/_rels/slide2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1.xml"/>
</Relationships>

</file>

<file path=ppt/slides/_rels/slide2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2.xml"/>
</Relationships>

</file>

<file path=ppt/slides/_rels/slide2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3.xml"/>
</Relationships>

</file>

<file path=ppt/slides/_rels/slide2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4.xml"/>
</Relationships>

</file>

<file path=ppt/slides/_rels/slide2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5.xml"/>
</Relationships>

</file>

<file path=ppt/slides/_rels/slide2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6.xml"/>
</Relationships>

</file>

<file path=ppt/slides/_rels/slide2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7.xml"/>
</Relationships>

</file>

<file path=ppt/slides/_rels/slide2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8.xml"/>
</Relationships>

</file>

<file path=ppt/slides/_rels/slide2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29.xml"/>
</Relationships>

</file>

<file path=ppt/slides/_rels/slide2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0.xml"/>
</Relationships>

</file>

<file path=ppt/slides/_rels/slide2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1.xml"/>
</Relationships>

</file>

<file path=ppt/slides/_rels/slide2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2.xml"/>
</Relationships>

</file>

<file path=ppt/slides/_rels/slide2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3.xml"/>
</Relationships>

</file>

<file path=ppt/slides/_rels/slide2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4.xml"/>
</Relationships>

</file>

<file path=ppt/slides/_rels/slide2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hyperlink" Target="https://politica.lumbre.lat/object/pol-u06-r01-oa01" TargetMode="External"/>
  <Relationship Id="rId4" Type="http://schemas.openxmlformats.org/officeDocument/2006/relationships/notesSlide" Target="../notesSlides/notesSlide235.xml"/>
</Relationships>

</file>

<file path=ppt/slides/_rels/slide2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6.xml"/>
</Relationships>

</file>

<file path=ppt/slides/_rels/slide2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7.xml"/>
</Relationships>

</file>

<file path=ppt/slides/_rels/slide2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8.xml"/>
</Relationships>

</file>

<file path=ppt/slides/_rels/slide2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39.xml"/>
</Relationships>

</file>

<file path=ppt/slides/_rels/slide2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0.xml"/>
</Relationships>

</file>

<file path=ppt/slides/_rels/slide2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1.xml"/>
</Relationships>

</file>

<file path=ppt/slides/_rels/slide2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2.xml"/>
</Relationships>

</file>

<file path=ppt/slides/_rels/slide2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3.xml"/>
</Relationships>

</file>

<file path=ppt/slides/_rels/slide2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4.xml"/>
</Relationships>

</file>

<file path=ppt/slides/_rels/slide2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5.xml"/>
</Relationships>

</file>

<file path=ppt/slides/_rels/slide2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6.xml"/>
</Relationships>

</file>

<file path=ppt/slides/_rels/slide2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7.xml"/>
</Relationships>

</file>

<file path=ppt/slides/_rels/slide2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8.xml"/>
</Relationships>

</file>

<file path=ppt/slides/_rels/slide2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49.xml"/>
</Relationships>

</file>

<file path=ppt/slides/_rels/slide2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0.xml"/>
</Relationships>

</file>

<file path=ppt/slides/_rels/slide2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1.xml"/>
</Relationships>

</file>

<file path=ppt/slides/_rels/slide2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2.xml"/>
</Relationships>

</file>

<file path=ppt/slides/_rels/slide2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3.xml"/>
</Relationships>

</file>

<file path=ppt/slides/_rels/slide2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4.xml"/>
</Relationships>

</file>

<file path=ppt/slides/_rels/slide2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5.xml"/>
</Relationships>

</file>

<file path=ppt/slides/_rels/slide2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s>

</file>

<file path=ppt/slides/_rels/slide2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7.xml"/>
</Relationships>

</file>

<file path=ppt/slides/_rels/slide2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u06-r01-oa01" TargetMode="External"/>
  <Relationship Id="rId3" Type="http://schemas.openxmlformats.org/officeDocument/2006/relationships/notesSlide" Target="../notesSlides/notesSlide2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z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stien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égim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er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mocrac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6-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tiquetar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u06-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hay más democracia o menos» en observaciones verificables: identificar qué pieza protege cada regla (derechos, alternancia, competencia, árbitros, concentración), escribir el número que está en el texto, decir qué cambiaría si ese número se mueve, y dejar por escrito qué evidencia falta antes de usar una etique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U06: aprender a observar, no a etiquetar. Cinco piezas, indicadores con unidad y umbral, y anclas mexicanas verificadas el 24-10-2026 en la compilación oficial de la Constitución (última reforma DOF 07-10-2026) y en las leyes generales de transparencia y de datos personales (DOF 20-03-2025). Cuatro figuras propias, dos ejemplos resueltos y una tabla de fuentes con línea del texto oficial. Los casos con nombres y mayorías son ficticio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58]]></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democracia y autoritarismo · indicadores verificables · alternancia y reelección · independencia institucional · captura de árbitros · concentración del poder · artículo 49 constitucional · artículo 29 y derechos polític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iezas que sostienen un régimen: cómo se observa una democracia sin etiquetarla]]></a:t>
            </a:r>
          </a:p>
        </p:txBody>
      </p:sp>
      <p:sp>
        <p:nvSpPr>
          <p:cNvPr id="8" name=""/>
          <p:cNvSpPr txBox="1"/>
          <p:nvPr/>
        </p:nvSpPr>
        <p:spPr>
          <a:xfrm>
            <a:off x="514350" y="20193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egislatura local reforma dos artículos de su ley electoral.]]></a:t>
            </a:r>
          </a:p>
        </p:txBody>
      </p:sp>
      <p:sp>
        <p:nvSpPr>
          <p:cNvPr id="9" name=""/>
          <p:cNvSpPr txBox="1"/>
          <p:nvPr/>
        </p:nvSpPr>
        <p:spPr>
          <a:xfrm>
            <a:off x="514350" y="23526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ierra ningún órgano, no se detiene a nadie, no cambia la bandera ni el himno: la sesión fue pública, el decreto se aprobó en una votación nominal, se publicó en la gaceta del estado y entró en vigor el día que él mismo dec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único que se movió son dos números. Donde decía «designación por las dos terceras partes de los integrantes presentes» ahora dice «por la mayoría de los presentes».]]></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nde decía «durarán siete años y no podrán ser reelectos» ahora dice «durarán cuatro y podrán ser electos para un periodo subsiguiente». En la reunión del equipo salen tres frases. Primera: «esto es un golpe de Estado encubierto». Segunda: «no pasa nada, el decreto está perfectamente publicado». Tercera: «con esto ya podemos decir que el estado dejó de ser democrac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tres se puede demostrar en cinco minutos con lo que está sobre la mesa, porque ninguna está escrita como una observación: están dichas como etiqueta.]]></a:t>
            </a:r>
          </a:p>
        </p:txBody>
      </p:sp>
      <p:sp>
        <p:nvSpPr>
          <p:cNvPr id="8" name=""/>
          <p:cNvSpPr txBox="1"/>
          <p:nvPr/>
        </p:nvSpPr>
        <p:spPr>
          <a:xfrm>
            <a:off x="514350" y="22860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convertir esas tres frases en una hoja de trabajo. No te dice si un país o un estado es democracia ni autoritarismo: te enseña cinco operaciones que sí se pueden hacer con papel y texto enfrente. Identificar qué pieza protege cada reg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el número que está en el texto —la mayoría, el plazo, el número de integrantes, el umbral—. Decir qué cambia si ese número se mueve, con la cuenta hecha. Buscar qué remedio queda vivo después de la reforma y quién lo resuelve. Y dejar escrita la línea que dice qué no se observó y qué evidencia falt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dicador que no puede fallar no es un indicador: es una opinión con forma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jurídico de esta lección está anclado en textos oficiales leídos el 24 de octubre de 2026: la compilación vigente de la Constitución Política publicada por la Cámara de Diputados, con última reforma publicada DOF 07-10-2026, y las leyes generales de transparencia y de protección de datos personales, ambas como Nueva Ley publicada DOF 20-03-2025. Esas citas traen número de artículo y la línea del archivo de texto convertido en que se leyeron. Lo demás —mayorías, bancadas, órganos y estados de esta historia— es inventado para el ejercicio y así está marcado antes de la primera cif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también dice lo que no afirma: ningún puntaje de ningún país en ningún índice, ninguna categoría de régimen aplicada a un país real y ninguna historia concreta de rupturas institucionales fuera de México. Eso no es un adorno de modestia: es el ejercicio. En una discusión pública, escribir «esto no lo verifiqué» cuesta mucho menos que repetir una cifra extranjera mal record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5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cinco piezas que sostiene la lección y decir qué observación verifica cada una; escribir un indicador completo —qué se observa, sobre qué unidad, con qué umbral, con qué fuente y fecha, y qué lo refutaría— para una regla mexicana concreta; leer un decreto de reforma y señalar qué decisión cambia de mano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58]]></a:t>
            </a:r>
          </a:p>
        </p:txBody>
      </p:sp>
      <p:sp>
        <p:nvSpPr>
          <p:cNvPr id="7" name="" descr=""/>
          <p:cNvSpPr/>
          <p:nvPr/>
        </p:nvSpPr>
        <p:spPr>
          <a:xfrm>
            <a:off x="514350" y="1219200"/>
            <a:ext cx="8115300" cy="19621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qué mayoría y por cuánto tiempo, sin atribuir intenciones; citar los artículos 29, 39, 40, 41, 49, 59, 63, 83, 94 a 105, 116, 128, 133, 135 y 136 de la Constitución con su texto verificado y su versión; y redactar una nota de duda razonable cuando dos mediciones se contradicen, diciendo qué falta para inclinar el]]></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juicio.]]></a:t>
            </a:r>
          </a:p>
        </p:txBody>
      </p:sp>
      <p:sp>
        <p:nvSpPr>
          <p:cNvPr id="11" name=""/>
          <p:cNvSpPr txBox="1"/>
          <p:nvPr/>
        </p:nvSpPr>
        <p:spPr>
          <a:xfrm>
            <a:off x="514350" y="318135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18135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etiqueta de régimen se aplica aquí a un país real: no se afirma que México ni ninguna otra nación sea democracia, régimen híbrido o autoritarismo. La lección enseña la operación, no el veredict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ita ningún puntaje de país en ningún índice. Los cuatro instrumentos que se mencionan se describen por lo que dicen medir, con la fuente que se abrió este día, y se marca expresamente lo que no se verificó.]]></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ncadas, mayorías, órganos, estados y municipios de los ejercicios son inventados: San Rafael de la Sierra y Valdelmar son ficticios, y las cuentas de 30 curules se declaran ficticias antes del primer númer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58]]></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anclas jurídicas están copiadas de los textos oficiales leídos el 24-10-2026: CPEUM con última reforma DOF 07-10-2026, Ley General de Transparencia y LFPDPPP como Nueva Ley publicada DOF 20-03-2025. Antes de usar una cita en un escrito, compárala otra vez con la versión vigente.]]></a:t>
            </a:r>
          </a:p>
        </p:txBody>
      </p:sp>
      <p:sp>
        <p:nvSpPr>
          <p:cNvPr id="9" name=""/>
          <p:cNvSpPr txBox="1"/>
          <p:nvPr/>
        </p:nvSpPr>
        <p:spPr>
          <a:xfrm>
            <a:off x="514350" y="2933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dictamen profesional ni habilita para ejercer la profesión. Nadie de la profesión jurídica revisó este material: hubo revisión editorial de textos y cuentas, con fec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seña a evadir ni a desobedecer: cada vez que se describe una pieza debilitada, se explica cuál es el remedio institucional que queda abierto y ante quién se promote. Las vías son controles, no atajo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describe cómo se violan los derechos en un caso concreto ni da instrucciones para sortear una autoridad: se queda en el nivel de la regla escrita y de la observación verific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a discusión sobre regímenes se atasca en el mismo punto: se usan palabras que prometen diagnóstico y no tienen unidad de medida.]]></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égimen político no es «el gobierno» ni «el presidente»: es el conjunto de reglas —escritas y practicadas— que deciden quién accede al poder, con qué límites y con qué remedios cuando alguien se los salta. Cuando alguien dice «cambió el régimen», está afirmando que se movió una de esas reglas, no que cambió la persona. Esa diferencia es la que hace el vocabulario útil: la persona se va en un sexenio; la regla sigue contando vo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mocracia es una palabra con dos acepciones que se tropiezan todo el tiempo. En la acepción electoral, el mínimo es competencia con resultado incierto: que el poder pueda cambiarse por la cuenta de voto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acepción liberal, se suma que el poder esté limitado: derechos que no quedan a disposición de la mayoría, jueces que pueden contradecirla, información que circula. Un sistema puede cumplir la primera y fallar la segunda, y a la invers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democracia» a secas no es un hallazgo: hay que decir en qué sentido se usa y con qué observación se sostiene. Lo mismo pasa con «autoritarismo», «híbrido» y «transición»: son familias de afirmaciones, no medicion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ernancia y competencia tampoco son sinónimos. La alternancia es el hecho de que el cargo se ocupa por tiempo cierto y termina; se verifica en el calendario y en una lista de nombres. La competencia es la condición de que la contienda esté abierta: que haya quien pueda postularse, que los votos se cuenten y que el recuento de quién puede impugnarlo esté escrito. Puede haber alternancia sin competencia real —un solo competidor con opciones— y competencia con alternancia suspendida por una reforma de regl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la primera está escrita como prohibición de volver: el artículo 83 prohíbe al ciudadano que haya desempeñado la Presidencia «en ningún caso y por ningún motivo» volver a desempeñar el puesto, y el 116 repite la idea para gobernadores y diputaciones locales. La segunda está escrita como condiciones de la contienda: 35, fracción II para ser votado y para el registro independiente, 41 para el umbral que sostiene el registro de un partido y 116, fracción IV, inciso a) para que las elecciones locales sean «mediante sufragio universal, libre, secreto y direc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uego las tres palabras que más se confunden, porque las tres hablan de límites al poder pero miden cosas distintas. Legal: que algo esté de acuerdo con la norma vigente, con su versión y su procedimiento. Legítimo: que la comunidad política acepte el orden como digno de obediencia —eso se estudia en U01 y aquí no se m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itucional: que la norma no choque con la Constitución y haya nacido con el poder de reformar que el artículo 135 exige. Una reforma puede ser válida en el primer sentido y aun así mover una pieza del régimen: ése es exactamente el caso que esta lección enseña a lee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ambio inconstitucional puede además ser imposible de revertir si quien juzga la constitucionalidad ya no es independiente: por eso las tres palabras se escriben separadas en la ho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Árbitro y contrapeso se tratan como la misma idea y no. El árbitro aplica la regla del caso —convoca, organiza, cuenta, resuelve la controversia—. El contrapeso contiene el poder de otro: lo vigila, lo fiscaliza o puede invalidar su acto. Un órgano puede ser las dos cosas, y se debilitan de forma distinta: al árbitro se le captura cambiando quién lo nombra y por cuánto tiempo; al contrapeso se le vacía quitándole iniciativa, plazo, presupuesto o la facultad de resolver solo. La captura deja el órgano con su nombre y su sede; el vaciamiento deja el órgano con sus atribuciones en el papel y sin forma de ejercitarl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alabras más, y son las que sostienen la honestidad del ejercicio. Indicador: una observación con unidad, umbral y fuente, que puede fallar. Duda razonable: dejar escrito, antes de afirmar, qué evidencia falta y qué la convertiría en afirmación. Un indicador sin umbral es un adjetivo. Una duda sin lista de evidencia pendiente es una excusa para no opinar nunc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La columna «dónde está escrito» trae sólo anclas verificadas el 24-10-2026 en la compilación oficial vigente de la Constitución (última reforma publicada DOF 07-10-2026) y en las leyes generales publicadas DOF 20-03-2025; las cuentas del ejercicio están declaradas como fictici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égimen polític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junto de reglas que decide quién accede al poder, con qué límites y con qué remedios; no es la persona en el carg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0 fija la forma: «República representativa, democrática, laica y federal». Artículo 39: el pueblo «tiene en todo tiempo el inalienable derecho de alterar o modificar la forma de su gobier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erna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cargo se ocupe por tiempo cierto y termine; se verifica en calendario, no en discurs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83: seis años y prohibición absoluta de volver. Artículo 116, fracción I: gobernadores no más de seis años y «en ningún caso y por ningún motivo podrán volver a ocupar ese cargo». Artículo 59: senadoras y diputados no reelectos para el periodo inmedia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ete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la contienda esté abierta: postulación posible, voto contado y impugnación con quién la promueve escrit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35, fracciones I y II. Artículo 116, fracción IV, inciso a): «sufragio universal, libre, secreto y directo». Artículo 41: cancelación de registro por no alcanzar el tres por ciento de la votación válida emit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rbitr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órgano que aplica la regla del caso: convoca, organiza, cuenta, resuel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Apartado A: Instituto Nacional Electoral como «organismo público autónomo», consejeros por nueve años, sin reelección, designación por dos terceras partes de los presentes de la Cámara de Diputados. Artículo 116 IV c) 3o.: siete años y sin reelección para consejeros loca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9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trapes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órgano que contiene el poder de otro: vigila, fiscaliza, puede invalidar o condicionar su ac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9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05: controversias constitucionales y acciones de inconstitucionalidad, con legitimaciones que incluyen el treinta y tres por ciento de una Cámara o de una Legislatura. Artículo 29, último párrafo: los decretos de suspensión «serán revisados de oficio e inmediatamente por la Suprema Cor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ptur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mbiar quién decide, sin cambiar formalmente la decisión que hay que tomar]]></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observa en el texto: mayoría de designación, plazo del encargo, causal de remoción, quién integra la lista previa. Todas son cifras escritas en los artículos 41, 96 a 100, 102 y 1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centra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a sola persona o corporación pueda tomar decisiones que la regla repartí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9: «No podrán reunirse dos o más de estos Poderes en una sola persona o corporación, ni depositarse el Legislativo en un individuo», con las dos excepciones que el propio artículo cita (artículo 29 y segundo párrafo del 13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dicado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servación con unidad, umbral, fuente con fecha y un caso que la haría fallar]]></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ción operativa de esta lección. Ningún indicador de régimen se cita aquí con valor numérico de país, porque no se abrió el informe que lo contien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alabr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uda razonabl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con ella]]></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firmación suspendida con lista de evidencia pendiente: qué falta, dónde estaría y qué la inclinari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está escrita o cómo se usa aquí]]></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finición operativa de esta lección, trabajada en el ejemplo resuelto 2 con el país ficticio Valdelm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2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s preguntas de cada banda son operaciones, no veredictos. Las anclas citadas están verificadas el 24-10-2026 en la compilación oficial vigente de la Constitución (última reforma DOF 07-10-2026). Ninguna cifra de país aparece en la figura. Revisión editorial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iez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258]]></a:t>
            </a:r>
          </a:p>
        </p:txBody>
      </p:sp>
      <p:sp>
        <p:nvSpPr>
          <p:cNvPr id="7" name="" descr=""/>
          <p:cNvSpPr/>
          <p:nvPr/>
        </p:nvSpPr>
        <p:spPr>
          <a:xfrm>
            <a:off x="514350" y="1219200"/>
            <a:ext cx="8115300" cy="27051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70510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tinción clave: válida, legítima y democrática no son la misma prueba]]></a:t>
            </a:r>
          </a:p>
        </p:txBody>
      </p:sp>
      <p:sp>
        <p:nvSpPr>
          <p:cNvPr id="10" name=""/>
          <p:cNvSpPr txBox="1"/>
          <p:nvPr/>
        </p:nvSpPr>
        <p:spPr>
          <a:xfrm>
            <a:off x="685800" y="1962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cto puede cumplir el procedimiento de reforma del artículo 135 —dos terceras partes de los individuos presentes en el Congreso más la mayoría de las legislaturas de los estados y de la Ciudad de México— y aun así mover una pieza del régimen, porque la pieza no la protege sólo el procedimiento: la protege el número que reparte el pod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ocho vocablos que se usan como si fueran la misma c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258]]></a:t>
            </a:r>
          </a:p>
        </p:txBody>
      </p:sp>
      <p:sp>
        <p:nvSpPr>
          <p:cNvPr id="7" name="" descr=""/>
          <p:cNvSpPr/>
          <p:nvPr/>
        </p:nvSpPr>
        <p:spPr>
          <a:xfrm>
            <a:off x="514350" y="1219200"/>
            <a:ext cx="8115300" cy="25812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utina profesional es separar las tres preguntas. Formal: ¿qué mayoría y qué órgano se usaron, y qué versión del texto regía ese día? Material: ¿qué decisión concreta cambia de manos, por cuánto tiempo, y ante quién se puede reclamar después? De régimen: ¿qué pieza queda menos disponible para quien pierde la elección?]]></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as tres respuestas pueden ser distintas sobre el mismo decreto, y decirlo no es una opinión: está en el tex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2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dicador es una observación con cinco campos escritos. Si falta uno, no es indicador: es un adjetivo con formato de dato.]]></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qué se observa, dicho como un hecho del mundo, no como un concepto: «la Sala Superior del Tribunal Electoral se integra por siete Magistradas y Magistrados Electorales, con la presidencia que se renueva cada dos años» es observable y está escrito en el artículo 99. «El órgano es independiente» no, salvo que se escriba qué se miró para decirl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la unidad de análisis: ¿el país, la entidad federativa, el municipio, el órgano, la norma, la sesión? Casi todo error serio de comparación viene de mezclar unidades. Un indicador de ámbito federal describe al Instituto Nacional Electoral; un indicador de entidad describe al organismo público local de esa entidad y su regla está en otra parte del mismo artículo 116, no en el 41. Si cambias de unidad sin cambiar de fuente, el dato parece más robusto de lo que e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o, el umbral: el número o la condición contra la cual se compar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l texto jurídico es generoso, porque casi todas las reglas de las que hablamos llevan cifra escrita: nueve años para el consejero del Instituto Nacional Electoral, siete para el consejero electoral de una entidad, seis para el magistrado del Tribunal de Disciplina Judicial, nueve para las magistraturas de circuito y juezas y jueces de distrito, nueve para la Fiscalía General de la República, más de la mitad del total de miembros para instalar una Cámara, dos terceras partes de los presentes para design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ejeros federales, treinta y tres por ciento de integrantes de una Legislatura para promover una acción de inconstitucionalidad, seis votos para que cierta invalidez tenga efectos generales, cuatro por ciento de participación y mayoría absoluta para que una revocación de mandato proced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umbral escrito es la mejor defensa contra el adjetivo: obliga a decir la cifra, y la cifra se puede copi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o, la fuente con ámbito y fecha: qué texto, de cuál compilación, con cuál reforma publicada, visto cuál día. Sin esto, el indicador es memoria, y la memoria de numeración de artículos es notoriamente mala —casi todo el mundo recuerda el artículo equivocado con la certeza del que no buscó—.]]></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o, y es el campo que casi nadie escribe: qué haría fallar la observación. Un indicador sirve si admite que pueda estar mal. Para el umbral de designación, falla si el texto aplicable ese día decía otra cosa; para el plazo, falla si un transitorio de la última reforma fijó una duración distinta para quien ya estaba en el cargo y ese transitorio no se leyó. Escribir la condición de fallo no debilita la afirmación: la hace revisable por otra persona, que es el único modo de trabajar con evidencia disput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2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s cinco campos tienen una consecuencia práctica: te obligan a decir, en voz alta y por escrito, la diferencia entre la regla y su cumplimiento. Una regla puede estar vigente y no aplicarse; otra puede aplicarse con un rigor que no se ve en el texto. Un indicador sobre la hoja dice «el plazo escrito es de nueve años»; otro sobre la práctica diría «en los últimos cinco nombramientos el promedio de años efectivamente cumplidos fue de cuatro». El primero se verifica leyendo; el segundo exige fuentes que aquí no se abrieron, y por eso la lección no lo afirma: nombra la operación y deja el casillero vacío, que es lo correcto cuando el casillero está vací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nce indicadores sobre anclas mexicanas verificadas, escritos con los cinco campos: qué se observa, unidad, umbral, fuente con fecha y qué lo haría fallar. La columna de fallo es la que convierte la observación en algo revisable. Ningún indicador se acompaña de datos de práctica real: esos casilleros quedan declarados sin verific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Constitución mantiene una lista de derechos que no pueden restringirse ni suspenderse aunque haya emergenci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29, párrafo segundo: entre los no suspendibles están «los derechos políticos» y «las garantías judiciales indispensables». Verificado 24-10-20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una reforma posterior borre o condicione la lista, o que un decreto de excepción omita fundarla y motivarla, como exige el párrafo tercero del mismo artícul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decreto de excepción tiene revisión obligatoria por un tribunal y en cuánto tiemp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29, último párrafo: los decretos «serán revisados de oficio e inmediatamente por la Suprema Corte» para pronunciarse sobre su constitucionalidad y validez]]></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la ley reglamentaria permita revisiones a petición y no de oficio, o que el órgano que revisa haya perdido su independenc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erna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titular del Ejecutivo puede volver al cargo, con cualquier denominac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83: «en ningún caso y por ningún motivo podrá volver a desempeñar ese puesto», incluido interino, sustituto o quien asume provisionalmente. Artículo 116, fracción I, igual para gobernador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reforma del artículo que admita una reelección con cualquier condición, o un transitorio que salve el cas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erna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reelección legislativa está prohibida para el periodo inmediat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29146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59 para diputaciones y senadurías federales; artículo 116, fracción II para legislaturas locales, con regla expresa para las suplenci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texto pase a admitir reelección «por un periodo» o que se cambie la base de conteo: una cosa es una sola reelección y otra indefini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ete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voto es el exigido para que una elección local sea válida en la form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6, fracción IV, inciso a): «sufragio universal, libre, secreto y directo», y jornada el primer domingo de junio del año que corresponda, con la excepción del párraf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se introduzca el voto ponderado por distrito, que se mueva la jornada sin ley que lo cubra, o que se condicione el sufragio a requisitos nuev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ete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iso de votos sostiene el registro de un partid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el partido nacional que no obtenga «al menos, el tres por ciento del total de la votación válida emitida» en elección para renovar el Ejecutivo o las Cámaras pierde el registro. Artículo 116, fracción IV, inciso f): el mismo tres por ciento para el partido loc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porcentaje se calcule sobre otra base —lista nominal o votos totales con nulos—, o que suba sin cambio de texto por una regla de distribu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rbitr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qué mayoría se designa a la dirección del órgano electoral federa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Apartado A: consejero Presidente y diez consejeros, electos «por el voto de las dos terceras partes de los miembros presentes de la Cámara de Diputad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la mayoría baje a simple o a «los presentes sin número mínimo», o que el órgano de propuesta deje de ser un comité con criterios publicado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rbitr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ura el encargo y si puede renovarse]]></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Apartado A: nueve años y no reelección. Artículo 116, fracción IV, base c), punto 3o.: siete años y no reelección para consejeros estatales, removibles por el Consejo General del INE «por las causas graves que establezca la ley»]]></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el plazo se acorte sin causa, que se permita renovarlo, o que la causal de remoción deje de ser «grave» y pase a ser discreciona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rbitr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nombra a los órganos que juzgan conductas de jueces y quién puede separarlo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8" name=""/>
          <p:cNvSpPr txBox="1"/>
          <p:nvPr/>
        </p:nvSpPr>
        <p:spPr>
          <a:xfrm>
            <a:off x="514350" y="1495425"/>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00: Tribunal de Disciplina Judicial con «independencia técnica, de gestión y para emitir sus resoluciones», cinco personas electas por votación nacional, seis años y sin nuevo periodo. Artículo 97: magistraturas de circuito y juzgados de distrito duran nueve años y pueden ser reelectos]]></a:t>
            </a:r>
          </a:p>
        </p:txBody>
      </p:sp>
      <p:sp>
        <p:nvSpPr>
          <p:cNvPr id="9" name=""/>
          <p:cNvSpPr txBox="1"/>
          <p:nvPr/>
        </p:nvSpPr>
        <p:spPr>
          <a:xfrm>
            <a:off x="514350" y="3181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10" name=""/>
          <p:cNvSpPr txBox="1"/>
          <p:nvPr/>
        </p:nvSpPr>
        <p:spPr>
          <a:xfrm>
            <a:off x="514350" y="34575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la remoción pase a otro órgano, que las causales dejen de estar en la ley, o que se acorten los periodos hasta hacerlos dependientes del poder nombra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centra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hay una prohibición escrita de reunir poderes y qué excepciones admit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9: no reunirse dos o más Poderes «en una sola persona o corporación», con excepción de facultades extraordinarias al Ejecutivo conforme al artículo 29 y el segundo párrafo del 131. Artículo 116, párrafo primero, repite la regla para los estad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se delegue legislación por una vía no prevista, o que se dicten facultades «extraordinarias» sin la autorización que el propio artículo 29 exig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1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centra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unidad: norma u órgan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necesita para cambiar la Constitución, y qué dice el texto si la Constitución deja de obedecers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Umbral escrito y dónde está]]></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35: dos terceras partes de los individuos presentes en el Congreso más mayoría de las legislaturas de los estados y de la Ciudad de México. Artículo 136: la Constitución «no perderá su fuerza y vigor, aun cuando por alguna rebelión se interrumpa su observanci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1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ría fallar el indicado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e se modifique el propio 135 para reducir la mayoría o suprimir el paso de las legislaturas, o que se cree un procedimiento paralelo de reforma sin nombr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djetivo al indicador: qué tiene que llevar una afirmación para poder fall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2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6287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s dos filas resueltas reproducen anclas verificadas el 24-10-2026 en la compilación oficial vigente de la Constitución (última reforma DOF 07-10-2026). No hay cifras de práctica real en la figura: ese casillero se deja vacío por no verificado. Revisión editorial 24-10-2026.]]></a:t>
            </a:r>
          </a:p>
        </p:txBody>
      </p:sp>
      <p:sp>
        <p:nvSpPr>
          <p:cNvPr id="9" name=""/>
          <p:cNvSpPr txBox="1"/>
          <p:nvPr/>
        </p:nvSpPr>
        <p:spPr>
          <a:xfrm>
            <a:off x="514350" y="36957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hoj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adjetivo al indicador: qué tiene que llevar una afirmación para poder fall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órgano electoral local es independiente» es un indicador de la lección, porque la palabra «independiente» aparece en el texto constitucional.]]></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l adjetivo al indicador: qué tiene que llevar una afirmación para poder falla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compañeros proponen frases para la hoja de observación de una entidad federativa. ¿Cuál está escrita como indicador con los cinco campos de esta lección?]]></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quí la democracia está muy débil, la gente lo dice y en las redes se ve todos los días.»]]></a:t>
            </a:r>
          </a:p>
        </p:txBody>
      </p:sp>
      <p:sp>
        <p:nvSpPr>
          <p:cNvPr id="10" name=""/>
          <p:cNvSpPr txBox="1"/>
          <p:nvPr/>
        </p:nvSpPr>
        <p:spPr>
          <a:xfrm>
            <a:off x="666750" y="3343275"/>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la Constitución local el plazo del encargo de las consejerías electorales es de siete años y sin reelección, según el texto vigente que abrí el 24-10-2026; fallaría si un transitorio de la última reforma fijara otra duración para quien ya estaba en el carg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25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instituto local pierde independencia porque el gobernador propone a la mitad del consej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índices internacionales ya clasificaron al estado como autoritario, así que el diagnóstico está hech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2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rechos. La pregunta observable no es «aquí se respetan los derechos», sino tres preguntas con respuesta escrita: ¿qué derechos quedan fuera del alcance de la emergencia, quién puede reclamar y qué órgano revisa? En el texto mexicano la primera tiene una lista: el artículo 29 prohíbe restringir o suspender, entre otros, «los derechos políticos» y «las garantías judiciales indispensables para la protección de tales derechos», y exige que toda restricción esté «fundada y motivada», sea proporcional y observe legalidad, racionalidad, proclamación, publicidad y no discriminación.]]></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2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tá en el artículo 1o.: «Todas las autoridades, en el ámbito de sus competencias, tienen la obligación de promover, respetar, proteger y garantizar los derechos humanos», y el Estado debe «prevenir, investigar, sancionar y reparar» las violaciones. La tercera tiene dos capas: el artículo 29 manda que los decretos de excepción sean «revisados de oficio e inmediatamente por la Suprema Corte», y fuera de la emergencia el reclamo ordinario pasa por los tribunales federales que mencionan los artículos 103 y 10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3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2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s anclas permiten afirmar es la regla; no permiten afirmar que se cumpla, y la lección no lo afirma.]]></a:t>
            </a:r>
          </a:p>
        </p:txBody>
      </p:sp>
      <p:sp>
        <p:nvSpPr>
          <p:cNvPr id="8" name=""/>
          <p:cNvSpPr txBox="1"/>
          <p:nvPr/>
        </p:nvSpPr>
        <p:spPr>
          <a:xfrm>
            <a:off x="514350" y="19526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ieza adicional, y es la que se mueve más seguido sin que nadie lo anuncie: quién administra el derecho a saber. El artículo 6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4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reglamentado por una ley general cuyo texto vigente, en la base que abrió la reforma publicada DOF 20-12-2024, remite al Congreso de la Unión «las bases, principios generales y procedimientos del ejercicio de estos derechos, así como la competencia de las autoridades de control interno y vigilancia u homólogos en el ámbito federal y local para conocer de los procedimientos de revisió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5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bservación que se puede hacer con eso enfrente es de localización, no de juicio: ¿quién resuelve la revisión de un órgano que incumplió, y a qué estructura pertenece? Es una pregunta de pieza, porque el contrapeso se debilita también cambiándole la silla, no sólo borrándole la facultad.]]></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6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ternancia. Pregunta observable: ¿qué regla obliga a salir del cargo a quien lo tiene, y esa regla lo alcanza a él? Aquí el texto mexicano es inusualmente explícito. El artículo 83 fija seis años y remata: el ciudadano que haya desempeñado la Presidencia, «electo popularmente, o con el carácter de interino o sustituto, o asuma provisionalmente la titularidad del Ejecutivo Federal», no puede volver «en ningún caso y por ningún motiv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7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16, fracción I, hace lo propio con gobernadores —seis años, sin volver «ni aun con el carácter de interinos, provisionales, sustitutos o encargados del despacho»— y añade que la revocación de mandato del gobernador procede si la constitución local establece el proceso. La fracción II prohíbe la reelección de las diputaciones locales para el periodo inmediato, con una regla distinta para quien fue suplente sin ejercicio. El artículo 59 hace lo mismo en el Congreso federa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8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n el poder judicial la alternancia tiene otra forma, porque ahí no se trata de un cargo unipersonal sino de una renovación escalonada: el artículo 94 da nueve integrantes a la Suprema Corte con presidencia renovada cada dos años según la votación obtenida; el artículo 97 da nueve años a magistraturas de circuito y juzgados de distrito, con reelección consectiva posible; el artículo 100 da seis años al Tribunal de Disciplina Judicial con prohibición de un nuevo period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9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nsitorio tercero del decreto de reforma judicial que el propio texto oficial imprime asigna periodos de ocho y once años a quienes resultaron electos en 2025, con vencimientos en 2033 y 2036 según el número de votos. Un indicador de alternancia en un órgano colegiado se escribe, entonces, con tres números: tamaño, duración y qué fracción renueva por ciclo.]]></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etencia. Pregunta observable: ¿quién puede entrar a la contienda, con qué piso y ante quién se reclama el resultad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0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trada está escrita en el artículo 35: votar (fracción I), ser votada «en condiciones de paridad» con registro posible para partidos y para ciudadania independiente (fracción II), asociarse para tomar parte en los asuntos políticos (fracción III) y participar en los procesos de revocación de mandato (fracción IX, con el numeral 4o. que pide participación de al menos el cuarenta por ciento y mayoría absolut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1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iso está en el artículo 41: al partido nacional que no obtenga «al menos, el tres por ciento del total de la votación válida emitida» en elección para renovar el Ejecutivo o las Cámaras le será cancelado el registro, y el artículo 116, fracción IV, inciso f) fija el mismo tres por ciento para el partido local.]]></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2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bitraje del resultado está en el artículo 99: el Tribunal Electoral es «la máxima autoridad jurisdiccional en la materia» y resuelve «en forma definitiva e inatacable». Y hay una regla de competencia que casi nadie cita al leer una reforma: el mismo artículo 116, fracción IV, inciso e), exige que las autoridades electorales «solamente puedan intervenir en los asuntos internos de los partidos en los términos que expresamente señalen».]]></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dicador de competencia se lee en las dos orillas: qué puede hacer el árbitro con el partido y qué no puede.]]></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3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2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Árbitros. Pregunta observable: quién nombra, con qué mayoría, por cuánto tiempo, por qué causa lo pueden remover y qué puede hacer después de salir.]]></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4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41, Apartado A, describe al Instituto Nacional Electoral como «un organismo público autónomo dotado de personalidad jurídica y patrimonio propios», fija como principios rectores la «certeza, legalidad, independencia, imparcialidad, máxima publicidad y objetividad», integra el Consejo General con un consejero Presidente y diez consejeros, y da a esos cargos nueve años sin reelección, electos «por el voto de las dos terceras partes de los miembros presentes de la Cámara de Diputado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5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ismo Apartado A prevé el escenario de bloqueo: si al vencimiento del plazo no se concretó la elección por esa vía, «el Pleno de la Suprema Corte de Justicia de la Nación realizará, en sesión pública, la designación mediante insaculación de la lista conformada por el comité de evaluación». Ese detalle importa para leer cualquier reforma: la cláusula supletoria es parte del contrapeso, y se puede vaciar sin tocar la mayorí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6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nivel local, el artículo 116, fracción IV, base c) exige que las autoridades electorales «gocen de autonomía en su funcionamiento, e independencia en sus decisiones», con un órgano de dirección de siete personas (consejero Presidente y seis consejeros), consejeros estatales con siete años sin reelección, removibles por el Consejo General del Instituto Nacional Electoral «por las causas graves que establezca la ley», prohibición de tener otro empleo y una incompatibilidad posterior: no pueden asumir cargo público en los órganos emanados de las]]></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7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2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cciones que organizaron, ni ser postulados, ni dirigir un partido durante los dos años siguientes al término de su encargo.]]></a:t>
            </a:r>
          </a:p>
        </p:txBody>
      </p:sp>
      <p:sp>
        <p:nvSpPr>
          <p:cNvPr id="8" name=""/>
          <p:cNvSpPr txBox="1"/>
          <p:nvPr/>
        </p:nvSpPr>
        <p:spPr>
          <a:xfrm>
            <a:off x="514350" y="187642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las autoridades jurisdiccionales locales se integran por «un número impar de magistrados», electos por dos terceras partes de los presentes del Senado. Aquí hay cuatro números que un indicador puede seguir uno por uno: la mayoría de designación, la duración, la causal de remoción y la incompatibilidad posterior. Si una reforma mueve uno, el órgano sigue teniendo el mismo nombre y la misma sede.]]></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8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2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entración. Pregunta observable: ¿cuántas decisiones pueden tomarse en un solo lugar y qué reparto las separa?]]></a:t>
            </a:r>
          </a:p>
        </p:txBody>
      </p:sp>
      <p:sp>
        <p:nvSpPr>
          <p:cNvPr id="8" name=""/>
          <p:cNvSpPr txBox="1"/>
          <p:nvPr/>
        </p:nvSpPr>
        <p:spPr>
          <a:xfrm>
            <a:off x="514350" y="18764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49 es la cláusula central: el Supremo Poder de la Federación se divide en Legislativo, Ejecutivo y Judicial, «No podrán reunirse dos o más de estos Poderes en una sola persona o corporación, ni depositarse el Legislativo en un individuo», salvo las facultades extraordinarias al Ejecutivo conforme al artículo 29; y cierra con una regla que se puede verificar letra por letra: «En ningún otro caso, salvo lo dispuesto en el segundo párrafo del artículo 131, se otorgarán facultades extraordinarias para]]></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19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25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gislar».]]></a:t>
            </a:r>
          </a:p>
        </p:txBody>
      </p:sp>
      <p:sp>
        <p:nvSpPr>
          <p:cNvPr id="8" name=""/>
          <p:cNvSpPr txBox="1"/>
          <p:nvPr/>
        </p:nvSpPr>
        <p:spPr>
          <a:xfrm>
            <a:off x="514350" y="15525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16 repite la exigencia para los estados.]]></a:t>
            </a:r>
          </a:p>
        </p:txBody>
      </p:sp>
      <p:sp>
        <p:nvSpPr>
          <p:cNvPr id="9" name=""/>
          <p:cNvSpPr txBox="1"/>
          <p:nvPr/>
        </p:nvSpPr>
        <p:spPr>
          <a:xfrm>
            <a:off x="514350" y="18764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otro lado están las dos puertas legales de concentración: la del artículo 29 —restricción o suspensión de derechos por el Ejecutivo con aprobación del Congreso o de la Comisión Permanente, por tiempo limitado, por prevenciones generales y nunca contra persona determinada— y la del artículo 135, que es la puerta de todo lo demás: dos terceras partes de los individuos presentes en el Congreso más la mayoría de las legislaturas de los estados y de la Ciudad de México.]]></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20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2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indicador de concentración pregunta por esas dos puertas: ¿qué mayoría se necesita hoy para mover la regla que reparte el poder, y cuántas de esas voluntades dependen del mismo cargo?]]></a:t>
            </a:r>
          </a:p>
        </p:txBody>
      </p:sp>
      <p:sp>
        <p:nvSpPr>
          <p:cNvPr id="8" name=""/>
          <p:cNvSpPr txBox="1"/>
          <p:nvPr/>
        </p:nvSpPr>
        <p:spPr>
          <a:xfrm>
            <a:off x="514350" y="22098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40 dice la razón por la que la pregunta no es ociosa: el pueblo de México «bajo ninguna circunstancia» no aceptará actos desde el extranjero lesivos a la integridad, independencia y soberanía, «tales como golpes de Estado, injerencias en elecciones o la violación del territorio», párrafo que el texto oficial reporta adicionado DOF 01-04-2025.]]></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 · 21 de 2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el título de la inviolabilidad de la Constitución, artículo 136, remata: aunque por una rebelión se interrumpa su observancia, la Constitución no pierde fuerza ni vigor, y al restablecerse su observancia «con arreglo a ella y a las leyes que en su virtud se hubieren expedido, serán juzgados» quienes figuraron en el gobierno emanado de la rebelión y quienes cooperaron a ella. Dos artículos originales de 1917 que siguen dando el marco de la pregunt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nco piezas con su número escrito y su ancla verificada. «Dónde» da el artículo y la línea del archivo de texto convertido desde el PDF oficial de la Cámara de Diputados (CPEUM, compilación con última reforma DOF 07-10-2026), leído el 24-10-2026; cuando la fuente es una ley general, se indica el archivo y su fecha de publicación. La última columna no es un pronóstico: es la pregunta que el alumno tiene que poder responder con la cuenta hech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restricción de los derechos políticos ni de las garantías judiciales indispensables, por tiempo limitado y con revisión de ofici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29, párrafos segundo, tercero y último; líneas 2857 a 2873 del archivo de texto]]></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conserva el control de constitucionalidad del decreto y en cuánto tiempo: si la revisión deja de ser de oficio, la pieza se debilita sin borrar la lista]]></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ligatoriedad de promover, respetar, proteger y garantizar, con deber de prevenir, investigar, sancionar y reparar]]></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1o., párrafos primero a tercero; líneas 36 a 54]]></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incipio de interpretación más favorable se mantiene y qué vía de reclamo queda abierta en la ley reglamentari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resuelve la revisión de un sujeto obligado que no entregó informació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6o., base reformada DOF 20-12-2024, líneas 1066 a 1082; Ley General de Transparencia (Nueva Ley DOF 20-03-2025), artículo 3, fracciones III y IV, líneas 126 y 130 del archivo]]></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estructura pertenece el que resuelve: un órgano administrativo desconcentrado de una Secretaría no ocupa la misma silla que un órgano autónomo, y la comparación exige leer la ley que el transitorio Segundo abroga]]></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erna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is años y prohibición absoluta de volver, incluida la ocupación interina o provisiona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83, líneas 5898 a 5902; artículo 116, fracción I, líneas 8544 a 8556]]></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rohibición se reescribe con excepciones o con denominaciones nuevas: el artículo 83 ya cubre interino, sustituto y quien asume provisionalmente]]></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terna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ueve años en el Consejo General del INE sin reelección; siete años en las consejerías locales sin reelección; nueve años y reelección consecutiva en magistraturas y juzgados de distrit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543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41, Apartado A, líneas 3690 a 3693; artículo 116, fracción IV, base c), punto 3o., líneas 8816 a 8819; artículo 97, líneas 6554 a 6558]]></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as renovaciones caben dentro de un periodo ejecutivo: con plazos mayores a seis años ninguna; con plazos de cuatro, todas]]></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ete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por ciento de la votación válida emitida para sostener el registro, nacional y loca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41, líneas 3418 a 3421; artículo 116, fracción IV, inciso f), líneas 8862 a 8866]]></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bre qué base se calcula el porcentaje: votación válida emitida no es lista nominal ni votos totales con nulos (compara U05 r01)]]></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ete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fragio universal, libre, secreto y directo, con jornada el primer domingo de junio del año que correspond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116, fracción IV, inciso a), líneas 8774 a 8779]]></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se mueve si cambia la fecha o si aparece un requisito nuevo para emitir el vot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rbitr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terceras partes de los miembros presentes de la Cámara de Diputados para designar consejera o consejero electoral federa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41, Apartado A, líneas 3690 a 3693]]></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8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bancada puede nombrar sola bajo la nueva mayoría, con la cuenta hecha sobre el número total de integrantes y sobre los presentes]]></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9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rbitr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signación supletoria por insaculación del Pleno de la Suprema Corte si el plazo vence sin acuerd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41, Apartado A, inciso e), líneas 3731 a 3735]]></a:t>
            </a:r>
          </a:p>
        </p:txBody>
      </p:sp>
      <p:sp>
        <p:nvSpPr>
          <p:cNvPr id="13"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14"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cláusula sobrevive: eliminarla convierte el bloqueo en vacantes prolongadas, que es una forma de decisión]]></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Árbitros]]></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moción del consejero local sólo «por las causas graves que establezca la ley», a cargo del Consejo General del INE]]></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116, fracción IV, base c), punto 3o., líneas 8816 a 8819]]></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0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én pierde la iniciativa de remover y si la causal sigue siendo calificada o pasa a ser discrecional]]></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centra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hibición de reunir dos Poderes en una sola persona o corporación, y de facultades extraordinarias para legislar fuera de los dos supuestos citados]]></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49, líneas 4046 a 4052; artículo 116, párrafo primero, líneas 8538 a 8540]]></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1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r qué vía entra la delegación: el propio artículo remite al 29 y al segundo párrafo del 131, y una delegación por otra vía no está cubierta por esas excepciones]]></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2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ieza]]></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centración]]></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Número escrito]]></a:t>
            </a:r>
          </a:p>
        </p:txBody>
      </p:sp>
      <p:sp>
        <p:nvSpPr>
          <p:cNvPr id="10" name=""/>
          <p:cNvSpPr txBox="1"/>
          <p:nvPr/>
        </p:nvSpPr>
        <p:spPr>
          <a:xfrm>
            <a:off x="514350" y="22098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forma constitucional: dos terceras partes de los individuos presentes más mayoría de las legislaturas de los estados y de la Ciudad de México]]></a:t>
            </a:r>
          </a:p>
        </p:txBody>
      </p:sp>
      <p:sp>
        <p:nvSpPr>
          <p:cNvPr id="11" name=""/>
          <p:cNvSpPr txBox="1"/>
          <p:nvPr/>
        </p:nvSpPr>
        <p:spPr>
          <a:xfrm>
            <a:off x="514350" y="32575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ónde verificarlo (artículo y línea del archivo)]]></a:t>
            </a:r>
          </a:p>
        </p:txBody>
      </p:sp>
      <p:sp>
        <p:nvSpPr>
          <p:cNvPr id="12"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PEUM, artículo 135, párrafo primero, líneas 10806 a 10810; artículo 133, línea 10707; artículo 128, líneas 10614 a 10616]]></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2 de 12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hay que saber si ese número se muev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sa si se cambia el órgano de cómputo o el umbral de legislaturas: el artículo 135 segundo párrafo asigna el cómputo al Congreso o a la Comisión Permanente]]></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cinco piezas una por una: qué pregunta se hace y qué número está escr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2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Todas las cifras provienen de la compilación oficial vigente de la Constitución leída el 24-10-2026 (última reforma DOF 07-10-2026) y corresponden a artículos 29, 41, 49, 83, 97 y 116, según se indica en la tabla. No aparecen valores de índices internacionales. Revisión editorial 24-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ncla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piezas una por una: qué pregunta se hace y qué número está escrito · Ejemplo resuelto 1 (legislatura, bancadas y plazos ficticios): leer una reforma al órgano electoral local · Paso 1 de 6]]></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ribir los supuestos antes de la primera cifra]]></a:t>
            </a:r>
          </a:p>
        </p:txBody>
      </p:sp>
      <p:sp>
        <p:nvSpPr>
          <p:cNvPr id="9" name=""/>
          <p:cNvSpPr txBox="1"/>
          <p:nvPr/>
        </p:nvSpPr>
        <p:spPr>
          <a:xfrm>
            <a:off x="514350" y="31337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lo que sigue es inventado para el ejercicio: una legislatura ficticia de 30 curules, tres bancadas —Agrupación 16, Coalición 9, Movimiento 5, que suman 30— y un órgano ficticio, el Consejo del Instituto Electoral de Valdelmar (ficticio), con 5 consejerías.]]></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os reglas que se comparan también son del ejercicio: la anterior exige «dos terceras partes de los integrantes presentes» para designar, con sesión válidamente constituida si concurren más de la mitad del total de integrantes; la nueva basta «la mayoría de los integrantes presentes». Ninguna de las dos describe una regla de ningún estado real.]]></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está verificado es el molde: en México las designaciones de ese tipo se hacen con mayorías calificadas expresas (artículo 41, Apartado A, y artículo 116, fracción IV, base c), punto 5o.).]]></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piezas una por una: qué pregunta se hace y qué número está escrito · Ejemplo resuelto 1 (legislatura, bancadas y plazos ficticios): leer una reforma al órgano electoral local · Paso 2 de 6]]></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Hacer la cuenta de la regla vieja, con todos los presente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os 30 presentes, el quórum no es el problema: más de la mitad de 30 es 16, y concurren 30. Dos terceras partes de 30 son 20 votos. Agrupación tiene 16, así que le faltan 4 y tiene de dónde tomarlos: Coalición aporta 9 y Movimiento 5. Con 4 de Coalición aprueba; con 4 de Movimiento también. Lo que la regla produce es esto: nadie nombra las 5 consejerías sin sentarse con por lo menos una de las dos bancadas que perdió. Eso es lo que la mayoría calificada compra, y se puede decir sin opinar de nadie.]]></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piezas una por una: qué pregunta se hace y qué número está escrito · Ejemplo resuelto 1 (legislatura, bancadas y plazos ficticios): leer una reforma al órgano electoral local · Paso 3 de 6]]></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Hacer la cuenta de la regla nueva, con todos los presentes]]></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yoría de los 30 presentes: más de la mitad, es decir 16. Agrupación tiene exactamente 16. Con la regla nueva, la misma bancada aprueba solas las 5 designaciones, y las otras dos bancadas, que suman 14 curules —46.7 por ciento de la legislatura— no tiene ninguna capacidad de veto ni de propuesta. El cambio no tocó el número de consejerías (5), ni el plazo, ni la sede, ni el nombre del órgano: movió un umbral de 20 a 16 y eso cambia por completo quién decide.]]></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piezas una por una: qué pregunta se hace y qué número está escrito · Ejemplo resuelto 1 (legislatura, bancadas y plazos ficticios): leer una reforma al órgano electoral local · Paso 4 de 6]]></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Probar la regla nueva en el escenario de sesión cor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de control: qué pasa si la sesión se convoca y sólo concurren los 16 de Agrupación. El quórum es «más de la mitad del total de integrantes»: 16 de 30 cumple.]]></a:t>
            </a:r>
          </a:p>
        </p:txBody>
      </p:sp>
      <p:sp>
        <p:nvSpPr>
          <p:cNvPr id="9" name=""/>
          <p:cNvSpPr txBox="1"/>
          <p:nvPr/>
        </p:nvSpPr>
        <p:spPr>
          <a:xfrm>
            <a:off x="514350" y="26289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o la regla vieja, dos terceras partes de los presentes serían 10.67, es decir 11 votos, y con 16 presentes Agrupación también aprobaba sola: ése es el detalle que hay que revisar letra por letra, porque la fórmula «de los presentes» ya era blanda y la reforma la dejó en mayoría simple de presencia.]]></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2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o la regla nueva se necesitan 9 votos. El mismo resultado —todas las designaciones solas— se alcanza con menos esfuerzo y con una minoría en la sala.]]></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piezas una por una: qué pregunta se hace y qué número está escrito · Ejemplo resuelto 1 (legislatura, bancadas y plazos ficticios): leer una reforma al órgano electoral local · Paso 5 de 6]]></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Mirar los otros tres números, no sólo la mayoría]]></a:t>
            </a:r>
          </a:p>
        </p:txBody>
      </p:sp>
      <p:sp>
        <p:nvSpPr>
          <p:cNvPr id="9" name=""/>
          <p:cNvSpPr txBox="1"/>
          <p:nvPr/>
        </p:nvSpPr>
        <p:spPr>
          <a:xfrm>
            <a:off x="514350" y="31337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cuatro casilleros para el árbitro y la reforma tocó tres. Plazo: pasa de 7 años a 4 y permite un periodo subsiguiente.]]></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plazos mayores al periodo ejecutivo de 6 años, ninguna consejería vence dentro del sexenio; con plazos de 4, las 5 vencen dentro del mismo periodo y pueden ser renovadas por la legislatura que designó a quien sigue en el Ejecutiv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moción: la regla ficticia nueva dice «a petición motivada del Ejecutivo local», en lugar de «por causas graves que establezca la ley». Incompatibilidad posterior: baja de 2 años a 6 meses para ser candidato o dirigir un partido.]]></a:t>
            </a:r>
          </a:p>
        </p:txBody>
      </p:sp>
      <p:sp>
        <p:nvSpPr>
          <p:cNvPr id="9"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tas tres líneas se ve en el título del decreto, y las tres están en el cuerpo del artículo.]]></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cinco piezas una por una: qué pregunta se hace y qué número está escrito · Ejemplo resuelto 1 (legislatura, bancadas y plazos ficticios): leer una reforma al órgano electoral local · Paso 6 de 6]]></a:t>
            </a:r>
          </a:p>
        </p:txBody>
      </p:sp>
      <p:sp>
        <p:nvSpPr>
          <p:cNvPr id="8" name=""/>
          <p:cNvSpPr txBox="1"/>
          <p:nvPr/>
        </p:nvSpPr>
        <p:spPr>
          <a:xfrm>
            <a:off x="514350" y="27146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con lo que la cuenta NO muestra]]></a:t>
            </a:r>
          </a:p>
        </p:txBody>
      </p:sp>
      <p:sp>
        <p:nvSpPr>
          <p:cNvPr id="9" name=""/>
          <p:cNvSpPr txBox="1"/>
          <p:nvPr/>
        </p:nvSpPr>
        <p:spPr>
          <a:xfrm>
            <a:off x="514350" y="31337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la cuenta muestra es la regla: quién puede nombrar solo, cuántas renovaciones caben en un periodo y quién puede remover.]]></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muestra, y la hoja lo deja escrito como pendiente: si las designaciones anteriores fueron realmente independientes, si la consejería local elegida con la regla vieja incluyó a perfiles de la oposición, si hay litigios abiertos sobre la reforma y qué resolvió la instancia jurisdiccional, y si la constitución de ese]]></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tiene su propia regla de reforma que la reforma respetó.]]></a:t>
            </a:r>
          </a:p>
        </p:txBody>
      </p:sp>
      <p:sp>
        <p:nvSpPr>
          <p:cNvPr id="9"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casilleros vacíos no anulan el análisis: lo delimitan. Y delimitado, cualquier otra persona puede ir a completarlos con fuentes que esta lección no abrió.]]></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cinco piezas una por una: qué pregunta se hace y qué número está escri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ficticio (30 curules: Agrupación 16, Coalición 9, Movimiento 5), la reforma cambia «dos terceras partes de los integrantes presentes» por «mayoría de los integrantes presentes». Con los 30 presentes, ¿qué cambia exactamente?]]></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l número de consejerías sigue siendo 5, así que la composición del órgano es la misma.]]></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umbral de aprobación pasa de 20 a 16 votos, y la bancada de 16 curules puede designar las 5 consejerías sin acuerdo con ninguna otra.]]></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25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umbral pasa de 20 a 15 votos, porque la mayoría de 30 es la mitad.]]></a:t>
            </a:r>
          </a:p>
        </p:txBody>
      </p:sp>
      <p:sp>
        <p:nvSpPr>
          <p:cNvPr id="8" name=""/>
          <p:cNvSpPr txBox="1"/>
          <p:nvPr/>
        </p:nvSpPr>
        <p:spPr>
          <a:xfrm>
            <a:off x="666750" y="191452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reforma es inválida porque las designaciones de árbitros electorales exigen siempre dos terceras partes del total de integrante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2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ptura es una palabra fuerte para un mecanismo aburrido: mover los puntos del procedimiento de designación. Nadie disuelve el órgano, nadie le cambia el nombre, nadie despide a nadie. Se cambia quién elabora la lista, quién la evalúa, con qué mayoría se vota, cuánto dura el encargo, por qué causa se puede separar al titular y qué puede hacer después de salir. Los seis puntos están escritos en la ley, así que los seis se pueden observar leyendo, sin atribuirle intenciones a nadie. Esa es la ventaja del análisis: se puede hacer con personas que discrepan sobre el diagnóstico, porque discrepan sobre una conclusión, no sobre la cuenta.]]></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nto uno: quién elabora o filtra la lista previa. En el texto mexicano verificado hay varias capas de este filtro, y cada una es un indicador. Para el Instituto Nacional Electoral, el artículo 41, Apartado A, inciso a), prevé un «comité técnico de evaluación, integrado por cinco personas de reconocido prestigio, de las cuales tres serán nombradas por el órgano de dirección política de la Cámara de Diputados y dos por la Comisión Nacional de los Derechos Humano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elección de personas juzgadoras federales, el artículo 96 organiza el proceso en los tres Poderes de la Unión, cada uno con su Comité de Evaluación de «cinco personas reconocidas en la actividad jurídica», con una Comisión Coordinadora formada por las tres personas que coordinan los comités, listas de cuatro mejor evaluadas por cargo y depuración por «insaculación pública» hasta dos por cargo.]]></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reforma mueve la composición de cualquiera de estos comités, el indicador se escribe sin adjetivos: de cuántas personas, quién las nombra y qué proporción proviene de un solo poder.]]></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nto dos: la mayoría. Ya la trabajamos con la cuenta del ejercicio: el mismo órgano se designa con 20 votos de 30 o con 16, y la diferencia no es retórica.]]></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ncla mexicana es clara en los casos que cita: dos terceras partes de los miembros presentes de la Cámara de Diputados para el consejero Presidente y las consejerías electorales federales; dos terceras partes de los miembros presentes del Senado para las magistraturas electorales locales (artículo 116, fracción IV, base c), punto 5o.); dos terceras partes de los miembros]]></a:t>
            </a:r>
          </a:p>
        </p:txBody>
      </p:sp>
      <p:sp>
        <p:nvSpPr>
          <p:cNvPr id="8" name=""/>
          <p:cNvSpPr txBox="1"/>
          <p:nvPr/>
        </p:nvSpPr>
        <p:spPr>
          <a:xfrm>
            <a:off x="514350" y="31908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sentes del Senado, dentro de veinte días, para integrar la lista de al menos diez candidatas o candidatos a la Fiscalía General de la República (artículo 102, Apartado A).]]></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2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a regla de designación no exige mayoría calificada, también se registra: es información, no una condena.]]></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nto tres: la duración del encargo, medida contra el ciclo político. Aquí está uno de los indicios más limpios que existen, porque el propio texto constitucional ya hace la cuenta por nosotros. En el artículo 41, Apartado A, si la falta absoluta del consejero Presidente o de una consejería ocurre «durante los primeros seis años de su encargo», se elige un sustituto sólo «para concluir el período de la vacante»; si ocurre «dentro de los últimos tres años», se elige a una persona consejera «para un nuevo periodo». El artículo 116, fracción IV, base c), punto 2o.]]></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la lógica para las consejerías locales con una frontera de cuatro años sobre un encargo de siete: vacante al principio, sustituto que concluye; vacante al final, periodo nuevo completo. Esa distinción no es papelería administrativa: es el legislador constituyente admitiendo que renovar un cargo tarde o temprano cambia quién lo ocupa y por cuánto, y que un sustituto que estrena periodo completo está ganando poder sobre una vacante que no le correspondía.]]></a:t>
            </a:r>
          </a:p>
        </p:txBody>
      </p:sp>
      <p:sp>
        <p:nvSpPr>
          <p:cNvPr id="8" name=""/>
          <p:cNvSpPr txBox="1"/>
          <p:nvPr/>
        </p:nvSpPr>
        <p:spPr>
          <a:xfrm>
            <a:off x="514350" y="38576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indicador se puede escribir en una frase: ¿la reforma conserva la frontera entre concluir y estrenar, o la borra?]]></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25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nto cuatro: la causal de separación.]]></a:t>
            </a:r>
          </a:p>
        </p:txBody>
      </p:sp>
      <p:sp>
        <p:nvSpPr>
          <p:cNvPr id="8" name=""/>
          <p:cNvSpPr txBox="1"/>
          <p:nvPr/>
        </p:nvSpPr>
        <p:spPr>
          <a:xfrm>
            <a:off x="514350" y="15525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verificado es restrictivo y deliberadamente seco: las consejerías locales pueden ser removidas por el Consejo General del Instituto Nacional Electoral «por las causas graves que establezca la ley»; las renuncias de ministras y ministros, magistraturas del Tribunal de Disciplina y del Tribunal Electoral «solamente procederán por causas graves» y requieren aprobación]]></a:t>
            </a:r>
          </a:p>
        </p:txBody>
      </p:sp>
      <p:sp>
        <p:nvSpPr>
          <p:cNvPr id="9"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mayoría de los miembros presentes del Senado o, en receso, de la Comisión Permanente (artículo 98).]]></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ovimiento de captura aquí se ve cambiando un adjetivo: de «causas graves que establezca la ley» a «cuando el interés público lo exija», o trasladando la facultad de remover del órgano calificado al poder que designó.]]></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ptura del árbitro: cambiar quién decide sin cambiar la dec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puntos del procedimiento de designación, con su ancla mexicana verificada y la cuenta o la lectura que hay que hacer en cada uno. Columna «qué se observa»: sólo texto; ninguna afirmación de práctica real. Fuentes: CPEUM con última reforma DOF 07-10-2026, leída el 24-10-2026.]]></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nto del proced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én elabora o filtra la lista prev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en el tex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úmero de integrantes del comité, quién los nombra y de qué poder dependen]]></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mexicana verificada]]></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Apartado A, inciso a): cinco personas, tres nombradas por el órgano de dirección política de la Cámara de Diputados y dos por la Comisión Nacional de los Derechos Humano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enta o lectura que hay que hace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fracción de la lista puede bloquear o filtrar un solo poder; sin comité con criterios publicados, la lista llega sin trazabilidad]]></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nto del proced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én postul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en el tex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postulación es de los tres Poderes o de uno solo, y con qué mecanismo públic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mexicana verificada]]></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96, fracción II: los tres Poderes postulan con comités de evaluación de cinco personas y una Comisión Coordinadora; listas de cuatro y depuración por insaculación pública hasta dos por cargo]]></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enta o lectura que hay que hace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oder Judicial conserva su cuota de postulación y qué pasa si uno de los otros dos se queda con las tres cuotas]]></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nto del proced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qué mayoría se vot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en el tex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fra exacta y base: total de integrantes o presente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mexicana verificada]]></a:t>
            </a:r>
          </a:p>
        </p:txBody>
      </p:sp>
      <p:sp>
        <p:nvSpPr>
          <p:cNvPr id="12" name=""/>
          <p:cNvSpPr txBox="1"/>
          <p:nvPr/>
        </p:nvSpPr>
        <p:spPr>
          <a:xfrm>
            <a:off x="514350" y="291465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Apartado A: dos terceras partes de los miembros presentes de la Cámara de Diputados. Artículo 102, Apartado A: lista de al menos diez candidatos aprobada por dos terceras partes del Senado en veinte días. Artículo 116 IV c) 5o.: dos terceras partes de los presentes del Senado]]></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enta o lectura que hay que hace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ancada mínima para aprobar sola, bancada necesaria para sumar; con la misma composición, dos umbralidades dan dos gobiernos del órgano]]></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nto del proced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ánto dura el encarg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en el tex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azo y número de renovaciones permitida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mexicana verificada]]></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Apartado A: nueve años sin reelección. Artículo 116, fracción IV, base c), punto 3o.: siete años sin reelección. Artículo 100: seis años sin nuevo periodo. Artículo 97: nueve años con reelección consecutiva posible]]></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enta o lectura que hay que hace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as renovaciones caben dentro del periodo ejecutivo; si el plazo baja por debajo del ciclo, quien nombra recoge el efecto]]></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nto del proced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Qué pasa en la vacanci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en el tex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sustitución concluye el periodo o estrena periodo complet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mexicana verificada]]></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41, Apartado A: sustituto si la falta ocurre en los primeros seis años, periodo nuevo si es en los últimos tres. Artículo 116 IV c) 2o.: frontera de cuatro años sobre encargo de siete. Artículo 98: la vacante la ocupa quien obtuvo el segundo lugar en votación]]></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5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enta o lectura que hay que hacer]]></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rontera es un candado contra el beneficio inmediato: si desaparece, hay que decir cuántos cargos se estrenan dentro del mismo ciclo]]></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nto del proced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or qué causa se puede separa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en el tex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usal calificada o discrecional, y quién la aplica]]></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mexicana verificada]]></a:t>
            </a:r>
          </a:p>
        </p:txBody>
      </p:sp>
      <p:sp>
        <p:nvSpPr>
          <p:cNvPr id="12" name=""/>
          <p:cNvSpPr txBox="1"/>
          <p:nvPr/>
        </p:nvSpPr>
        <p:spPr>
          <a:xfrm>
            <a:off x="514350" y="291465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6 IV c) 3o.: remoción por el Consejo General del Instituto Nacional Electoral «por las causas graves que establezca la ley». Artículo 98: renuncias solo por causas graves, con mayoría de presentes del Senado. Artículo 100: el Tribunal de Disciplina resuelve según la ley]]></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6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enta o lectura que hay que hace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ónde recae la iniciativa de remover y si la causal está definida en la ley o queda abierta a interpretación de quien designó]]></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7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unto del proced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é puede hacer al salir]]></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se observa en el texto]]></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compatibilidades posteriores al encargo]]></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mexicana verificada]]></a:t>
            </a:r>
          </a:p>
        </p:txBody>
      </p:sp>
      <p:sp>
        <p:nvSpPr>
          <p:cNvPr id="12" name=""/>
          <p:cNvSpPr txBox="1"/>
          <p:nvPr/>
        </p:nvSpPr>
        <p:spPr>
          <a:xfrm>
            <a:off x="514350" y="29146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tículo 116, fracción IV, base c), punto 4o.: no pueden asumir cargo público en los órganos emanados de las elecciones que organizaron, ni ser postulados, ni dirigir un partido durante los dos años posteriores al término]]></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7 de 7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uenta o lectura que hay que hacer]]></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lazo de la cuarentena: si baja, se abre la puerta a que el encargo sea una antesala de candidatura]]></a:t>
            </a: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aptura del árbitro: cambiar quién decide sin cambiar la decisión]]></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emorándum interno de un equipo jurídico —redactado sobre el ejercicio ficticio de Valdelmar y sobre los textos mexicanos verificados— trae estas cinco afirmaciones. Marca las que no se sostienen.]]></a:t>
            </a:r>
          </a:p>
        </p:txBody>
      </p:sp>
      <p:sp>
        <p:nvSpPr>
          <p:cNvPr id="9" name=""/>
          <p:cNvSpPr txBox="1"/>
          <p:nvPr/>
        </p:nvSpPr>
        <p:spPr>
          <a:xfrm>
            <a:off x="628650" y="29813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 la mayoría de designación de dos terceras partes del total de integrantes a mayoría de los presentes cambia quién puede nombrar solo, aunque el número de cargos no se mueva.]]></a:t>
            </a:r>
          </a:p>
        </p:txBody>
      </p:sp>
      <p:sp>
        <p:nvSpPr>
          <p:cNvPr id="10" name=""/>
          <p:cNvSpPr txBox="1"/>
          <p:nvPr/>
        </p:nvSpPr>
        <p:spPr>
          <a:xfrm>
            <a:off x="628650" y="39624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ecreto se aprobó y se publicó con su gaceta, así que el contrapeso ya no existe y no hay nada más que examinar.]]></a:t>
            </a: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0 / 258]]></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rtículo 100 describe al Tribunal de Disciplina Judicial como un órgano del Poder Judicial de la Federación con independencia técnica, de gestión y para emitir sus resoluciones.]]></a:t>
            </a:r>
          </a:p>
        </p:txBody>
      </p:sp>
      <p:sp>
        <p:nvSpPr>
          <p:cNvPr id="8" name=""/>
          <p:cNvSpPr txBox="1"/>
          <p:nvPr/>
        </p:nvSpPr>
        <p:spPr>
          <a:xfrm>
            <a:off x="628650" y="22098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sta con que una reforma constitucional sea aprobada por la mayoría de las legislaturas de los estados para poder afirmar que el texto anterior ya no estaba vigente.]]></a:t>
            </a:r>
          </a:p>
        </p:txBody>
      </p:sp>
      <p:sp>
        <p:nvSpPr>
          <p:cNvPr id="9" name=""/>
          <p:cNvSpPr txBox="1"/>
          <p:nvPr/>
        </p:nvSpPr>
        <p:spPr>
          <a:xfrm>
            <a:off x="628650" y="32004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artículo 116, fracción IV, base c), punto 3o. fija siete años de desempeño para las consejerías electorales estatales y dispone que no podrán ser reelectos.]]></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1 / 2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ariencia de legalidad: cuatro maneras de vaciar un contrapeso sin cambiarle el nombre]]></a:t>
            </a:r>
          </a:p>
        </p:txBody>
      </p:sp>
      <p:sp>
        <p:nvSpPr>
          <p:cNvPr id="8" name=""/>
          <p:cNvSpPr txBox="1"/>
          <p:nvPr/>
        </p:nvSpPr>
        <p:spPr>
          <a:xfrm>
            <a:off x="514350" y="2019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bilitamiento de un contrapeso casi nunca llega con un anuncio. Llega con una ley general nueva, con un transitorio, con un reglamento de organización, con un presupuesto que no alcanza o con una plaza que se mueve de adscripción. Cuatro movimientos describen la mayor parte de los casos, y los cuatro se observan leyendo el texto vigente.]]></a:t>
            </a: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2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o: reubicar a quien revisa. Es el movimiento más elegante, porque el recurso sigue existiendo, el procedimiento sigue existiendo y el nombre del órgano a veces se conserva: lo único que cambia es la estructura a la que pertenece quien resuelve. Sobre este punto hay un caso mexicano que se puede describir sin interpretarlo de más. La Constitución, en la base del artículo 6o.]]></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3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texto oficial reporta reformada DOF 20-12-2024, remite a la ley general establecer «las bases, principios generales y procedimientos del ejercicio de estos derechos, así como la competencia de las autoridades de control interno y vigilancia u homólogos en el ámbito federal y local para conocer de los procedimientos de revisión contra los actos que emitan los sujetos obligados».]]></a:t>
            </a:r>
          </a:p>
        </p:txBody>
      </p:sp>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4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Transparencia y Acceso a la Información Pública, publicada como Nueva Ley en el Diario Oficial el 20 de marzo de 2025, define en su artículo 3, fracción III, a la autoridad garante federal como «Transparencia para el Pueblo, órgano administrativo desconcentrado de la Secretaría Anticorrupción y Buen Gobierno», y en la fracción IV a las autoridades garantes locales como «órganos encargados de la contraloría u homólogos en el poder ejecutivo de las entidades federativas».]]></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5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artículo 35 conserva atribuciones fuertes: interpretar los ordenamientos, conocer y resolver los recursos de revisión e «imponer las medidas de apremio y sanciones». Su transitorio Segundo abroga expresamente la Ley General de Transparencia publicada el 4 de mayo de 2015 y la Ley Federal de Protección de Datos Personales en Posesión de los Particulares publicada el 5 de julio de 2010.]]></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6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e puede afirmar con eso, y qué no. Se puede afirmar el dato de localización: en el texto vigente, quien resuelve la revisión en el ámbito federal es un órgano administrativo desconcentrado de una Secretaría del Ejecutivo, y en las entidades son las contralorías u homólogos del poder ejecutivo local.]]></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uede afirmar también la operación procedimental que quedó en la Ley Federal de Protección de Datos Personales en Posesión de los Particulares de 2025: sus asuntos se sustancian ante esa unidad, con transferencia de expedientes dentro de quince días hábiles.]]></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7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puede afirmar, y esta lección no lo afirma, cuál era la ubicación institucional en la ley abrogada, ni si el cambio mejoró o empeoró la protección del derecho: para eso habría que leer el decreto de 2024 en su versión anterior y la ley de 2015, y esa lectura no se hizo este día. La observación honesta es la que dice «el contrapeso se revisa comparando la ubicación anterior con la actual, y la anterior no la verifiqué». Un indicador bien escrito aguanta ese casillero vacío; una etiqueta no.]]></a:t>
            </a:r>
          </a:p>
        </p:txBody>
      </p:sp>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8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mover el número sin mover la decisión. Ya está trabajado. Tercero: cambiar el ciclo con vacancias y transitorios. Y aquí sirve la advertencia de oficio: para afirmar que una reforma «beneficia a quien la promove» hace falta comparar calendarios, y esta lección no afirma calendario partidista alguno sobre un caso real.]]></a:t>
            </a:r>
          </a:p>
        </p:txBody>
      </p:sp>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9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o: vaciar por capacidad. Un órgano puede conservar atribuciones en la ley y quedarse sin plantilla, sin presupuesto o sin acceso a los sistemas donde está la información. Éste es el único de los cuatro movimientos que esta lección no puede anclar: exige registros de presupuesto y de personal que no se abrieron el 24-10-2026, y por eso queda declarado como pendiente. La disciplina de la escuela es que el casillero se quede vacío y no se llene con una conjetura razonable.]]></a:t>
            </a:r>
          </a:p>
        </p:txBody>
      </p:sp>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0 / 2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pariencia de legalidad: cuatro maneras de vaciar un contrapeso sin cambiarle el nombre]]></a:t>
            </a:r>
          </a:p>
        </p:txBody>
      </p:sp>
      <p:sp>
        <p:nvSpPr>
          <p:cNvPr id="8" name=""/>
          <p:cNvSpPr txBox="1"/>
          <p:nvPr/>
        </p:nvSpPr>
        <p:spPr>
          <a:xfrm>
            <a:off x="514350" y="2019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movimientos y su huella en el texto. La última columna declara qué se verificó este día y qué no: es la parte del cuadro que hace el análisis revisable. Fuentes: CPEUM (última reforma DOF 07-10-2026), Ley General de Transparencia y Acceso a la Información Pública y Ley Federal de Protección de Datos Personales en Posesión de los Particulares (ambas como Nueva Ley publicada DOF 20-03-2025).]]></a:t>
            </a: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1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ubicar a quien revisa]]></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uella que se busca en el tex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mbios en la naturaleza del órgano que resuelve el recurso, no en el recurso mismo]]></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verificada]]></a:t>
            </a:r>
          </a:p>
        </p:txBody>
      </p:sp>
      <p:sp>
        <p:nvSpPr>
          <p:cNvPr id="12" name=""/>
          <p:cNvSpPr txBox="1"/>
          <p:nvPr/>
        </p:nvSpPr>
        <p:spPr>
          <a:xfrm>
            <a:off x="514350" y="32289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6o., base reformada DOF 20-12-2024, líneas 1066 a 1082. Ley General de Transparencia, artículo 3, fracciones III y IV, líneas 126 y 130; artículo 35, fracciones I a III; transitorio Segundo, líneas 4785 a 4799]]></a:t>
            </a: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quedó sin verificar aquí]]></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ubicación institucional en la ley abrogada de 2015 y el tenor del decreto de 2024 en su versión anterior: no se abrieron este día]]></a:t>
            </a: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over el númer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uella que se busca en el tex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yorías de designación o aprobación, plazos, límites de reelección y fronteras de vacanci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verificad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s 41 Apartado A, 59, 83, 97, 100, 116 fracción IV, 135]]></a:t>
            </a:r>
          </a:p>
        </p:txBody>
      </p:sp>
      <p:sp>
        <p:nvSpPr>
          <p:cNvPr id="13" name=""/>
          <p:cNvSpPr txBox="1"/>
          <p:nvPr/>
        </p:nvSpPr>
        <p:spPr>
          <a:xfrm>
            <a:off x="514350" y="39719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quedó sin verificar aquí]]></a:t>
            </a:r>
          </a:p>
        </p:txBody>
      </p:sp>
      <p:sp>
        <p:nvSpPr>
          <p:cNvPr id="14" name=""/>
          <p:cNvSpPr txBox="1"/>
          <p:nvPr/>
        </p:nvSpPr>
        <p:spPr>
          <a:xfrm>
            <a:off x="514350" y="4248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inguna: es la parte que se lee y se cuadra en la hoja]]></a:t>
            </a: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mbiar el ciclo]]></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uella que se busca en el tex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ansitorios que estrenan periodos en lugar de concluirlos, y reglas de vacanci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verificada]]></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titución, artículo 41 Apartado A (seis y tres años), artículo 116 fracción IV base c) punto 2o. (cuatro y tres años), artículo 98 (vacante cubierta por el segundo lugar en votación)]]></a:t>
            </a: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quedó sin verificar aquí]]></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alendario partidista de cualquier entidad concreta: no se afirma beneficio político de nadie]]></a:t>
            </a: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Movimi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aciar por capacidad]]></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Huella que se busca en el texto]]></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upuesto autorizado frente al ejercido, plazas, acceso a sistemas, tiempos reales de respuest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ncla verificad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hay ancla en esta lección: exige registros que no se abrieron el 24-10-2026]]></a:t>
            </a: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quedó sin verificar aquí]]></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 el renglón. Se deja declarado vacío, que es la respuesta correcta cuando no hay fuente]]></a:t>
            </a: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8 / 258]]></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ariencia de legalidad: cuatro maneras de vaciar un contrapeso sin cambiarle el nombre]]></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gla que distingue si una vacante de consejería electoral local ocurre en los primeros cuatro años o en los últimos tres (artículo 116, fracción IV, base c), punto 2o.) es un detalle administrativo sin relevancia para observar la concentración del poder.]]></a:t>
            </a:r>
          </a:p>
        </p:txBody>
      </p:sp>
      <p:sp>
        <p:nvSpPr>
          <p:cNvPr id="9" name=""/>
          <p:cNvSpPr txBox="1"/>
          <p:nvPr/>
        </p:nvSpPr>
        <p:spPr>
          <a:xfrm>
            <a:off x="666750" y="32289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6099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9 / 258]]></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pariencia de legalidad: cuatro maneras de vaciar un contrapeso sin cambiarle el nombre]]></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de la lectura de una reforma, en el orden en que esta lección los hace.]]></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r lado a lado la redacción anterior y la posterior del precepto movido y subrayar sólo lo que cambió]]></a:t>
            </a:r>
          </a:p>
        </p:txBody>
      </p:sp>
      <p:sp>
        <p:nvSpPr>
          <p:cNvPr id="10" name=""/>
          <p:cNvSpPr txBox="1"/>
          <p:nvPr/>
        </p:nvSpPr>
        <p:spPr>
          <a:xfrm>
            <a:off x="628650" y="3248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cuenta: qué decisión cambia de manos, con qué mayoría, sobre cuántos integrantes y por cuánto tiempo]]></a:t>
            </a:r>
          </a:p>
        </p:txBody>
      </p:sp>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0 / 258]]></a:t>
            </a:r>
          </a:p>
        </p:txBody>
      </p:sp>
      <p:sp>
        <p:nvSpPr>
          <p:cNvPr id="7" name=""/>
          <p:cNvSpPr txBox="1"/>
          <p:nvPr/>
        </p:nvSpPr>
        <p:spPr>
          <a:xfrm>
            <a:off x="628650" y="12192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uscar el remedio que sigue abierto y quién lo resuelve: controversia, acción de inconstitucionalidad, amparo, recurso electoral]]></a:t>
            </a:r>
          </a:p>
        </p:txBody>
      </p:sp>
      <p:sp>
        <p:nvSpPr>
          <p:cNvPr id="8" name=""/>
          <p:cNvSpPr txBox="1"/>
          <p:nvPr/>
        </p:nvSpPr>
        <p:spPr>
          <a:xfrm>
            <a:off x="628650" y="2209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r la hoja con los casilleros vacíos: qué no se observó, qué fuente falta y qué cambiaría la conclusión]]></a:t>
            </a:r>
          </a:p>
        </p:txBody>
      </p:sp>
      <p:sp>
        <p:nvSpPr>
          <p:cNvPr id="9" name=""/>
          <p:cNvSpPr txBox="1"/>
          <p:nvPr/>
        </p:nvSpPr>
        <p:spPr>
          <a:xfrm>
            <a:off x="628650" y="28860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er el decreto completo: qué artículos y qué leyes desarrolla, la fecha de publicación y la versión que regía antes]]></a:t>
            </a: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1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1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conversación se aprieta, alguien saca un índice: «tal país bajó tantos puntos». La frase parece cerrar el debate y en realidad lo abre, porque un índice no es la realidad medida: es una decisión de definición hecha por alguien, con unidades, indicadores y pesos, aplicados por codificadores sobre un año concreto. Esto no lo dice esta lección por precaución retórica: es lo que las propias descripciones metodológicas declaran, y es la razón por la que dos instrumentos pueden decir cosas distintas sobre el mismo país el mismo año sin que ninguno esté mintiendo.]]></a:t>
            </a:r>
          </a:p>
        </p:txBody>
      </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2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2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dice medir cada uno, según la descripción que se abrió este día. El proyecto Polity publica una puntuación que va de menos diez a más diez, según la descripción leída en la entrada consultada; históricamente ha organizado la codificación en torno a la selección del jefe del ejecutivo, la competencia política y las restricciones al ejecutivo, y en la página que abrí los tramos de categoría no aparecían redactados de manera estable, así que esta lección no reproduce ninguna banda de clasificación.]]></a:t>
            </a: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3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3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edom House produce el informe Freedom in the World, que valora libertades civiles y derechos políticos; la descripción consultada señala una escala de uno a siete convertida a una puntuación de cero a cien, con tres categorías: libre, parcialmente libre y no libre.]]></a:t>
            </a:r>
          </a:p>
        </p:txBody>
      </p: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4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4 / 2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mocracy Index de la Economist Intelligence Unit se construye con sesenta indicadores agrupados en cinco categorías —proceso electoral y pluralismo, libertades civiles, funcionamiento del gobierno, participación política y cultura política—, da una nota de cero a diez y clasifica en democracia plena de ocho a diez, democracia defectuosa de seis a siete coma nueve, régimen híbrido de cuatro a cinco coma nueve y régimen autoritario por debajo de cuatro.]]></a:t>
            </a:r>
          </a:p>
        </p:txBody>
      </p: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5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5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yecto V-Dem declara varias concepciones de democracia en índices separados —entre ellos el electoral y el liberal— y, según la entrada consultada, una cobertura de doscientas dos unidades desde 1789 hasta 2019 con más de cuatrocientos setenta indicadores; la lección no abrió el informe metodológico de ninguno de los cuatro.]]></a:t>
            </a:r>
          </a:p>
        </p:txBody>
      </p:sp>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6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6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s cuatro descripciones ya producen la lección. Un instrumento se organiza alrededor de las restricciones al ejecutivo; otro alrededor de derechos y libertades evaluados por expertos; otro añade cultura política y funcionamiento del gobierno; otro separa concepciones en índices distintos en lugar de promediarlas. Son cuatro preguntas diferentes hechas con cuatro unidades de análisis que en algún caso no son el país completo.]]></a:t>
            </a: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7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7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cuatro mide lo que mide una ficha normativa: si la regla de designación del árbitro exige mayoría calificada, si el plazo permite estrenar periodos dentro del ciclo del poder o si el derecho a la información tiene quien lo resuelva con independencia. Por eso para el análisis jurídico la evidencia primaria es el texto y la resolución, y el índice es evidencia secundaria sobre una medición.]]></a:t>
            </a: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8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8 / 2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trabaja una contradicción entre mediciones, sin rendirse ni decide el mejor: primero, bajar las dos afirmaciones a su componente, no a la etiqueta final —cuáles de las cinco categorías del índice cayeron—. Segundo, revisar la unidad: ¿miden al país, a la entidad, al gobierno federal? Tercero, revisar la ventana: ¿el corte es de diciembre de tal año, y la reforma que comento entró en vigor después?]]></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9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9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o, revisar quién codificó y con qué tipo de fuente: expertos, paneles, sociedades civiles, medios. Quinto, preguntar qué habría pasado con el mismo hecho en el instrumento anterior: un indicador compuesto puede moverse por una sola de sus partes.]]></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exto, escribir la nota de un modo que sobreviva a que uno de los dos se equivoque: «dos mediciones con conceptos distintos clasifican distinto a la unidad X en el año Y; lo que sostengo con texto enfrente es Z; lo que falta para ir más allá es W».]]></a:t>
            </a:r>
          </a:p>
        </p:txBody>
      </p:sp>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 · 10 de 10]]></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0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 lo que estos instrumentos no pueden darle a tu hoja, dicho sin ambages: ninguna categoría de régimen de ningún país real se cita en esta lección, porque ningún informe original se abrió este día y porque citar un valor leído de tercera mano en una enciclopedia en línea es exactamente el tipo de afirmación que después no se puede defender en una reunión. Lo que sí queda es la operación: saber qué pregunta hace cada instrumento, de qué cadena de fuente viene el número que te mandaron por correo y en qué casillero vacío estás poniendo una etiqueta.]]></a:t>
            </a:r>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1 / 2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instrumentos, cuatro preguntas. Fuente de cada descripción: página consultada el 24-10-2026; la lección no abrió los informes originales ni las fichas metodológicas completas, y por eso no reproduce ninguna banda de clasificación de Polity ni cita valores de país. La última columna es la que se usa en la hoja de trabajo.]]></a:t>
            </a: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str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olity (proyecto Polity)]]></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clara medir]]></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gún la descripción leída: una puntuación única de menos diez a más diez asociada a restricciones al ejecutivo y a la competencia polític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agrega]]></a:t>
            </a:r>
          </a:p>
        </p:txBody>
      </p:sp>
      <p:sp>
        <p:nvSpPr>
          <p:cNvPr id="12" name=""/>
          <p:cNvSpPr txBox="1"/>
          <p:nvPr/>
        </p:nvSpPr>
        <p:spPr>
          <a:xfrm>
            <a:off x="514350" y="3228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untuación simple sobre una escala acotada en los dos extremos]]></a:t>
            </a: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1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3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ja fuera de su alcanc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captura la calidad de la representación ni el nivel local; la página consultada no fijaba de estable las bandas de categoría, así que no se reproducen]]></a:t>
            </a:r>
          </a:p>
        </p:txBody>
      </p:sp>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4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str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reedom in the World (Freedom Hous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clara medir]]></a:t>
            </a:r>
          </a:p>
        </p:txBody>
      </p:sp>
      <p:sp>
        <p:nvSpPr>
          <p:cNvPr id="10" name=""/>
          <p:cNvSpPr txBox="1"/>
          <p:nvPr/>
        </p:nvSpPr>
        <p:spPr>
          <a:xfrm>
            <a:off x="514350" y="2209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rechos políticos y libertades civiles]]></a:t>
            </a:r>
          </a:p>
        </p:txBody>
      </p:sp>
      <p:sp>
        <p:nvSpPr>
          <p:cNvPr id="11" name=""/>
          <p:cNvSpPr txBox="1"/>
          <p:nvPr/>
        </p:nvSpPr>
        <p:spPr>
          <a:xfrm>
            <a:off x="514350" y="26384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agrega]]></a:t>
            </a:r>
          </a:p>
        </p:txBody>
      </p:sp>
      <p:sp>
        <p:nvSpPr>
          <p:cNvPr id="12" name=""/>
          <p:cNvSpPr txBox="1"/>
          <p:nvPr/>
        </p:nvSpPr>
        <p:spPr>
          <a:xfrm>
            <a:off x="514350" y="2914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aloración de uno a siete convertida a una puntuación de cero a cien, con tres categorías: libre, parcialmente libre, no libre]]></a:t>
            </a:r>
          </a:p>
        </p:txBody>
      </p:sp>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2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ja fuera de su alcanc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una valoración de libertad, no una medición formal de régimen; no distingue entre mayoría calificada y simple en una regla de designación]]></a:t>
            </a: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6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str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mocracy Index (Economist Intelligence Unit)]]></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clara medir]]></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inco categorías: proceso electoral y pluralismo, libertades civiles, funcionamiento del gobierno, participación política y cultura política]]></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agrega]]></a:t>
            </a:r>
          </a:p>
        </p:txBody>
      </p:sp>
      <p:sp>
        <p:nvSpPr>
          <p:cNvPr id="12" name=""/>
          <p:cNvSpPr txBox="1"/>
          <p:nvPr/>
        </p:nvSpPr>
        <p:spPr>
          <a:xfrm>
            <a:off x="514350" y="32289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senta indicadores, nota de cero a diez; democracia plena ocho a diez, defectuosa seis a siete coma nueve, híbrido cuatro a cinco coma nueve, autoritario por debajo de cuatro]]></a:t>
            </a:r>
          </a:p>
        </p:txBody>
      </p:sp>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3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ja fuera de su alcance]]></a:t>
            </a:r>
          </a:p>
        </p:txBody>
      </p:sp>
      <p:sp>
        <p:nvSpPr>
          <p:cNvPr id="8" name=""/>
          <p:cNvSpPr txBox="1"/>
          <p:nvPr/>
        </p:nvSpPr>
        <p:spPr>
          <a:xfrm>
            <a:off x="514350" y="1495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cluye cultura política, que no es una regla jurídica: un cambio de etiqueta puede deberse a una Encuesta y no a una reforma]]></a:t>
            </a:r>
          </a:p>
        </p:txBody>
      </p:sp>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Instrumento]]></a:t>
            </a:r>
          </a:p>
        </p:txBody>
      </p:sp>
      <p:sp>
        <p:nvSpPr>
          <p:cNvPr id="8" name=""/>
          <p:cNvSpPr txBox="1"/>
          <p:nvPr/>
        </p:nvSpPr>
        <p:spPr>
          <a:xfrm>
            <a:off x="514350" y="1495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Dem (Varieties of Democracy)]]></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clara medir]]></a:t>
            </a:r>
          </a:p>
        </p:txBody>
      </p:sp>
      <p:sp>
        <p:nvSpPr>
          <p:cNvPr id="10" name=""/>
          <p:cNvSpPr txBox="1"/>
          <p:nvPr/>
        </p:nvSpPr>
        <p:spPr>
          <a:xfrm>
            <a:off x="514350" y="2209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arias concepciones de democracia en índices separados, entre ellos el electoral y el liberal]]></a:t>
            </a:r>
          </a:p>
        </p:txBody>
      </p:sp>
      <p:sp>
        <p:nvSpPr>
          <p:cNvPr id="11" name=""/>
          <p:cNvSpPr txBox="1"/>
          <p:nvPr/>
        </p:nvSpPr>
        <p:spPr>
          <a:xfrm>
            <a:off x="514350" y="2943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ómo agrega]]></a:t>
            </a:r>
          </a:p>
        </p:txBody>
      </p:sp>
      <p:sp>
        <p:nvSpPr>
          <p:cNvPr id="12" name=""/>
          <p:cNvSpPr txBox="1"/>
          <p:nvPr/>
        </p:nvSpPr>
        <p:spPr>
          <a:xfrm>
            <a:off x="514350" y="3228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chos indicadores por unidad; la entrada consultada reporta 202 unidades desde 1789 hasta 2019 y más de 470 indicadores]]></a:t>
            </a:r>
          </a:p>
        </p:txBody>
      </p:sp>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Ficha 4 de 4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Qué deja fuera de su alcance]]></a:t>
            </a:r>
          </a:p>
        </p:txBody>
      </p:sp>
      <p:sp>
        <p:nvSpPr>
          <p:cNvPr id="8" name=""/>
          <p:cNvSpPr txBox="1"/>
          <p:nvPr/>
        </p:nvSpPr>
        <p:spPr>
          <a:xfrm>
            <a:off x="514350" y="1495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eparar concepciones, dos índices del mismo proyecto pueden clasificar distinto a la misma unidad: hay que decir en cuál se está hablando]]></a:t>
            </a:r>
          </a:p>
        </p:txBody>
      </p:sp>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índices como mediciones: qué miden, qué no, y qué hacer cuando se contradic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0 / 2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as escalas y preguntas descritas provienen de las páginas metodológicas o de difusión consultadas el 24-10-2026; no se abrieron los informes originales ni se cita ningún valor de país. La franja inferior reproduce el criterio de la escuela: la evidencia primaria para el análisis jurídico es el texto normativo y la resolución. Revisión editorial 24-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indices.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1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índices como mediciones: qué miden, qué no, y qué hacer cuando se contradicen · Ejemplo resuelto 2 (caso y fuentes ficticias): sostener la duda razonable cuando la evidencia está disputada · Paso 1 de 6]]></a:t>
            </a:r>
          </a:p>
        </p:txBody>
      </p:sp>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2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scribir la afirmación completa, no la conclusión]]></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inventado para el ejercicio: en Valdelmar (ficticio) se aprobaron en un mismo año tres cosas: la designación de las cinco consejerías electorales pasó a mayoría simple de los presentes, se creó una unidad de auditoría interna de los órganos locales de transparencia y la Sala Regional anuló dos designaciones por vicio]]></a:t>
            </a:r>
          </a:p>
        </p:txBody>
      </p:sp>
      <p:sp>
        <p:nvSpPr>
          <p:cNvPr id="9" name=""/>
          <p:cNvSpPr txBox="1"/>
          <p:nvPr/>
        </p:nvSpPr>
        <p:spPr>
          <a:xfrm>
            <a:off x="514350" y="32861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procedimiento.]]></a:t>
            </a:r>
          </a:p>
        </p:txBody>
      </p:sp>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3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morándum dice: «Valdelmar ya no es una democracia». Antes de discutir eso, se escribe la afirmación completa y fechada, con el acto, la fecha y el órgano, y se le pone nombre a qué pieza supuestamente se movió en cada uno de los tres hechos.]]></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clusión sin afirmaciones componentes es inatacable, y por eso mismo inútil.]]></a:t>
            </a:r>
          </a:p>
        </p:txBody>
      </p:sp>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4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índices como mediciones: qué miden, qué no, y qué hacer cuando se contradicen · Ejemplo resuelto 2 (caso y fuentes ficticias): sostener la duda razonable cuando la evidencia está disputada · Paso 2 de 6]]></a:t>
            </a:r>
          </a:p>
        </p:txBody>
      </p:sp>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5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Separar los tres niveles que siempre se mezcla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vel de regla: qué dice el texto vigente después de la reforma, con la cuenta hecha (aquí la cuenta es la del ejemplo 1: de 20 votos a 16 en una legislatura de 30). Nivel de aplicación: qué pasó efectivamente con las designaciones, quién resultó propuesto, qué resolvió la Sala. Nivel de efecto: si alguien que perdió la elección puede todavía llevar un asunto ante un órgano que no controla el ganador. Los tres niveles se responden con fuentes distintas y a distintas velocidades; mezclarlos es la causa número uno de las discusiones que no cierran.]]></a:t>
            </a:r>
          </a:p>
        </p:txBody>
      </p:sp>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6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índices como mediciones: qué miden, qué no, y qué hacer cuando se contradicen · Ejemplo resuelto 2 (caso y fuentes ficticias): sostener la duda razonable cuando la evidencia está disputada · Paso 3 de 6]]></a:t>
            </a:r>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7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Anotar la cadena de fuente de cada dato que llegó]]></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el memorándum citaba «un descenso de 1.4 puntos en un índice internacional». La cadena se escribe tal cual: índice no identificado en el memorándum, año no identificado, valor tomado de una nota de prensa, informe original no abierto.]]></a:t>
            </a:r>
          </a:p>
        </p:txBody>
      </p:sp>
      <p:sp>
        <p:nvSpPr>
          <p:cNvPr id="9" name=""/>
          <p:cNvSpPr txBox="1"/>
          <p:nvPr/>
        </p:nvSpPr>
        <p:spPr>
          <a:xfrm>
            <a:off x="514350" y="29622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la frase no se descarta ni se adopta: se degrada a dato no utilizable hasta que alguien abra el informe.]]></a:t>
            </a:r>
          </a:p>
        </p:txBody>
      </p:sp>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8 / 2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e registra la pregunta que falta: qué componente bajó, porque un descenso puede venir de participación política, de cultura política o de una reforma de diseño institucional, y las tres cosas exigen respuestas profesionales distintas.]]></a:t>
            </a:r>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9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índices como mediciones: qué miden, qué no, y qué hacer cuando se contradicen · Ejemplo resuelto 2 (caso y fuentes ficticias): sostener la duda razonable cuando la evidencia está disputada · Paso 4 de 6]]></a:t>
            </a:r>
          </a:p>
        </p:txBody>
      </p:sp>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0 / 2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Buscar la fuente primaria de los dos hechos que sí se pueden verificar]]></a:t>
            </a:r>
          </a:p>
        </p:txBody>
      </p:sp>
      <p:sp>
        <p:nvSpPr>
          <p:cNvPr id="8" name=""/>
          <p:cNvSpPr txBox="1"/>
          <p:nvPr/>
        </p:nvSpPr>
        <p:spPr>
          <a:xfrm>
            <a:off x="514350" y="1981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xto de la reforma y la sentencia de la Sala son primarios: están publicados, son localizables y se pueden copiar. Para la unidad de auditoría, la fuente primaria es el decreto de creación y su adscripción institucional, no la nota que la anuncia.]]></a:t>
            </a:r>
          </a:p>
        </p:txBody>
      </p:sp>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1 / 2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rcicio se verifica que la consejera Presidenta designada en esas fechas había sido candidata a diputación local cuatro años antes, lo que obliga a mirar la incompatibilidad posterior: con la regla de origen sería impedimento; con la regla ficticia reformada a seis meses, no lo serí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ótese el tipo de hallazgo: no es una opinión, es un plazo comparado contra un hecho fechado.]]></a:t>
            </a:r>
          </a:p>
        </p:txBody>
      </p:sp>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2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índices como mediciones: qué miden, qué no, y qué hacer cuando se contradicen · Ejemplo resuelto 2 (caso y fuentes ficticias): sostener la duda razonable cuando la evidencia está disputada · Paso 5 de 6]]></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3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Decidir qué se afirma y qué se suspend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afirma: la mayoría de designación se redujo, la incompatibilidad posterior se acortó y un tribunal anuló dos designaciones por vicio de procedimiento; las tres cosas constan en textos.]]></a:t>
            </a:r>
          </a:p>
        </p:txBody>
      </p:sp>
      <p:sp>
        <p:nvSpPr>
          <p:cNvPr id="9" name=""/>
          <p:cNvSpPr txBox="1"/>
          <p:nvPr/>
        </p:nvSpPr>
        <p:spPr>
          <a:xfrm>
            <a:off x="514350" y="29622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spende: si con ello Valdelmar deja de ser democracia, porque la afirmación exige definir en qué sentido se usa democracia y una comparación con años anteriores que no se hizo. Se degrada: el descenso de puntos, por cadena de fuente incompleta.]]></a:t>
            </a:r>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4 / 2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la operación más difícil y la más rentable: decir tres cosas firmes y una suspensa vale más que una etiqueta que se cae con la primera pregunta.]]></a:t>
            </a:r>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5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índices como mediciones: qué miden, qué no, y qué hacer cuando se contradicen · Ejemplo resuelto 2 (caso y fuentes ficticias): sostener la duda razonable cuando la evidencia está disputada · Paso 6 de 6]]></a:t>
            </a:r>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6 / 2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Cerrar con la línea de refutación]]></a:t>
            </a:r>
          </a:p>
        </p:txBody>
      </p:sp>
      <p:sp>
        <p:nvSpPr>
          <p:cNvPr id="8" name=""/>
          <p:cNvSpPr txBox="1"/>
          <p:nvPr/>
        </p:nvSpPr>
        <p:spPr>
          <a:xfrm>
            <a:off x="514350" y="16383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ermina con una frase escrita a propósito: «esta lectura cambiaría si la reforma de la mayoría de designación estuviera condicionada a un órgano de propuesta con criterios publicados que no revisé, si la constitución local exigiera una mayoría distinta para estos casos, o si las dos designaciones anuladas se hubieran repetido con el procedimiento correcto». No es una coartada: es el casillero que otra persona puede ir a llenar, y la razón por la que el documento sirve en una reunión donde hay dos opiniones opuestas.]]></a:t>
            </a:r>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7 / 258]]></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s índices como mediciones: qué miden, qué no, y qué hacer cuando se contradicen]]></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instrumentos clasifican distinto a la misma unidad en el mismo año: uno la deja en la categoría más alta y otro en una intermedia. ¿Cuál es el uso profesional correcto de esa contradicción?]]></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el instrumento con mejor reputación y citar sólo ése, porque la discrepancia muestra que uno de los dos está mal.]]></a:t>
            </a:r>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8 / 258]]></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Bajar la contradicción a componentes: qué dimensiones mide cada uno, con qué unidad y con qué ventana temporal, y decir qué afirmación sobrevive a los dos marcos.]]></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diar las dos calificaciones y reportar el resultado intermedio, porque así se neutraliza el sesgo de cada instrumento.]]></a:t>
            </a:r>
          </a:p>
        </p:txBody>
      </p:sp>
      <p:sp>
        <p:nvSpPr>
          <p:cNvPr id="9" name=""/>
          <p:cNvSpPr txBox="1"/>
          <p:nvPr/>
        </p:nvSpPr>
        <p:spPr>
          <a:xfrm>
            <a:off x="666750" y="2924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cartar toda medición externa y guiarse sólo por la impresión del equipo sobre el clima político.]]></a:t>
            </a:r>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fusiones que vuelven estéril la convers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9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sión uno: tomar una etiqueta por un indicador. «Aquí ya no hay democracia» y «aquí todo sigue igual» son las dos formas de cerrarse la boca a sí mismo. Un indicador dice una cosa medible con unidad, umbral, fuente con fecha y una condición que lo refutaría; una etiqueta dice qué pensar. La etiqueta no se puede revisar, y por eso sobrevive a cualquier evidencia: quien ya cree que es un golpe ve el decreto como prueba, quien cree que no pasa nada ve la publicación como prueba. En la hoja de trabajo la etiqueta va al final, si es que va.]]></a:t>
            </a:r>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fusiones que vuelven estéril la convers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0 / 2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sión dos: tomar el índice por el diagnóstico. Un índice es una construcción metodológica con decisiones adentro. Sirve para ordenar preguntas y para comparar series de la misma familia; no sirve para afirmar que un país «ya no es democracia» ni para sustituir la lectura del texto. Y hay un uso que sí conviene detectar: citar la posición de un índice como si fuera un hecho natural, sin decir quién lo elabora, con qué preguntas y hasta cuándo llega su cobertura. Ahí el índice dejó de ser evidencia y se volvió argumento de autoridad.]]></a:t>
            </a:r>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fusiones que vuelven estéril la convers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1 / 2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sión tres: creer que la pregunta importante es la disyuntiva democracia-autoritarismo. Para trabajar —una campaña, un equipo legislativo, una redacción, una clase— la pregunta útil es otra y viene por capas: ¿qué pieza está protegida por esta regla?, ¿qué número estaba escrito y cuál está ahora?, ¿quién decide y cómo se designa?, ¿qué remedio queda abierto y quién lo resuelve?, ¿qué evidencia falta y quién podría conseguirla? Esas cinco preguntas se pueden responder con papel y el texto enfrente, y se pueden discutir sin que nadie tenga que confesar su etiqueta al principio de la reunión.]]></a:t>
            </a:r>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onfusiones que vuelven estéril la conversació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érmino de la izquierda con la operación que realmente hace. Cuidado: los seis suenan parecidos y se usan como si fueran sinónimos.]]></a:t>
            </a:r>
          </a:p>
        </p:txBody>
      </p:sp>
      <p:sp>
        <p:nvSpPr>
          <p:cNvPr id="9" name=""/>
          <p:cNvSpPr txBox="1"/>
          <p:nvPr/>
        </p:nvSpPr>
        <p:spPr>
          <a:xfrm>
            <a:off x="514350" y="2647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924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dicador]]></a:t>
            </a:r>
          </a:p>
        </p:txBody>
      </p:sp>
      <p:sp>
        <p:nvSpPr>
          <p:cNvPr id="11" name=""/>
          <p:cNvSpPr txBox="1"/>
          <p:nvPr/>
        </p:nvSpPr>
        <p:spPr>
          <a:xfrm>
            <a:off x="514350" y="3276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tiqueta]]></a:t>
            </a:r>
          </a:p>
        </p:txBody>
      </p:sp>
      <p:sp>
        <p:nvSpPr>
          <p:cNvPr id="12" name=""/>
          <p:cNvSpPr txBox="1"/>
          <p:nvPr/>
        </p:nvSpPr>
        <p:spPr>
          <a:xfrm>
            <a:off x="514350" y="3629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uptura sin formalidad visible]]></a:t>
            </a:r>
          </a:p>
        </p:txBody>
      </p:sp>
      <p:sp>
        <p:nvSpPr>
          <p:cNvPr id="13" name=""/>
          <p:cNvSpPr txBox="1"/>
          <p:nvPr/>
        </p:nvSpPr>
        <p:spPr>
          <a:xfrm>
            <a:off x="514350" y="3981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ptura de árbitros]]></a:t>
            </a:r>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3 / 2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pariencia de legalidad]]></a:t>
            </a:r>
          </a:p>
        </p:txBody>
      </p:sp>
      <p:sp>
        <p:nvSpPr>
          <p:cNvPr id="8" name=""/>
          <p:cNvSpPr txBox="1"/>
          <p:nvPr/>
        </p:nvSpPr>
        <p:spPr>
          <a:xfrm>
            <a:off x="514350" y="1571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Duda razonable]]></a:t>
            </a:r>
          </a:p>
        </p:txBody>
      </p:sp>
      <p:sp>
        <p:nvSpPr>
          <p:cNvPr id="9"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0" name=""/>
          <p:cNvSpPr txBox="1"/>
          <p:nvPr/>
        </p:nvSpPr>
        <p:spPr>
          <a:xfrm>
            <a:off x="628650" y="2200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labra que cierra la discusión: no se puede revisar, así que ninguna evidencia la toca]]></a:t>
            </a:r>
          </a:p>
        </p:txBody>
      </p:sp>
      <p:sp>
        <p:nvSpPr>
          <p:cNvPr id="11" name=""/>
          <p:cNvSpPr txBox="1"/>
          <p:nvPr/>
        </p:nvSpPr>
        <p:spPr>
          <a:xfrm>
            <a:off x="628650" y="28670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adie cerró un órgano: el procedimiento se cumplió y el número cambió]]></a:t>
            </a:r>
          </a:p>
        </p:txBody>
      </p:sp>
      <p:sp>
        <p:nvSpPr>
          <p:cNvPr id="12" name=""/>
          <p:cNvSpPr txBox="1"/>
          <p:nvPr/>
        </p:nvSpPr>
        <p:spPr>
          <a:xfrm>
            <a:off x="628650" y="35337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se mueve la regla: se mueve quién la aplica, con el procedimiento escrito en la mano]]></a:t>
            </a:r>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4 / 2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umple forma, publicación y competencia, y aun así concentra una pieza]]></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rados de confianza atados a la cadena de fuentes, no una sensación ni una convicción]]></a:t>
            </a:r>
          </a:p>
        </p:txBody>
      </p:sp>
      <p:sp>
        <p:nvSpPr>
          <p:cNvPr id="9" name=""/>
          <p:cNvSpPr txBox="1"/>
          <p:nvPr/>
        </p:nvSpPr>
        <p:spPr>
          <a:xfrm>
            <a:off x="628650" y="25527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Observación con unidad, umbral, fuente con fecha y un caso que la refutaría]]></a:t>
            </a:r>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5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onfusiones que vuelven estéril la convers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según el tipo de afirmación que son. Dos frases en cada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ción con unidad y fuente]]></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tiqueta que cierra la discusión]]></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firmación con números que la lección no verificó]]></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 que abre una verificación]]></a:t>
            </a:r>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6 / 2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 el ejercicio ficticio, el quórum válido pasó de 20 curules de 30 a 16]]></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artículo 41, Apartado A, escribe nueve años y «no podrán ser reelectos» (líneas 3690 a 3693 del archivo oficial)]]></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 esta reforma el estado dejó de ser democracia]]></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hí ya se instaló un régimen autoritario de manual]]></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aís X cayó doce posiciones en el índice tal desde el año pasado]]></a:t>
            </a:r>
          </a:p>
        </p:txBody>
      </p:sp>
      <p:sp>
        <p:nvSpPr>
          <p:cNvPr id="12"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al clasificación lo deja como régimen híbrido, o sea que la competencia ya no es real]]></a:t>
            </a:r>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7 / 2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Qué mayoría se necesitaba antes y cuál se necesita ahora para el mismo act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Quién resuelve la impugnación del resultado y con qué plazo se designa a esa persona?]]></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onfusiones que vuelven estéril la conversación]]></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s consejeras y los consejeros del Instituto Nacional Electoral duran ___ años en el cargo y no pueden ser reelectos; su designación requiere las ___ de los miembros presentes de la Cámara de Diputados. Para las entidades federativas, la Constitución exige cuando menos ___ años y la misma prohibición de reelección. Y contra una ley electoral local puede promoverse una controversia constitucional a instancia del ___ por ciento de los integrantes de la Legislatura.]]></a:t>
            </a:r>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9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Tres confusiones que vuelven estéril la conversación]]></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a:t>
            </a:r>
          </a:p>
        </p:txBody>
      </p:sp>
      <p:sp>
        <p:nvSpPr>
          <p:cNvPr id="9" name=""/>
          <p:cNvSpPr txBox="1"/>
          <p:nvPr/>
        </p:nvSpPr>
        <p:spPr>
          <a:xfrm>
            <a:off x="514350" y="1895475"/>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oge un acto normativo que tu equipo tenga que explicar esta semana —una reforma electoral local, una ley de austeridad, un nombramiento, una modificación de plazos, una regla de transparencia— y arma la hoja de observación completa: las cinco piezas con su estado antes y después del acto; para cada pieza, el número escrito en el texto con artículo, fracción,]]></a:t>
            </a:r>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0 / 258]]></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árrafo y fecha de publicación; el efecto de mover ese número con la cuenta hecha sobre un tamaño hipotético declarado; el remedio que queda abierto y quién lo resuelve; y una última sección que diga qué no se verificó.]]></a:t>
            </a:r>
          </a:p>
        </p:txBody>
      </p:sp>
      <p:sp>
        <p:nvSpPr>
          <p:cNvPr id="8" name=""/>
          <p:cNvSpPr txBox="1"/>
          <p:nvPr/>
        </p:nvSpPr>
        <p:spPr>
          <a:xfrm>
            <a:off x="514350" y="260032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pieza siempre por lo que la reforma NO toca: ahí se ve si el cambio es de pieza o es de grado.]]></a:t>
            </a:r>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1 / 258]]></a:t>
            </a:r>
          </a:p>
        </p:txBody>
      </p:sp>
      <p:sp>
        <p:nvSpPr>
          <p:cNvPr id="7" name=""/>
          <p:cNvSpPr txBox="1"/>
          <p:nvPr/>
        </p:nvSpPr>
        <p:spPr>
          <a:xfrm>
            <a:off x="514350" y="1219200"/>
            <a:ext cx="81153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ntregues una etiqueta de régimen: entrega la hoja. Si alguien cierra con «esto ya es autoritarismo», pide que señale en la tabla qué indicador falló, con qué umbral y contra qué evidencia. Y si piden afirmar que «el país ya bajó N puntos en tal índice», aplica la política de la lección: abre el reporte primario y copia la cifra, o escribe que no está verificada. Ninguna de estas páginas sustituye una asesoría jurídica: marca con nombre y fecha lo que revisaría una persona especialista.]]></a:t>
            </a:r>
          </a:p>
        </p:txBody>
      </p:sp>
      <p:sp>
        <p:nvSpPr>
          <p:cNvPr id="8" name=""/>
          <p:cNvSpPr txBox="1"/>
          <p:nvPr/>
        </p:nvSpPr>
        <p:spPr>
          <a:xfrm>
            <a:off x="514350" y="3800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fusiones que vuelven estéril la conversación · Memoria: la pieza y su núm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2 / 25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una consejera del Instituto Nacional Electo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e años y sin reelección: artículo 41, Apartado 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yoría para design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terceras partes de los presentes de la Cámara de Dipu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mínimo de un consejero loc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menos siete años y no reelección: artículo 116, fracción IV, base 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fusiones que vuelven estéril la conversación · Memoria: la pieza y su núm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3 / 25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mbral que conserva o cancela un registro de part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por ciento de la votación válida emitida: artículo 41; local, 116 fracción IV inciso f)]]></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para impugnar una reforma electoral ante la C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inta y tres por ciento de los integrantes de la Cámara o de la Legislatura: artículo 1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echos que no se suspenden ni en caso extre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29: el catálogo de intocables y la revisión de oficio e inmediata del de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confusiones que vuelven estéril la conversación · Memoria: la pieza y su núm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4 / 258]]></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hibición de juntar pode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49: ninguna persona ni corporación puede reunir dos o más pode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ocación de mand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35 fracción IX y numeral 4o.: participación de al menos el cuarenta por ciento y mayoría absol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5 / 2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Memoria: la pieza y su númer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u06-r01-oa01"/>
              </a:rPr>
              <a:t><![CDATA[Abrir el juego en el OA]]></a:t>
            </a:r>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6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1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ero observar la pieza de los derechos políticos sin opinar. ¿Qué tres cosas busco en el texto?]]></a:t>
            </a:r>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7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1 de 7 · Respuesta]]></a:t>
            </a:r>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8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se puede hacer (votar, ser votado, asociarse, participar en revocación: artículo 35, fracciones I, II, III y IX); qué se puede suspender y bajo qué condiciones y plazos (artículo 29); y qué queda protegido aunque se decrete la suspensión. El artículo 1, segundo párrafo, añade la regla de interpretación: la restricción debe justificarse y su ausencia de justificación es indicio de infracción.]]></a:t>
            </a:r>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9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2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escribo un indicador de alternancia que no sea una opinión?]]></a:t>
            </a:r>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0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tres números y una fuente: tamaño del órgano, duración del encargo y qué fracción renueva por ciclo. Y con un umbral explícito, por ejemplo: «ninguna persona ocupa la titularidad más de un periodo consecutivo» o «la mitad de las titularidades cambió en los últimos dos ciclos». Sin unidad no hay indicador.]]></a:t>
            </a:r>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1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3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Una reforma se aprobó en su proceso legislativo y se publicó. ¿Eso responde la pregunta?]]></a:t>
            </a:r>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2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responde la pregunta de validez, no la de efecto. Falta el comparativo de dos columnas —qué exigía el artículo 34 antes y qué exige después— y falta decir quién conserva la iniciativa o el control que se movió.]]></a:t>
            </a:r>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3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4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capturar a un árbitro sin tocar la regla?]]></a:t>
            </a:r>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4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ver la composición, la mayoría de designación, el plazo, la causal de remoción o la ruta de designación del órgano que aplica la regla. En México esos cinco puntos están escritos para el nivel federal en el artículo 41, Apartado A, y para el nivel local en el artículo 116, fracción IV, base c).]]></a:t>
            </a:r>
          </a:p>
        </p:txBody>
      </p:sp>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5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5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órgano de transparencia aparece ahora adscrito a otro poder. ¿Qué afirmo y qué no?]]></a:t>
            </a:r>
          </a:p>
        </p:txBody>
      </p:sp>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6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5 de 7 · Respuesta]]></a:t>
            </a:r>
          </a:p>
        </p:txBody>
      </p:sp>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7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firmas que cambió el punto 1 y el punto 7 de la lista de siete (quién nombra y ante quién se reclama), citando el artículo 3, fracción III de la Ley General de Transparencia con su fecha de publicación. No afirmas capacidad presupuestal ni comportamiento futuro: eso requiere expediente, y aquí no se verificó.]]></a:t>
            </a:r>
          </a:p>
        </p:txBody>
      </p:sp>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8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6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os índices dicen cosas opuestas sobre el mismo país. ¿Qué hago primero?]]></a:t>
            </a:r>
          </a:p>
        </p:txBody>
      </p:sp>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9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rdenar los seis pasos de la lección: separar qué está medido, mirar el desacuerdo en el punto exacto, abrir las definiciones, rastrear la cadena de fuente hasta el documento primario, buscar el mecanismo escrito (qué artículo cambió, cuándo) y decir la confianza por capa, no por impresión.]]></a:t>
            </a:r>
          </a:p>
        </p:txBody>
      </p:sp>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0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7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frase con la que se cierra una hoja de observación?]]></a:t>
            </a:r>
          </a:p>
        </p:txBody>
      </p:sp>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1 / 2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confusiones que vuelven estéril la conversación · Tarjetas de repaso: qué se pregunta con cada pieza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que dice qué no se observó y qué evidencia falta. Es la parte que hace la hoja profesional: sin ella, el documento es un alegato con formato de análisis.]]></a:t>
            </a:r>
          </a:p>
        </p:txBody>
      </p:sp>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2 / 2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indicador]]></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indicador]]></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eform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captur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pariencia]]></a:t>
            </a:r>
          </a:p>
        </p:txBody>
      </p:sp>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3 / 2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lectur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indic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pare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movimientos]]></a:t>
            </a:r>
          </a:p>
        </p:txBody>
      </p:sp>
      <p:sp>
        <p:nvSpPr>
          <p:cNvPr id="11" name=""/>
          <p:cNvSpPr txBox="1"/>
          <p:nvPr/>
        </p:nvSpPr>
        <p:spPr>
          <a:xfrm>
            <a:off x="628650" y="2628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nclas]]></a:t>
            </a:r>
          </a:p>
        </p:txBody>
      </p:sp>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4 / 258]]></a:t>
            </a:r>
          </a:p>
        </p:txBody>
      </p:sp>
      <p:sp>
        <p:nvSpPr>
          <p:cNvPr id="7" name=""/>
          <p:cNvSpPr txBox="1"/>
          <p:nvPr/>
        </p:nvSpPr>
        <p:spPr>
          <a:xfrm>
            <a:off x="514350" y="1219200"/>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etiqueta de indicador, sabes en qué artículo está cada ancla y puedes decir qué cambia cuando se mueve un número o una mayoría, y quién conserva el remedio. Siguiente paso de la ruta: U07, todavía sin publicar en el portal. Si necesitas seguir ahora con lo verificado, vuelve a U05 r01 para la aritmética de reglas y cuentas, o a J02 r01 para vigencia, publicación y transitorios.]]></a:t>
            </a:r>
          </a:p>
        </p:txBody>
      </p:sp>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5 / 25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visa las cuatro figuras y los dos ejemplos resueltos. Los dos tropiezos frecuentes: afirmar una calidad sin decir su unidad y su umbral, y cerrar con una etiqueta de régimen cuando lo que está demostrado es que se movió un punto del procedimiento de designación.]]></a:t>
            </a:r>
          </a:p>
        </p:txBody>
      </p:sp>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6 / 2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a observación con unidad, umbral, fuente con fecha y el caso que la refutarí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las cinco piezas —derechos, alternancia, competencia, árbitros y concentración— y ubicas en qué artículo está la regla que protege cada una, con su texto verificad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una reforma en modo comparativo: qué exigía antes, qué exige ahora, quién pierde o gana competencia, y qué queda intacto.]]></a:t>
            </a:r>
          </a:p>
        </p:txBody>
      </p:sp>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7 / 2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rmas una designación en siete puntos: quién propone, con qué mayoría, por cuánto tiempo, por qué causas puede ser removida, qué pasa si falta, quién revisa y ante quién se reclam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es apariencia de legalidad sin usar la palabra golpe, y sabes que la validez de un decreto no responde la pregunta por su efecto.]]></a:t>
            </a:r>
          </a:p>
        </p:txBody>
      </p:sp>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u06-r01-oa01"/>
              </a:rPr>
              <a:t><![CDATA[Las piezas que sostienen un régimen: cómo se observa una democracia sin etiquetar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8 / 2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s los índices como mediciones: separas qué está medido, rastreas la cadena de fuente y declaras hasta dónde llega lo que abris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stienes una duda razonable por escrito: qué afirmación queda en qué nivel de confianza, qué evidencia falta y a quién se escal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no prometes lo que la lección no puede dar: ninguna clasificación de países, ningún pronóstico, ningún dictamen y ninguna asesoría jurídic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2026-10-25T08:52:14Z</dcterms:created>
  <dcterms:modified xsi:type="dcterms:W3CDTF">2026-10-25T08:52:14Z</dcterms:modified>
  <dc:title>Las piezas que sostienen un régimen: cómo se observa una democracia sin etiquetarla</dc:title>
  <dc:description>Presentación editable del OA «Las piezas que sostienen un régimen: cómo se observa una democracia sin etiquetarla». Enlace: https://politica.lumbre.lat/object/pol-u06-r01-oa01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