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notesSlides/notesSlide129.xml" ContentType="application/vnd.openxmlformats-officedocument.presentationml.notes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131.xml" ContentType="application/vnd.openxmlformats-officedocument.presentationml.slide+xml"/>
  <Override PartName="/ppt/notesSlides/notesSlide131.xml" ContentType="application/vnd.openxmlformats-officedocument.presentationml.notes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33.xml" ContentType="application/vnd.openxmlformats-officedocument.presentationml.slide+xml"/>
  <Override PartName="/ppt/slides/slide134.xml" ContentType="application/vnd.openxmlformats-officedocument.presentationml.slide+xml"/>
  <Override PartName="/ppt/notesSlides/notesSlide134.xml" ContentType="application/vnd.openxmlformats-officedocument.presentationml.notesSlide+xml"/>
  <Override PartName="/ppt/slides/slide135.xml" ContentType="application/vnd.openxmlformats-officedocument.presentationml.slide+xml"/>
  <Override PartName="/ppt/notesSlides/notesSlide135.xml" ContentType="application/vnd.openxmlformats-officedocument.presentationml.notesSlide+xml"/>
  <Override PartName="/ppt/slides/slide136.xml" ContentType="application/vnd.openxmlformats-officedocument.presentationml.slide+xml"/>
  <Override PartName="/ppt/notesSlides/notesSlide136.xml" ContentType="application/vnd.openxmlformats-officedocument.presentationml.notesSlide+xml"/>
  <Override PartName="/ppt/slides/slide137.xml" ContentType="application/vnd.openxmlformats-officedocument.presentationml.slide+xml"/>
  <Override PartName="/ppt/notesSlides/notesSlide137.xml" ContentType="application/vnd.openxmlformats-officedocument.presentationml.notesSlide+xml"/>
  <Override PartName="/ppt/slides/slide138.xml" ContentType="application/vnd.openxmlformats-officedocument.presentationml.slide+xml"/>
  <Override PartName="/ppt/notesSlides/notesSlide138.xml" ContentType="application/vnd.openxmlformats-officedocument.presentationml.notesSlide+xml"/>
  <Override PartName="/ppt/slides/slide139.xml" ContentType="application/vnd.openxmlformats-officedocument.presentationml.slide+xml"/>
  <Override PartName="/ppt/notesSlides/notesSlide139.xml" ContentType="application/vnd.openxmlformats-officedocument.presentationml.notesSlide+xml"/>
  <Override PartName="/ppt/slides/slide140.xml" ContentType="application/vnd.openxmlformats-officedocument.presentationml.slide+xml"/>
  <Override PartName="/ppt/notesSlides/notesSlide140.xml" ContentType="application/vnd.openxmlformats-officedocument.presentationml.notesSlide+xml"/>
  <Override PartName="/ppt/slides/slide141.xml" ContentType="application/vnd.openxmlformats-officedocument.presentationml.slide+xml"/>
  <Override PartName="/ppt/notesSlides/notesSlide141.xml" ContentType="application/vnd.openxmlformats-officedocument.presentationml.notesSlide+xml"/>
  <Override PartName="/ppt/slides/slide142.xml" ContentType="application/vnd.openxmlformats-officedocument.presentationml.slide+xml"/>
  <Override PartName="/ppt/notesSlides/notesSlide142.xml" ContentType="application/vnd.openxmlformats-officedocument.presentationml.notesSlide+xml"/>
  <Override PartName="/ppt/slides/slide143.xml" ContentType="application/vnd.openxmlformats-officedocument.presentationml.slide+xml"/>
  <Override PartName="/ppt/notesSlides/notesSlide143.xml" ContentType="application/vnd.openxmlformats-officedocument.presentationml.notesSlide+xml"/>
  <Override PartName="/ppt/slides/slide144.xml" ContentType="application/vnd.openxmlformats-officedocument.presentationml.slide+xml"/>
  <Override PartName="/ppt/notesSlides/notesSlide144.xml" ContentType="application/vnd.openxmlformats-officedocument.presentationml.notesSlide+xml"/>
  <Override PartName="/ppt/slides/slide145.xml" ContentType="application/vnd.openxmlformats-officedocument.presentationml.slide+xml"/>
  <Override PartName="/ppt/notesSlides/notesSlide145.xml" ContentType="application/vnd.openxmlformats-officedocument.presentationml.notesSlide+xml"/>
  <Override PartName="/ppt/slides/slide146.xml" ContentType="application/vnd.openxmlformats-officedocument.presentationml.slide+xml"/>
  <Override PartName="/ppt/notesSlides/notesSlide146.xml" ContentType="application/vnd.openxmlformats-officedocument.presentationml.notesSlide+xml"/>
  <Override PartName="/ppt/slides/slide147.xml" ContentType="application/vnd.openxmlformats-officedocument.presentationml.slide+xml"/>
  <Override PartName="/ppt/notesSlides/notesSlide147.xml" ContentType="application/vnd.openxmlformats-officedocument.presentationml.notesSlide+xml"/>
  <Override PartName="/ppt/slides/slide148.xml" ContentType="application/vnd.openxmlformats-officedocument.presentationml.slide+xml"/>
  <Override PartName="/ppt/notesSlides/notesSlide148.xml" ContentType="application/vnd.openxmlformats-officedocument.presentationml.notesSlide+xml"/>
  <Override PartName="/ppt/slides/slide149.xml" ContentType="application/vnd.openxmlformats-officedocument.presentationml.slide+xml"/>
  <Override PartName="/ppt/notesSlides/notesSlide149.xml" ContentType="application/vnd.openxmlformats-officedocument.presentationml.notesSlide+xml"/>
  <Override PartName="/ppt/slides/slide150.xml" ContentType="application/vnd.openxmlformats-officedocument.presentationml.slide+xml"/>
  <Override PartName="/ppt/notesSlides/notesSlide150.xml" ContentType="application/vnd.openxmlformats-officedocument.presentationml.notesSlide+xml"/>
  <Override PartName="/ppt/slides/slide151.xml" ContentType="application/vnd.openxmlformats-officedocument.presentationml.slide+xml"/>
  <Override PartName="/ppt/notesSlides/notesSlide151.xml" ContentType="application/vnd.openxmlformats-officedocument.presentationml.notesSlide+xml"/>
  <Override PartName="/ppt/slides/slide152.xml" ContentType="application/vnd.openxmlformats-officedocument.presentationml.slide+xml"/>
  <Override PartName="/ppt/notesSlides/notesSlide152.xml" ContentType="application/vnd.openxmlformats-officedocument.presentationml.notesSlide+xml"/>
  <Override PartName="/ppt/slides/slide153.xml" ContentType="application/vnd.openxmlformats-officedocument.presentationml.slide+xml"/>
  <Override PartName="/ppt/notesSlides/notesSlide153.xml" ContentType="application/vnd.openxmlformats-officedocument.presentationml.notesSlide+xml"/>
  <Override PartName="/ppt/slides/slide154.xml" ContentType="application/vnd.openxmlformats-officedocument.presentationml.slide+xml"/>
  <Override PartName="/ppt/notesSlides/notesSlide154.xml" ContentType="application/vnd.openxmlformats-officedocument.presentationml.notesSlide+xml"/>
  <Override PartName="/ppt/slides/slide155.xml" ContentType="application/vnd.openxmlformats-officedocument.presentationml.slide+xml"/>
  <Override PartName="/ppt/notesSlides/notesSlide155.xml" ContentType="application/vnd.openxmlformats-officedocument.presentationml.notesSlide+xml"/>
  <Override PartName="/ppt/slides/slide156.xml" ContentType="application/vnd.openxmlformats-officedocument.presentationml.slide+xml"/>
  <Override PartName="/ppt/notesSlides/notesSlide156.xml" ContentType="application/vnd.openxmlformats-officedocument.presentationml.notesSlide+xml"/>
  <Override PartName="/ppt/slides/slide157.xml" ContentType="application/vnd.openxmlformats-officedocument.presentationml.slide+xml"/>
  <Override PartName="/ppt/notesSlides/notesSlide157.xml" ContentType="application/vnd.openxmlformats-officedocument.presentationml.notesSlide+xml"/>
  <Override PartName="/ppt/slides/slide158.xml" ContentType="application/vnd.openxmlformats-officedocument.presentationml.slide+xml"/>
  <Override PartName="/ppt/notesSlides/notesSlide158.xml" ContentType="application/vnd.openxmlformats-officedocument.presentationml.notesSlide+xml"/>
  <Override PartName="/ppt/slides/slide159.xml" ContentType="application/vnd.openxmlformats-officedocument.presentationml.slide+xml"/>
  <Override PartName="/ppt/notesSlides/notesSlide159.xml" ContentType="application/vnd.openxmlformats-officedocument.presentationml.notesSlide+xml"/>
  <Override PartName="/ppt/slides/slide160.xml" ContentType="application/vnd.openxmlformats-officedocument.presentationml.slide+xml"/>
  <Override PartName="/ppt/notesSlides/notesSlide160.xml" ContentType="application/vnd.openxmlformats-officedocument.presentationml.notesSlide+xml"/>
  <Override PartName="/ppt/slides/slide161.xml" ContentType="application/vnd.openxmlformats-officedocument.presentationml.slide+xml"/>
  <Override PartName="/ppt/notesSlides/notesSlide161.xml" ContentType="application/vnd.openxmlformats-officedocument.presentationml.notesSlide+xml"/>
  <Override PartName="/ppt/slides/slide162.xml" ContentType="application/vnd.openxmlformats-officedocument.presentationml.slide+xml"/>
  <Override PartName="/ppt/notesSlides/notesSlide162.xml" ContentType="application/vnd.openxmlformats-officedocument.presentationml.notesSlide+xml"/>
  <Override PartName="/ppt/slides/slide163.xml" ContentType="application/vnd.openxmlformats-officedocument.presentationml.slide+xml"/>
  <Override PartName="/ppt/notesSlides/notesSlide163.xml" ContentType="application/vnd.openxmlformats-officedocument.presentationml.notesSlide+xml"/>
  <Override PartName="/ppt/slides/slide164.xml" ContentType="application/vnd.openxmlformats-officedocument.presentationml.slide+xml"/>
  <Override PartName="/ppt/notesSlides/notesSlide164.xml" ContentType="application/vnd.openxmlformats-officedocument.presentationml.notesSlide+xml"/>
  <Override PartName="/ppt/slides/slide165.xml" ContentType="application/vnd.openxmlformats-officedocument.presentationml.slide+xml"/>
  <Override PartName="/ppt/notesSlides/notesSlide165.xml" ContentType="application/vnd.openxmlformats-officedocument.presentationml.notesSlide+xml"/>
  <Override PartName="/ppt/slides/slide166.xml" ContentType="application/vnd.openxmlformats-officedocument.presentationml.slide+xml"/>
  <Override PartName="/ppt/slides/slide167.xml" ContentType="application/vnd.openxmlformats-officedocument.presentationml.slide+xml"/>
  <Override PartName="/ppt/notesSlides/notesSlide167.xml" ContentType="application/vnd.openxmlformats-officedocument.presentationml.notesSlide+xml"/>
  <Override PartName="/ppt/slides/slide168.xml" ContentType="application/vnd.openxmlformats-officedocument.presentationml.slide+xml"/>
  <Override PartName="/ppt/notesSlides/notesSlide168.xml" ContentType="application/vnd.openxmlformats-officedocument.presentationml.notesSlide+xml"/>
  <Override PartName="/ppt/slides/slide169.xml" ContentType="application/vnd.openxmlformats-officedocument.presentationml.slide+xml"/>
  <Override PartName="/ppt/notesSlides/notesSlide169.xml" ContentType="application/vnd.openxmlformats-officedocument.presentationml.notesSlide+xml"/>
  <Override PartName="/ppt/slides/slide170.xml" ContentType="application/vnd.openxmlformats-officedocument.presentationml.slide+xml"/>
  <Override PartName="/ppt/notesSlides/notesSlide170.xml" ContentType="application/vnd.openxmlformats-officedocument.presentationml.notesSlide+xml"/>
  <Override PartName="/ppt/slides/slide171.xml" ContentType="application/vnd.openxmlformats-officedocument.presentationml.slide+xml"/>
  <Override PartName="/ppt/notesSlides/notesSlide171.xml" ContentType="application/vnd.openxmlformats-officedocument.presentationml.notesSlide+xml"/>
  <Override PartName="/ppt/slides/slide172.xml" ContentType="application/vnd.openxmlformats-officedocument.presentationml.slide+xml"/>
  <Override PartName="/ppt/notesSlides/notesSlide172.xml" ContentType="application/vnd.openxmlformats-officedocument.presentationml.notesSlide+xml"/>
  <Override PartName="/ppt/slides/slide173.xml" ContentType="application/vnd.openxmlformats-officedocument.presentationml.slide+xml"/>
  <Override PartName="/ppt/notesSlides/notesSlide173.xml" ContentType="application/vnd.openxmlformats-officedocument.presentationml.notesSlide+xml"/>
  <Override PartName="/ppt/slides/slide174.xml" ContentType="application/vnd.openxmlformats-officedocument.presentationml.slide+xml"/>
  <Override PartName="/ppt/notesSlides/notesSlide174.xml" ContentType="application/vnd.openxmlformats-officedocument.presentationml.notesSlide+xml"/>
  <Override PartName="/ppt/slides/slide175.xml" ContentType="application/vnd.openxmlformats-officedocument.presentationml.slide+xml"/>
  <Override PartName="/ppt/notesSlides/notesSlide175.xml" ContentType="application/vnd.openxmlformats-officedocument.presentationml.notesSlide+xml"/>
  <Override PartName="/ppt/slides/slide176.xml" ContentType="application/vnd.openxmlformats-officedocument.presentationml.slide+xml"/>
  <Override PartName="/ppt/notesSlides/notesSlide176.xml" ContentType="application/vnd.openxmlformats-officedocument.presentationml.notesSlide+xml"/>
  <Override PartName="/ppt/slides/slide177.xml" ContentType="application/vnd.openxmlformats-officedocument.presentationml.slide+xml"/>
  <Override PartName="/ppt/notesSlides/notesSlide177.xml" ContentType="application/vnd.openxmlformats-officedocument.presentationml.notesSlide+xml"/>
  <Override PartName="/ppt/slides/slide178.xml" ContentType="application/vnd.openxmlformats-officedocument.presentationml.slide+xml"/>
  <Override PartName="/ppt/notesSlides/notesSlide178.xml" ContentType="application/vnd.openxmlformats-officedocument.presentationml.notesSlide+xml"/>
  <Override PartName="/ppt/slides/slide179.xml" ContentType="application/vnd.openxmlformats-officedocument.presentationml.slide+xml"/>
  <Override PartName="/ppt/notesSlides/notesSlide179.xml" ContentType="application/vnd.openxmlformats-officedocument.presentationml.notesSlide+xml"/>
  <Override PartName="/ppt/slides/slide180.xml" ContentType="application/vnd.openxmlformats-officedocument.presentationml.slide+xml"/>
  <Override PartName="/ppt/notesSlides/notesSlide180.xml" ContentType="application/vnd.openxmlformats-officedocument.presentationml.notesSlide+xml"/>
  <Override PartName="/ppt/slides/slide181.xml" ContentType="application/vnd.openxmlformats-officedocument.presentationml.slide+xml"/>
  <Override PartName="/ppt/notesSlides/notesSlide181.xml" ContentType="application/vnd.openxmlformats-officedocument.presentationml.notesSlide+xml"/>
  <Override PartName="/ppt/slides/slide182.xml" ContentType="application/vnd.openxmlformats-officedocument.presentationml.slide+xml"/>
  <Override PartName="/ppt/notesSlides/notesSlide182.xml" ContentType="application/vnd.openxmlformats-officedocument.presentationml.notesSlide+xml"/>
  <Override PartName="/ppt/slides/slide183.xml" ContentType="application/vnd.openxmlformats-officedocument.presentationml.slide+xml"/>
  <Override PartName="/ppt/notesSlides/notesSlide183.xml" ContentType="application/vnd.openxmlformats-officedocument.presentationml.notesSlide+xml"/>
  <Override PartName="/ppt/slides/slide184.xml" ContentType="application/vnd.openxmlformats-officedocument.presentationml.slide+xml"/>
  <Override PartName="/ppt/notesSlides/notesSlide184.xml" ContentType="application/vnd.openxmlformats-officedocument.presentationml.notesSlide+xml"/>
  <Override PartName="/ppt/slides/slide185.xml" ContentType="application/vnd.openxmlformats-officedocument.presentationml.slide+xml"/>
  <Override PartName="/ppt/notesSlides/notesSlide185.xml" ContentType="application/vnd.openxmlformats-officedocument.presentationml.notesSlide+xml"/>
  <Override PartName="/ppt/slides/slide186.xml" ContentType="application/vnd.openxmlformats-officedocument.presentationml.slide+xml"/>
  <Override PartName="/ppt/notesSlides/notesSlide186.xml" ContentType="application/vnd.openxmlformats-officedocument.presentationml.notesSlide+xml"/>
  <Override PartName="/ppt/slides/slide187.xml" ContentType="application/vnd.openxmlformats-officedocument.presentationml.slide+xml"/>
  <Override PartName="/ppt/notesSlides/notesSlide187.xml" ContentType="application/vnd.openxmlformats-officedocument.presentationml.notesSlide+xml"/>
  <Override PartName="/ppt/slides/slide188.xml" ContentType="application/vnd.openxmlformats-officedocument.presentationml.slide+xml"/>
  <Override PartName="/ppt/notesSlides/notesSlide188.xml" ContentType="application/vnd.openxmlformats-officedocument.presentationml.notesSlide+xml"/>
  <Override PartName="/ppt/slides/slide189.xml" ContentType="application/vnd.openxmlformats-officedocument.presentationml.slide+xml"/>
  <Override PartName="/ppt/notesSlides/notesSlide189.xml" ContentType="application/vnd.openxmlformats-officedocument.presentationml.notesSlide+xml"/>
  <Override PartName="/ppt/slides/slide190.xml" ContentType="application/vnd.openxmlformats-officedocument.presentationml.slide+xml"/>
  <Override PartName="/ppt/notesSlides/notesSlide190.xml" ContentType="application/vnd.openxmlformats-officedocument.presentationml.notesSlide+xml"/>
  <Override PartName="/ppt/slides/slide191.xml" ContentType="application/vnd.openxmlformats-officedocument.presentationml.slide+xml"/>
  <Override PartName="/ppt/notesSlides/notesSlide191.xml" ContentType="application/vnd.openxmlformats-officedocument.presentationml.notesSlide+xml"/>
  <Override PartName="/ppt/slides/slide192.xml" ContentType="application/vnd.openxmlformats-officedocument.presentationml.slide+xml"/>
  <Override PartName="/ppt/notesSlides/notesSlide192.xml" ContentType="application/vnd.openxmlformats-officedocument.presentationml.notesSlide+xml"/>
  <Override PartName="/ppt/slides/slide193.xml" ContentType="application/vnd.openxmlformats-officedocument.presentationml.slide+xml"/>
  <Override PartName="/ppt/notesSlides/notesSlide193.xml" ContentType="application/vnd.openxmlformats-officedocument.presentationml.notesSlide+xml"/>
  <Override PartName="/ppt/slides/slide194.xml" ContentType="application/vnd.openxmlformats-officedocument.presentationml.slide+xml"/>
  <Override PartName="/ppt/notesSlides/notesSlide194.xml" ContentType="application/vnd.openxmlformats-officedocument.presentationml.notesSlide+xml"/>
  <Override PartName="/ppt/slides/slide195.xml" ContentType="application/vnd.openxmlformats-officedocument.presentationml.slide+xml"/>
  <Override PartName="/ppt/slides/slide196.xml" ContentType="application/vnd.openxmlformats-officedocument.presentationml.slide+xml"/>
  <Override PartName="/ppt/notesSlides/notesSlide196.xml" ContentType="application/vnd.openxmlformats-officedocument.presentationml.notesSlide+xml"/>
  <Override PartName="/ppt/slides/slide197.xml" ContentType="application/vnd.openxmlformats-officedocument.presentationml.slide+xml"/>
  <Override PartName="/ppt/notesSlides/notesSlide197.xml" ContentType="application/vnd.openxmlformats-officedocument.presentationml.notesSlide+xml"/>
  <Override PartName="/ppt/slides/slide198.xml" ContentType="application/vnd.openxmlformats-officedocument.presentationml.slide+xml"/>
  <Override PartName="/ppt/notesSlides/notesSlide198.xml" ContentType="application/vnd.openxmlformats-officedocument.presentationml.notesSlide+xml"/>
  <Override PartName="/ppt/slides/slide199.xml" ContentType="application/vnd.openxmlformats-officedocument.presentationml.slide+xml"/>
  <Override PartName="/ppt/notesSlides/notesSlide19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 id="414" r:id="rId161"/>
    <p:sldId id="415" r:id="rId162"/>
    <p:sldId id="416" r:id="rId163"/>
    <p:sldId id="417" r:id="rId164"/>
    <p:sldId id="418" r:id="rId165"/>
    <p:sldId id="419" r:id="rId166"/>
    <p:sldId id="420" r:id="rId167"/>
    <p:sldId id="421" r:id="rId168"/>
    <p:sldId id="422" r:id="rId169"/>
    <p:sldId id="423" r:id="rId170"/>
    <p:sldId id="424" r:id="rId171"/>
    <p:sldId id="425" r:id="rId172"/>
    <p:sldId id="426" r:id="rId173"/>
    <p:sldId id="427" r:id="rId174"/>
    <p:sldId id="428" r:id="rId175"/>
    <p:sldId id="429" r:id="rId176"/>
    <p:sldId id="430" r:id="rId177"/>
    <p:sldId id="431" r:id="rId178"/>
    <p:sldId id="432" r:id="rId179"/>
    <p:sldId id="433" r:id="rId180"/>
    <p:sldId id="434" r:id="rId181"/>
    <p:sldId id="435" r:id="rId182"/>
    <p:sldId id="436" r:id="rId183"/>
    <p:sldId id="437" r:id="rId184"/>
    <p:sldId id="438" r:id="rId185"/>
    <p:sldId id="439" r:id="rId186"/>
    <p:sldId id="440" r:id="rId187"/>
    <p:sldId id="441" r:id="rId188"/>
    <p:sldId id="442" r:id="rId189"/>
    <p:sldId id="443" r:id="rId190"/>
    <p:sldId id="444" r:id="rId191"/>
    <p:sldId id="445" r:id="rId192"/>
    <p:sldId id="446" r:id="rId193"/>
    <p:sldId id="447" r:id="rId194"/>
    <p:sldId id="448" r:id="rId195"/>
    <p:sldId id="449" r:id="rId196"/>
    <p:sldId id="450" r:id="rId197"/>
    <p:sldId id="451" r:id="rId198"/>
    <p:sldId id="452" r:id="rId199"/>
    <p:sldId id="453" r:id="rId200"/>
    <p:sldId id="454" r:id="rId20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slide" Target="slides/slide132.xml"/>
  <Relationship Id="rId135" Type="http://schemas.openxmlformats.org/officeDocument/2006/relationships/slide" Target="slides/slide133.xml"/>
  <Relationship Id="rId136" Type="http://schemas.openxmlformats.org/officeDocument/2006/relationships/slide" Target="slides/slide134.xml"/>
  <Relationship Id="rId137" Type="http://schemas.openxmlformats.org/officeDocument/2006/relationships/slide" Target="slides/slide135.xml"/>
  <Relationship Id="rId138" Type="http://schemas.openxmlformats.org/officeDocument/2006/relationships/slide" Target="slides/slide136.xml"/>
  <Relationship Id="rId139" Type="http://schemas.openxmlformats.org/officeDocument/2006/relationships/slide" Target="slides/slide137.xml"/>
  <Relationship Id="rId140" Type="http://schemas.openxmlformats.org/officeDocument/2006/relationships/slide" Target="slides/slide138.xml"/>
  <Relationship Id="rId141" Type="http://schemas.openxmlformats.org/officeDocument/2006/relationships/slide" Target="slides/slide139.xml"/>
  <Relationship Id="rId142" Type="http://schemas.openxmlformats.org/officeDocument/2006/relationships/slide" Target="slides/slide140.xml"/>
  <Relationship Id="rId143" Type="http://schemas.openxmlformats.org/officeDocument/2006/relationships/slide" Target="slides/slide141.xml"/>
  <Relationship Id="rId144" Type="http://schemas.openxmlformats.org/officeDocument/2006/relationships/slide" Target="slides/slide142.xml"/>
  <Relationship Id="rId145" Type="http://schemas.openxmlformats.org/officeDocument/2006/relationships/slide" Target="slides/slide143.xml"/>
  <Relationship Id="rId146" Type="http://schemas.openxmlformats.org/officeDocument/2006/relationships/slide" Target="slides/slide144.xml"/>
  <Relationship Id="rId147" Type="http://schemas.openxmlformats.org/officeDocument/2006/relationships/slide" Target="slides/slide145.xml"/>
  <Relationship Id="rId148" Type="http://schemas.openxmlformats.org/officeDocument/2006/relationships/slide" Target="slides/slide146.xml"/>
  <Relationship Id="rId149" Type="http://schemas.openxmlformats.org/officeDocument/2006/relationships/slide" Target="slides/slide147.xml"/>
  <Relationship Id="rId150" Type="http://schemas.openxmlformats.org/officeDocument/2006/relationships/slide" Target="slides/slide148.xml"/>
  <Relationship Id="rId151" Type="http://schemas.openxmlformats.org/officeDocument/2006/relationships/slide" Target="slides/slide149.xml"/>
  <Relationship Id="rId152" Type="http://schemas.openxmlformats.org/officeDocument/2006/relationships/slide" Target="slides/slide150.xml"/>
  <Relationship Id="rId153" Type="http://schemas.openxmlformats.org/officeDocument/2006/relationships/slide" Target="slides/slide151.xml"/>
  <Relationship Id="rId154" Type="http://schemas.openxmlformats.org/officeDocument/2006/relationships/slide" Target="slides/slide152.xml"/>
  <Relationship Id="rId155" Type="http://schemas.openxmlformats.org/officeDocument/2006/relationships/slide" Target="slides/slide153.xml"/>
  <Relationship Id="rId156" Type="http://schemas.openxmlformats.org/officeDocument/2006/relationships/slide" Target="slides/slide154.xml"/>
  <Relationship Id="rId157" Type="http://schemas.openxmlformats.org/officeDocument/2006/relationships/slide" Target="slides/slide155.xml"/>
  <Relationship Id="rId158" Type="http://schemas.openxmlformats.org/officeDocument/2006/relationships/slide" Target="slides/slide156.xml"/>
  <Relationship Id="rId159" Type="http://schemas.openxmlformats.org/officeDocument/2006/relationships/slide" Target="slides/slide157.xml"/>
  <Relationship Id="rId160" Type="http://schemas.openxmlformats.org/officeDocument/2006/relationships/slide" Target="slides/slide158.xml"/>
  <Relationship Id="rId161" Type="http://schemas.openxmlformats.org/officeDocument/2006/relationships/slide" Target="slides/slide159.xml"/>
  <Relationship Id="rId162" Type="http://schemas.openxmlformats.org/officeDocument/2006/relationships/slide" Target="slides/slide160.xml"/>
  <Relationship Id="rId163" Type="http://schemas.openxmlformats.org/officeDocument/2006/relationships/slide" Target="slides/slide161.xml"/>
  <Relationship Id="rId164" Type="http://schemas.openxmlformats.org/officeDocument/2006/relationships/slide" Target="slides/slide162.xml"/>
  <Relationship Id="rId165" Type="http://schemas.openxmlformats.org/officeDocument/2006/relationships/slide" Target="slides/slide163.xml"/>
  <Relationship Id="rId166" Type="http://schemas.openxmlformats.org/officeDocument/2006/relationships/slide" Target="slides/slide164.xml"/>
  <Relationship Id="rId167" Type="http://schemas.openxmlformats.org/officeDocument/2006/relationships/slide" Target="slides/slide165.xml"/>
  <Relationship Id="rId168" Type="http://schemas.openxmlformats.org/officeDocument/2006/relationships/slide" Target="slides/slide166.xml"/>
  <Relationship Id="rId169" Type="http://schemas.openxmlformats.org/officeDocument/2006/relationships/slide" Target="slides/slide167.xml"/>
  <Relationship Id="rId170" Type="http://schemas.openxmlformats.org/officeDocument/2006/relationships/slide" Target="slides/slide168.xml"/>
  <Relationship Id="rId171" Type="http://schemas.openxmlformats.org/officeDocument/2006/relationships/slide" Target="slides/slide169.xml"/>
  <Relationship Id="rId172" Type="http://schemas.openxmlformats.org/officeDocument/2006/relationships/slide" Target="slides/slide170.xml"/>
  <Relationship Id="rId173" Type="http://schemas.openxmlformats.org/officeDocument/2006/relationships/slide" Target="slides/slide171.xml"/>
  <Relationship Id="rId174" Type="http://schemas.openxmlformats.org/officeDocument/2006/relationships/slide" Target="slides/slide172.xml"/>
  <Relationship Id="rId175" Type="http://schemas.openxmlformats.org/officeDocument/2006/relationships/slide" Target="slides/slide173.xml"/>
  <Relationship Id="rId176" Type="http://schemas.openxmlformats.org/officeDocument/2006/relationships/slide" Target="slides/slide174.xml"/>
  <Relationship Id="rId177" Type="http://schemas.openxmlformats.org/officeDocument/2006/relationships/slide" Target="slides/slide175.xml"/>
  <Relationship Id="rId178" Type="http://schemas.openxmlformats.org/officeDocument/2006/relationships/slide" Target="slides/slide176.xml"/>
  <Relationship Id="rId179" Type="http://schemas.openxmlformats.org/officeDocument/2006/relationships/slide" Target="slides/slide177.xml"/>
  <Relationship Id="rId180" Type="http://schemas.openxmlformats.org/officeDocument/2006/relationships/slide" Target="slides/slide178.xml"/>
  <Relationship Id="rId181" Type="http://schemas.openxmlformats.org/officeDocument/2006/relationships/slide" Target="slides/slide179.xml"/>
  <Relationship Id="rId182" Type="http://schemas.openxmlformats.org/officeDocument/2006/relationships/slide" Target="slides/slide180.xml"/>
  <Relationship Id="rId183" Type="http://schemas.openxmlformats.org/officeDocument/2006/relationships/slide" Target="slides/slide181.xml"/>
  <Relationship Id="rId184" Type="http://schemas.openxmlformats.org/officeDocument/2006/relationships/slide" Target="slides/slide182.xml"/>
  <Relationship Id="rId185" Type="http://schemas.openxmlformats.org/officeDocument/2006/relationships/slide" Target="slides/slide183.xml"/>
  <Relationship Id="rId186" Type="http://schemas.openxmlformats.org/officeDocument/2006/relationships/slide" Target="slides/slide184.xml"/>
  <Relationship Id="rId187" Type="http://schemas.openxmlformats.org/officeDocument/2006/relationships/slide" Target="slides/slide185.xml"/>
  <Relationship Id="rId188" Type="http://schemas.openxmlformats.org/officeDocument/2006/relationships/slide" Target="slides/slide186.xml"/>
  <Relationship Id="rId189" Type="http://schemas.openxmlformats.org/officeDocument/2006/relationships/slide" Target="slides/slide187.xml"/>
  <Relationship Id="rId190" Type="http://schemas.openxmlformats.org/officeDocument/2006/relationships/slide" Target="slides/slide188.xml"/>
  <Relationship Id="rId191" Type="http://schemas.openxmlformats.org/officeDocument/2006/relationships/slide" Target="slides/slide189.xml"/>
  <Relationship Id="rId192" Type="http://schemas.openxmlformats.org/officeDocument/2006/relationships/slide" Target="slides/slide190.xml"/>
  <Relationship Id="rId193" Type="http://schemas.openxmlformats.org/officeDocument/2006/relationships/slide" Target="slides/slide191.xml"/>
  <Relationship Id="rId194" Type="http://schemas.openxmlformats.org/officeDocument/2006/relationships/slide" Target="slides/slide192.xml"/>
  <Relationship Id="rId195" Type="http://schemas.openxmlformats.org/officeDocument/2006/relationships/slide" Target="slides/slide193.xml"/>
  <Relationship Id="rId196" Type="http://schemas.openxmlformats.org/officeDocument/2006/relationships/slide" Target="slides/slide194.xml"/>
  <Relationship Id="rId197" Type="http://schemas.openxmlformats.org/officeDocument/2006/relationships/slide" Target="slides/slide195.xml"/>
  <Relationship Id="rId198" Type="http://schemas.openxmlformats.org/officeDocument/2006/relationships/slide" Target="slides/slide196.xml"/>
  <Relationship Id="rId199" Type="http://schemas.openxmlformats.org/officeDocument/2006/relationships/slide" Target="slides/slide197.xml"/>
  <Relationship Id="rId200" Type="http://schemas.openxmlformats.org/officeDocument/2006/relationships/slide" Target="slides/slide198.xml"/>
  <Relationship Id="rId201" Type="http://schemas.openxmlformats.org/officeDocument/2006/relationships/slide" Target="slides/slide199.xml"/>
  <Relationship Id="rId202" Type="http://schemas.openxmlformats.org/officeDocument/2006/relationships/presProps" Target="presProps.xml"/>
  <Relationship Id="rId203" Type="http://schemas.openxmlformats.org/officeDocument/2006/relationships/viewProps" Target="viewProps.xml"/>
  <Relationship Id="rId20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7-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7-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7-r01-oa01]]></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1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1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4 de 1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5 de 1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6 de 1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7 de 1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8 de 1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9 de 1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10 de 15).]]></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11 de 15).]]></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12 de 15).]]></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13 de 15).]]></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14 de 15).]]></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15 de 15).]]></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5).]]></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5).]]></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4 de 5).]]></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5 de 5).]]></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 de la tabla, convertida en ficha para que el texto no se recort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2 de la tabla, convertida en ficha para que el texto no se recort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3 de la tabla, convertida en ficha para que el texto no se recort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4 de la tabla, convertida en ficha para que el texto no se recort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5 de la tabla, convertida en ficha para que el texto no se recort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6 de la tabla, convertida en ficha para que el texto no se recort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7 de la tabla, convertida en ficha para que el texto no se recort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8 de la tabla, convertida en ficha para que el texto no se recort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9 de la tabla, convertida en ficha para que el texto no se recort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ínea de tiempo: nueve decisiones y la causa que cada documento registra» (2 de 5).]]></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ínea de tiempo: nueve decisiones y la causa que cada documento registra» (3 de 5).]]></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ínea de tiempo: nueve decisiones y la causa que cada documento registra» (4 de 5).]]></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ínea de tiempo: nueve decisiones y la causa que cada documento registra» (5 de 5).]]></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7-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07-r01-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Mezcla en una sola oración un hecho verificable con una relación causal y un juicio de valor, y las tres cosas sin soportarlas en el documento que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echa es correcta: el decreto aparece en la compilación oficial con la línea «Publicado en el Diario Oficial de la Federación el 22 de agosto de 1996», y su transitorio TERCERO describe los nombramientos con fecha límite del 31 de octubre de 1996. Lo que falla es la arquitectura de la afirmación: «consolidó», «ya venía exigiendo» y «democracia» son una consecuencia, una tendencia y un juicio. Para sostenerlos harían falta documentos que la lección no leyó: actas, iniciativas, prensa del período, encuestas de la época. Con el decreto a la vista, la frase reescribible es: «el decreto publicado DOF 22-08-1996 sustituyó a los consejeros ciudadanos del Instituto Federal Electoral por ocho consejeros electorales y dispuso que no pudieran ser reelectos; por qué se decidió así y con qué mayoría se votó en cada cámara es otra pregunta, y aquí no está respon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Bloque t-linea, transitorio TERCERO del decreto DOF 22-08-1996 reproducido en la compilación oficial y las doce fechas de la nota del artículo 4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7-r01-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so 1. ¿Quién cuenta los votos? Una institución, tres textos, dos siglos» (2 de 8).]]></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so 1. ¿Quién cuenta los votos? Una institución, tres textos, dos siglos» (3 de 8).]]></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so 1. ¿Quién cuenta los votos? Una institución, tres textos, dos siglos» (4 de 8).]]></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so 1. ¿Quién cuenta los votos? Una institución, tres textos, dos siglos» (5 de 8).]]></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so 1. ¿Quién cuenta los votos? Una institución, tres textos, dos siglos» (6 de 8).]]></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so 1. ¿Quién cuenta los votos? Una institución, tres textos, dos siglos» (7 de 8).]]></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so 1. ¿Quién cuenta los votos? Una institución, tres textos, dos siglos» (8 de 8).]]></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 de la tabla, convertida en ficha para que el texto no se recort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1 de 5»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2 de la tabla, convertida en ficha para que el texto no se recort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2 de 5»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3 de la tabla, convertida en ficha para que el texto no se recort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3 de 5»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4 de la tabla, convertida en ficha para que el texto no se recort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4 de 5»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5 de la tabla, convertida en ficha para que el texto no se recort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5 de 5»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7-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07-r01-oa0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rt. 25 del texto de 1824, en la transcripción consultada, dice que «El senado se compondrá de dos senadores de cada estado elegidos a mayoría absoluta de votos por sus legislaturas, y renovados por mitad de dos en dos años». En cambio el art. 56 vigente dispone una Cámara de «ciento veintiocho senadoras y senadores», de los cuales dos por entidad se eligen «según el principio de votación mayoritaria relativa» y uno se asigna a la primera minoría, con treinta y dos senadurías restantes por representación proporcional en una sola circunscripción nacional, con listas encabezadas alternadamente entre mujeres y hombres. Son dos respuestas distintas a la misma pregunta —quién designa— y ninguna de las dos es una mejora que el texto anterior anunciara: son decisiones de constituciones distintas, aprobadas por procedimientos que también eran disti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st1824 art. 25 (transcripción leída el 24-10-2026) y arts. 56 y 57 de la compilación oficial vigente (última reforma DOF 07-10-202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7-r01-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la frase es falsa de punta a punta: en 1824 no había órgano electoral federal y en el texto vigente el cómputo de las reformas constitucionales sigue en manos del Congreso, que es parte interes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os piezas delatan el relato lineal. Primera: en el texto de 1824 las elecciones las reglamentan las legislaturas (art. 9), los senadores los eligen las legislaturas (art. 25) y la Cámara de Diputados califica y enumera votos (arts. 93 y 131): no existía un órgano federal imparcial, ni como idea pendiente de realizarse. Segunda: el art. 135 vigente —con su párrafo adicionado DOF 21-10-1966— deja en el Congreso de la Unión o en su Comisión Permanente el cómputo de los votos de las legislaturas sobre reformas constitucionales, es decir, en el órgano que acaba de proponerlas y votarlas. Por eso la pregunta decente no es «avanzamos hacia la imparcialidad», sino «qué piezas se movieron, cuándo, quién las votó y cuáles se dejaron donde estab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abla t-cadena: 1824 arts. 9, 25, 93, 131; 1857 art. 127; arts. 135, 60 y 99 del texto vigente con sus no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7-r01-oa0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so 2. 1996: el punto de bifurcación que la memoria partidista aplana» (2 de 8).]]></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so 2. 1996: el punto de bifurcación que la memoria partidista aplana» (3 de 8).]]></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so 2. 1996: el punto de bifurcación que la memoria partidista aplana» (4 de 8).]]></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so 2. 1996: el punto de bifurcación que la memoria partidista aplana» (5 de 8).]]></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so 2. 1996: el punto de bifurcación que la memoria partidista aplana» (6 de 8).]]></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so 2. 1996: el punto de bifurcación que la memoria partidista aplana» (7 de 8).]]></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so 2. 1996: el punto de bifurcación que la memoria partidista aplana» (8 de 8).]]></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7-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07-r01-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ómo se lee un nudo institucional con el decreto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Empezar por la nota, no por el re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compilación oficial vigente, la nota que cierra el artículo 41 dice: «Artículo reformado DOF 06-12-1977, 06-04-1990, 03-09-1993, 19-04-1994, 22-08-1996, 13-11-2007». Encima, cada párrafo trae su propia línea: «Párrafo reformado DOF 10-02-2014», «Inciso adicionado DOF 02-06-2026», «Párrafo adicionado DOF 20-12-2024». Con eso se puede fechar el cambio sin citar de memoria. Lo que la nota no hace: explicar el motivo. Esa es la primera disciplina: la nota da pieza y fecha; la explicación hay que buscarla en otro lado o renunciar a d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7-r01-oa0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ómo se lee un nudo institucional con el decreto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Abrir el decreto impreso y copiar su artículo ú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ompilación reproduce el decreto del 22 de agosto de 1996 con su encabezado «Publicado en el Diario Oficial de la Federación el 22 de agosto de 1996» y su Artículo Único, que enumera pieza por pieza lo reformado, adicionado y derogado: arts. 35 fr. III, 36 fr. III, 41 desde el párrafo segundo, 54 desde la fracción II, 56, 60 párrs. segundo y tercero, 74 fr. I, 94 párrs. primero, cuarto y octavo, 99, 101 párrs. primero y segundo, 105 fr. II, 108, 110, 111, 116 fr. II, 122; se adicionan dos párrafos al 98, un inciso f) y dos párrafos a la fracción II del 105 y una fracción IV al 116; se deroga la fracción VI del 73. Copiar la lista es copiar el perímetro de la decisión: lo que no está en la lista no se cambió ese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7-r01-oa0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ómo se lee un nudo institucional con el decreto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Buscar el transitorio que nombra al despla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ansitorio TERCERO: los ocho nuevos consejeros electorales «sustituirán a los actuales Consejeros Ciudadanos, quienes no podrán ser reelectos». Aquí aparece la alternativa. Si la reforma hubiera sido sólo técnica, no habría necesitado prohibir la continuidad de unas personas concretas. El desplazamiento es la prueba documental de que había una opción distinta sobre la mesa, y que per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7-r01-oa01]]></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ómo se lee un nudo institucional con el decreto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Anotar la mayoría agravada exigida para la sustit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ansitorio QUINTO: los nuevos magistrados electorales, por esta ocasión, «requerirán para su elección del voto de las tres cuartas partes de los miembros presentes de la Cámara de Senadores». Una mayoría de tres cuartos no es un detalle procedimental: es la medida del acuerdo que los votantes creían necesario. Cuando alguien afirme «la reforma la pasó un solo bando», se compara con esta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7-r01-oa01]]></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ómo se lee un nudo institucional con el decreto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Registrar el vacío normativo, que también es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ansitorio SEXTO: «En tanto se expiden o reforman las leyes correspondientes, el Tribunal Federal Electoral seguirá ejerciendo las competencias y funciones que actualmente le señala el Código Federal de Instituciones y Procedimientos Electorales». La Constitución cambió antes que la ley, y el constituyente lo reconoció. Toda institución que se describe «creada» por una reforma constitucional está en realidad funcionando con reglas viejas durante un tiempo que el propio decreto fi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7-r01-oa01]]></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ómo se lee un nudo institucional con el decreto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Cerrar con la firma y con la lista de lo que no se s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renglón de suscripción: «Salón de sesiones de la Comisión Permanente del Honorable Congreso de la Unión. México, D.F., a 21 de agosto de 1996. Sen. Fernando Ortiz Arana, Presidente. Dip. Martina Montenegro Espinoza, Secretaria. Sen. Francisco Xavier Salazar Sáenz, Secretario». Lo que este documento no registra: quién presentó la iniciativa, cómo votaron los grupos parlamentarios, qué se dijo en la tribuna y qué ocurrió en 1988 o en 1994 para llegar ahí. Esas son preguntas con nombre y apellido —iniciativa, votación nominada, actas, prensa— que esta lección dejó abierta en lugar de llenarlas con recuerdo de secundaria. Un análisis honesto de 1996 ocupa una página con lo que el decreto dice y un párrafo con lo que el decreto no puede dec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7-r01-oa01]]></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los ocho nuevos consejeros electorales sustituyeran a los consejeros ciudadanos en funciones y que a estos se les prohibiera ser reele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ustitución con prohibición de reelección es el gesto que documenta la bifurcación: había un cuerpo en funciones (los consejeros ciudadanos) y se decide no continuarlo, y no continuarlo con una cláusula que impide que vuelva. La letra a) es verdadera pero no muestra la alternativa: sólo pone fecha. La d) es verdadera —el transitorio SEXTO lo dice— pero describe la continuidad normativa, no el desplazamiento de personas. La c) no está en el texto que esta lección leyó, y por tanto no se afirma en absolu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ansitorios TERCERO, QUINTO y SEXTO del decreto DOF 22-08-1996 reproducidos en la compilación oficial leída el 24-10-202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7-r01-oa01]]></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Opción múltiple» (2 de 2).]]></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so 3. El mismo 1917, dos lecturas con defensor y con interés declarado» (2 de 12).]]></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so 3. El mismo 1917, dos lecturas con defensor y con interés declarado» (3 de 12).]]></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so 3. El mismo 1917, dos lecturas con defensor y con interés declarado» (4 de 12).]]></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so 3. El mismo 1917, dos lecturas con defensor y con interés declarado» (5 de 12).]]></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so 3. El mismo 1917, dos lecturas con defensor y con interés declarado» (6 de 12).]]></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so 3. El mismo 1917, dos lecturas con defensor y con interés declarado» (7 de 12).]]></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so 3. El mismo 1917, dos lecturas con defensor y con interés declarado» (8 de 12).]]></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so 3. El mismo 1917, dos lecturas con defensor y con interés declarado» (9 de 12).]]></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so 3. El mismo 1917, dos lecturas con defensor y con interés declarado» (10 de 12).]]></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so 3. El mismo 1917, dos lecturas con defensor y con interés declarado» (11 de 12).]]></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so 3. El mismo 1917, dos lecturas con defensor y con interés declarado» (12 de 12).]]></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 de la tabla, convertida en ficha para que el texto no se recorte.]]></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1 de 4» (2 de 2).]]></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2 de la tabla, convertida en ficha para que el texto no se recorte.]]></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2 de 4» (2 de 2).]]></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3 de la tabla, convertida en ficha para que el texto no se recorte.]]></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3 de 4» (2 de 2).]]></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4 de la tabla, convertida en ficha para que el texto no se recorte.]]></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4 de 4» (2 de 2).]]></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7-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07-r01-oa01]]></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aso 100 por ciento ficticio): desarmar tres frases de una reunión con la ficha de ocho ca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0. Declarar la ficción antes de la primera cif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ersonas, partido, municipio y estados de este ejemplo están inventados: equipo «Semilla», candidata ficticia «Alba Neri», municipio ficticio «San Rafael de la Sierra». Ninguna cifra de elección real aparece. Se declara así porque el ejercicio copia la forma de una reunión verdadera y un lector podría confundirla con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7-r01-oa01]]></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aso 100 por ciento ficticio): desarmar tres frases de una reunión con la ficha de ocho ca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1. Frase A: «las instituciones las hizo el partido que gobernó setenta a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mpo norma: art. 41 base V, que organiza el organismo público autónomo. Campo fecha: la nota del artículo 41 en el texto vigente acumula reformas de 1977, 1990, 1993, 1994, 1996, 2007, 2014, 2015, 2016, 2019, 2024 y 2026. Campo actor: los renglones de firma de los decretos reproducidos —en 1993, «Sen. Emilio M. González, Presidente» y promulgación con el Secretario de Gobernación José Patrocinio González Blanco Garrido; en 1996, «Sen. Fernando Ortiz Arana, Presidente»; en 2026, «Sen. Laura Itzel Castillo Juárez, Presidenta» y promulgación por la presidenta Claudia Sheinbaum Pardo con la secretaria de Gobernación Rosa Icela Rodríguez Velázquez. Veredicto: la frase no se sostiene como explicación. Se sostiene, y es mucho menos interesante, que los decretos se aprobaron en Congresos con mayorías que estos textos no describ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7-r01-oa01]]></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aso 100 por ciento ficticio): desarmar tres frases de una reunión con la ficha de ocho ca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2. Frase B: «el respeto al derecho ajeno es la paz y de ahí viene nuestra soberan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mpo norma: el párrafo del art. 40 que la lección sí puede leer en la compilación vigente y que dice, literal: «El pueblo de México, bajo ninguna circunstancia, aceptará intervenciones, intromisiones o cualquier otro acto desde el extranjero, que sea lesivo de la integridad, independencia y soberanía de la Nación, tales como golpes de Estado, injerencias en elecciones o la violación del territorio mexicano». Campo fecha de ese párrafo: la nota dice «Párrafo adicionado DOF 01-04-2025». Campo frase célebre: descartada; no se citó en ningún documento que esta lección abriera. Veredicto: la soberanía se argumenta con el art. 40 y el art. 41 base VI inciso d), adicionado DOF 02-06-2026 para «introducir una nueva causal de nulidad de elecciones por intervención extranjera», no con una frase que nadie verific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7-r01-oa01]]></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aso 100 por ciento ficticio): desarmar tres frases de una reunión con la ficha de ocho ca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3. Frase C: «con la reforma de 1996 se acabó el frau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mpo texto: transitorios TERCERO, QUINTO y SEXTO del decreto DOF 22-08-1996. Campo consecuencia verificable: el decreto crea el camino para impugnar leyes electorales ante la Suprema Corte (art. 105 fr. II, con el inciso f) adicionado ese día) y fija plazos de quince días naturales para ejercer la acción y quince días hábiles para resolverla en los procesos previos al 1 de abril de 1997 (transitorio SEGUNDO). Campo no verificable: cualquier afirmación sobre el nivel de fraude antes y después. Veredicto: se puede decir qué se movió y con qué plazo; no se puede decir, con estos papeles, que el fraude se acabó. En la ficha la última columna queda escrita así: «no ver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7-r01-oa01]]></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aso 100 por ciento ficticio): desarmar tres frases de una reunión con la ficha de ocho ca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4. Producto de la reunión: una hoja con dos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lumna izquierda: cinco afirmaciones con documento (texto literal, pieza, fecha de publicación, órgano que firma). Columna derecha: lo que el equipo no puede sostener todavía, con la pregunta que habría que responder para sostenerlo: acta de la votación, iniciativa, encuesta de participación, ley reglamentaria que se creía aplicable. El producto no es una tesis sobre México; es un inventario de qué se puede decir hoy con papel a la vista y qué se dirá mañana o nu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7-r01-oa01]]></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aso 100 por ciento ficticio): desarmar tres frases de una reunión con la ficha de ocho ca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5. Qué hacer con la pregunta que no tiene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ando alguien en la reunión responde «porque la historia nos dio la razón», la vía correcta no es discutir de historia general: es escribir la pregunta como encuesta verificable («¿qué mayoría votó el transitorio QUINTO en el Senado?») y escalarla: consulta a un archivo legislativo, acudiendo a una persona especializada si la pregunta va a sostener un posicionamiento público. Documentar la pregunta ya es un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7-r01-oa01]]></a:t>
            </a:r>
          </a:p>
        </p:txBody>
      </p:sp>
    </p:spTree>
  </p:cSld>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Constitución de 1824 ya preveía un órgano nacional imparcial para declarar la validez de las ele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lan dos. La segunda invierte el texto de 1824: reglamentar elecciones correspondía a las legislaturas de los estados (art. 9) y calificar y enumerar votos a la Cámara de Diputados (arts. 93 y 131); no había órgano nacional imparcial, y decir que «ya lo preveía» es leer el pasado como borrador del presente. La cuarta falsea el documento de Zapata, que pide reformas «en el sistema electoral» y «para la adopción del sistema del parlamentarismo», y propone un presidente provisional nombrado a mayoría de votos por los jefes revolucionarios. Las otras tres se sostienen: la primera es literal del transitorio TERCERO; la tercera hace exactamente lo que la disciplina pide, marcar la cadena de la cifra; la quinta copia la nota del artículo que cierra el texto vigente del art. 4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ansitorio TERCERO del decreto DOF 22-08-1996; 1824 arts. 9, 93 y 131; manifiesto de Zapata del 27-12-1917; discurso de Reyes Heroles del 5 de febrero de 1978; nota del art. 41 en la compilación oficial vi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7-r01-oa01]]></a:t>
            </a:r>
          </a:p>
        </p:txBody>
      </p:sp>
    </p:spTree>
  </p:cSld>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Detective de errores» (2 de 2).]]></a:t>
            </a:r>
          </a:p>
        </p:txBody>
      </p:sp>
    </p:spTree>
  </p:cSld>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ota de reformas de un artículo → Da la pieza y la fecha de publicación del decreto; no da motivos, no da iniciativa, no da contenido si el decreto no está impr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vigente del artículo → Dice cómo está escrita la regla hoy; por sí solo no dice cómo llegó a estar a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ransitorios del decreto → Muestran la alternativa que quedó sobre la mesa: plazos, órganos que cesan, reglas que siguen aplicándose hasta ciert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nglones de suscripción → Nombran quién firmó y con qué cargo; es la única firma que el archivo oficial te deja citar con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ranscripción digital de una constitución decimonónica → Permite citar el precepto avisando que es transcripción; la lección no vio el impreso orig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 discurso de 1978 sobre un debate de 1917 → Es evidencia de una lectura y de una cifra referida sesenta años después; no es el acta del deb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tructura de la compilación oficial vigente (notas de artículo al pie de cada precepto, encabezado y transitorios de los decretos reproducidos, renglones de firma); notas de los artículos 41 y 60; transitorio TERCERO del decreto DOF 22-08-1996; transcripciones de 1824 y 1857 consultadas el 24-10-2026; discurso de Reyes Heroles del 5 de febrero de 197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7-r01-oa01]]></a:t>
            </a:r>
          </a:p>
        </p:txBody>
      </p:sp>
    </p:spTree>
  </p:cSld>
</p:notes>
</file>

<file path=ppt/notesSlides/notesSlide1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Relacionar» (2 de 3).]]></a:t>
            </a:r>
          </a:p>
        </p:txBody>
      </p:sp>
    </p:spTree>
  </p:cSld>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Relacionar» (3 de 3).]]></a:t>
            </a:r>
          </a:p>
        </p:txBody>
      </p:sp>
    </p:spTree>
  </p:cSld>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en cinco preguntas, y un orden que no es negociable» (2 de 4).]]></a:t>
            </a:r>
          </a:p>
        </p:txBody>
      </p:sp>
    </p:spTree>
  </p:cSld>
</p:notes>
</file>

<file path=ppt/notesSlides/notesSlide1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en cinco preguntas, y un orden que no es negociable» (3 de 4).]]></a:t>
            </a:r>
          </a:p>
        </p:txBody>
      </p:sp>
    </p:spTree>
  </p:cSld>
</p:notes>
</file>

<file path=ppt/notesSlides/notesSlide1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en cinco preguntas, y un orden que no es negociable» (4 de 4).]]></a:t>
            </a:r>
          </a:p>
        </p:txBody>
      </p:sp>
    </p:spTree>
  </p:cSld>
</p:notes>
</file>

<file path=ppt/notesSlides/notesSlide1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ocalizar el precepto en el texto vigente y copiar su nota de reformas, que da piezas y fechas de publicación → Comprobar si el decreto de esa fecha está reproducido en el archivo consultado; si no está, declararlo → Leer el artículo único para delimitar qué se reformó, adicionó y derogó ese día → Buscar en los transitorios a quién se sustituye, qué mayoría se exige y desde cuándo aplica → Copiar el renglón de firma con nombres y cargos, sin inferir de él la autoría de la iniciativa → Escribir la columna de no verificado y la pregunta que faría falta responder para avanz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pasos 1 y 2 son previos a cualquier afirmación: la nota fecha, y el decreto contenido. Hacer el paso 4 antes que el 3 deja la sensación de haber leído el cambio cuando sólo se leyó la transición de personal. El paso 5 es una trampa frecuente: la firma del Ejecutivo prueba promulgación, no paternidad de la idea. El 6 no es cortesía: la columna de no verificado es lo que separa un análisis de una campaña con bibliograf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jemplo resuelto 1 (act-ej-nudo-1996) y bloque t-me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7-r01-oa01]]></a:t>
            </a:r>
          </a:p>
        </p:txBody>
      </p:sp>
    </p:spTree>
  </p:cSld>
</p:notes>
</file>

<file path=ppt/notesSlides/notesSlide1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Ordenar la secuencia» (2 de 2).]]></a:t>
            </a:r>
          </a:p>
        </p:txBody>
      </p:sp>
    </p:spTree>
  </p:cSld>
</p:notes>
</file>

<file path=ppt/notesSlides/notesSlide1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decreto publicado DOF 22-08-1996 adicionó una fracción IV al artículo 116 → Hecho verificado en documento leí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os artículos no reformados de la Constitución vigente llevan la nota «Artículo original DOF 05-02-1917» → Hecho verificado en documento leí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Que en el debate sobre el nombre de la nación votaron 57 por la afirmativa y 108 por la negativa → Cifra o dato referido, sin acta cotej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Que la Constitución de 1824 se fecha el 4 de octubre según el encabezado de la transcripción consultada → Cifra o dato referido, sin acta cotej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Que 1917 fue una Constitución que «o es social o no es revolución» → Interpretación con defensor nomb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Que los estados fueron criatura de la Constitución de 1824 y no partes preexistentes → Interpretación con defensor nomb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Qué porcentaje de participación tuvo la elección federal de 1997 → Afirmación que esta lección no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Quién presentó la iniciativa de la reforma publicada DOF 06-12-1977 → Afirmación que esta lección no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jas del bloque t-palabras y tabla de fuentes; el cuarto tipo es la lista de rechazos del bloque l-li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7-r01-oa01]]></a:t>
            </a:r>
          </a:p>
        </p:txBody>
      </p:sp>
    </p:spTree>
  </p:cSld>
</p:notes>
</file>

<file path=ppt/notesSlides/notesSlide1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Clasificar» (2 de 3).]]></a:t>
            </a:r>
          </a:p>
        </p:txBody>
      </p:sp>
    </p:spTree>
  </p:cSld>
</p:notes>
</file>

<file path=ppt/notesSlides/notesSlide1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Clasificar» (3 de 3).]]></a:t>
            </a:r>
          </a:p>
        </p:txBody>
      </p:sp>
    </p:spTree>
  </p:cSld>
</p:notes>
</file>

<file path=ppt/notesSlides/notesSlide1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990 · ciudadanos · Senadores · 12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cuatro respuestas son de documento abierto, no de memoria: la fecha 06-04-1990 está en la línea «Artículo reformado DOF 06-12-1977, 22-04-1981, 15-12-1986, 06-04-1990, 03-09-1993» que cierra el artículo 60; «Consejeros Ciudadanos» y «ocho nuevos consejeros electorales» están en el transitorio TERCERO del decreto de 1996; «Cámara de Senadores» y las tres cuartas partes, en el QUINTO del mismo decreto; y el plazo de ciento veinte días naturales para integrar el Instituto Nacional Electoral, en el transitorio QUINTO del decreto DOF 10-02-2014, que además ordenaba que los consejeros del Instituto Federal Electoral en funciones continuaran «hasta que se integre el Instituto Nacional Electoral» (transitorio VIGÉSIMO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tas de los artículos 60 y 41; transitorios TERCERO y QUINTO del decreto DOF 22-08-1996; transitorios QUINTO y VIGÉSIMO PRIMERO del decreto DOF 10-02-20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7-r01-oa01]]></a:t>
            </a:r>
          </a:p>
        </p:txBody>
      </p:sp>
    </p:spTree>
  </p:cSld>
</p:notes>
</file>

<file path=ppt/notesSlides/notesSlide1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Completar la frase» (2 de 2).]]></a:t>
            </a:r>
          </a:p>
        </p:txBody>
      </p:sp>
    </p:spTree>
  </p:cSld>
</p:notes>
</file>

<file path=ppt/notesSlides/notesSlide1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puede, y esa es la prueba de que el análisis es de documentos y no de bandería. La compilación oficial reproduce el decreto con su encabezado de publicación, su artículo único, sus transitorios y su renglón de suscripción —nombres de quien presidía y de quien secretariaba la Comisión Permanente, y la firma del Ejecutivo y del Secretario de Gobernación—, lo cual prueba promulgación y no iniciativa. Atribuirla al partido en el poder sería rellenar con lo que «todo el mundo sabe» un hueco que el documento tiene abierto: el mismo movimiento que convierte la historia en hagiografía o en libelo. La alternativa correcta es escribir la pregunta con nombre propio —«¿quién suscribió la iniciativa y con qué mayoría votó cada cámara?»— y escalarla a una fuente que la respo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nglones de firma de los decretos DOF 03-09-1993, 22-08-1996 y 2-06-2026 reproducidos en la compilación; campo actor de la ficha de ocho ca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7-r01-oa01]]></a:t>
            </a:r>
          </a:p>
        </p:txBody>
      </p:sp>
    </p:spTree>
  </p:cSld>
</p:notes>
</file>

<file path=ppt/notesSlides/notesSlide1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en cinco preguntas, y un orden que no es negociable · Memoria: texto, fecha y so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7-r01-oa01]]></a:t>
            </a:r>
          </a:p>
        </p:txBody>
      </p:sp>
    </p:spTree>
  </p:cSld>
</p:notes>
</file>

<file path=ppt/notesSlides/notesSlide1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en cinco preguntas, y un orden que no es negociable · Memoria: texto, fecha y so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7-r01-oa01]]></a:t>
            </a:r>
          </a:p>
        </p:txBody>
      </p:sp>
    </p:spTree>
  </p:cSld>
</p:notes>
</file>

<file path=ppt/notesSlides/notesSlide1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método en cinco preguntas, y un orden que no es negociable · Memoria: texto, fecha y so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7-r01-oa01]]></a:t>
            </a:r>
          </a:p>
        </p:txBody>
      </p:sp>
    </p:spTree>
  </p:cSld>
</p:notes>
</file>

<file path=ppt/notesSlides/notesSlide1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e da la nota de reformas de un artículo y qué no te 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e da la pieza exacta y la fecha de publicación del decreto que la tocó, incluso qué párrafo o fracción se derogó. No te da la exposición de motivos, ni quién tuvo la iniciativa, ni cómo votó cada cám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7-r01-oa01]]></a:t>
            </a:r>
          </a:p>
        </p:txBody>
      </p:sp>
    </p:spTree>
  </p:cSld>
</p:notes>
</file>

<file path=ppt/notesSlides/notesSlide1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1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encuentra la alternativa que existía en un momento institu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Buscando en los transitorios a quién se sustituye, a quién se prohíbe continuar y qué se manda a hacer en tanto no se expide la ley. Si había que prohibir la reelección de unos consejeros concretos, es que continuarlos era la otra o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7-r01-oa01]]></a:t>
            </a:r>
          </a:p>
        </p:txBody>
      </p:sp>
    </p:spTree>
  </p:cSld>
</p:notes>
</file>

<file path=ppt/notesSlides/notesSlide1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1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hecho verificado y cifra refer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hecho está en el documento que puedes abrir y señalar con fecha; la cifra la dijo alguien con nombre y fecha, pero su acta no se cotejó. Los 57 y 108 votos del debate sobre el nombre de la nación son una cifra referida por el discurso del 5 de febrero de 197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7-r01-oa01]]></a:t>
            </a:r>
          </a:p>
        </p:txBody>
      </p:sp>
    </p:spTree>
  </p:cSld>
</p:notes>
</file>

<file path=ppt/notesSlides/notesSlide1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1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texto de 1824 no es el «borrador» del órgano electoral act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respondía a otra pregunta y con otros actores: las legislaturas reglamentaban y elegían, y la Cámara de Diputados calificaba. Decir que «aún no había órgano autónomo» impone al pasado la agenda del pres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7-r01-oa01]]></a:t>
            </a:r>
          </a:p>
        </p:txBody>
      </p:sp>
    </p:spTree>
  </p:cSld>
</p:notes>
</file>

<file path=ppt/notesSlides/notesSlide1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1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os lecturas del arreglo de 1917 presenta esta lección y con qué defens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de Constitución viva y síntesis, sostenida por Jesús Reyes Heroles en Querétaro el 5 de febrero de 1978; y la de arreglo capturado e insuficiente, sostenida por Emiliano Zapata en Tlaltizapán el 27 de diciembre de 1917, que pedía reforma electoral y parlamentar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7-r01-oa01]]></a:t>
            </a:r>
          </a:p>
        </p:txBody>
      </p:sp>
    </p:spTree>
  </p:cSld>
</p:notes>
</file>

<file path=ppt/notesSlides/notesSlide1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1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be hacer un equipo cuando la pregunta histórica no tiene documento a l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cribirla como pregunta verificable, dejarla en la columna de no verificado y escalarla a una fuente de archivo o a una persona especialista, con la pregunta en la mano. No rellenarla con una frase céle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7-r01-oa01]]></a:t>
            </a:r>
          </a:p>
        </p:txBody>
      </p:sp>
    </p:spTree>
  </p:cSld>
</p:notes>
</file>

<file path=ppt/notesSlides/notesSlide1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lección menciona el 21-10-196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párrafo del art. 135 que deja el cómputo de las reformas en el Congreso o su Comisión Permanente está anotado como adicionado en esa fecha. Muestra que el movimiento institucional no fue siempre hacia fuera del poder polí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7-r01-oa01]]></a:t>
            </a:r>
          </a:p>
        </p:txBody>
      </p:sp>
    </p:spTree>
  </p:cSld>
</p:notes>
</file>

<file path=ppt/notesSlides/notesSlide1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1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7-r01-oa01]]></a:t>
            </a:r>
          </a:p>
        </p:txBody>
      </p:sp>
    </p:spTree>
  </p:cSld>
</p:notes>
</file>

<file path=ppt/notesSlides/notesSlide1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4).]]></a:t>
            </a:r>
          </a:p>
        </p:txBody>
      </p:sp>
    </p:spTree>
  </p:cSld>
</p:notes>
</file>

<file path=ppt/notesSlides/notesSlide1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4).]]></a:t>
            </a:r>
          </a:p>
        </p:txBody>
      </p:sp>
    </p:spTree>
  </p:cSld>
</p:notes>
</file>

<file path=ppt/notesSlides/notesSlide1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4 de 4).]]></a:t>
            </a:r>
          </a:p>
        </p:txBody>
      </p:sp>
    </p:spTree>
  </p:cSld>
</p:notes>
</file>

<file path=ppt/notesSlides/notesSlide1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1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notesSlides/notesSlide1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 de la tabla, convertida en ficha para que el texto no se recorte.]]></a:t>
            </a:r>
          </a:p>
        </p:txBody>
      </p:sp>
    </p:spTree>
  </p:cSld>
</p:notes>
</file>

<file path=ppt/notesSlides/notesSlide1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1 de 15» (2 de 2).]]></a:t>
            </a:r>
          </a:p>
        </p:txBody>
      </p:sp>
    </p:spTree>
  </p:cSld>
</p:notes>
</file>

<file path=ppt/notesSlides/notesSlide1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2 de la tabla, convertida en ficha para que el texto no se recorte.]]></a:t>
            </a:r>
          </a:p>
        </p:txBody>
      </p:sp>
    </p:spTree>
  </p:cSld>
</p:notes>
</file>

<file path=ppt/notesSlides/notesSlide1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2 de 15» (2 de 2).]]></a:t>
            </a:r>
          </a:p>
        </p:txBody>
      </p:sp>
    </p:spTree>
  </p:cSld>
</p:notes>
</file>

<file path=ppt/notesSlides/notesSlide1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3 de la tabla, convertida en ficha para que el texto no se recorte.]]></a:t>
            </a:r>
          </a:p>
        </p:txBody>
      </p:sp>
    </p:spTree>
  </p:cSld>
</p:notes>
</file>

<file path=ppt/notesSlides/notesSlide1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3 de 15» (2 de 2).]]></a:t>
            </a:r>
          </a:p>
        </p:txBody>
      </p:sp>
    </p:spTree>
  </p:cSld>
</p:notes>
</file>

<file path=ppt/notesSlides/notesSlide1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4 de la tabla, convertida en ficha para que el texto no se recorte.]]></a:t>
            </a:r>
          </a:p>
        </p:txBody>
      </p:sp>
    </p:spTree>
  </p:cSld>
</p:notes>
</file>

<file path=ppt/notesSlides/notesSlide1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4 de 15» (2 de 2).]]></a:t>
            </a:r>
          </a:p>
        </p:txBody>
      </p:sp>
    </p:spTree>
  </p:cSld>
</p:notes>
</file>

<file path=ppt/notesSlides/notesSlide1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5 de la tabla, convertida en ficha para que el texto no se recorte.]]></a:t>
            </a:r>
          </a:p>
        </p:txBody>
      </p:sp>
    </p:spTree>
  </p:cSld>
</p:notes>
</file>

<file path=ppt/notesSlides/notesSlide1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5 de 15» (2 de 2).]]></a:t>
            </a:r>
          </a:p>
        </p:txBody>
      </p:sp>
    </p:spTree>
  </p:cSld>
</p:notes>
</file>

<file path=ppt/notesSlides/notesSlide1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6 de la tabla, convertida en ficha para que el texto no se recorte.]]></a:t>
            </a:r>
          </a:p>
        </p:txBody>
      </p:sp>
    </p:spTree>
  </p:cSld>
</p:notes>
</file>

<file path=ppt/notesSlides/notesSlide1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6 de 15» (2 de 2).]]></a:t>
            </a:r>
          </a:p>
        </p:txBody>
      </p:sp>
    </p:spTree>
  </p:cSld>
</p:notes>
</file>

<file path=ppt/notesSlides/notesSlide1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7 de la tabla, convertida en ficha para que el texto no se recorte.]]></a:t>
            </a:r>
          </a:p>
        </p:txBody>
      </p:sp>
    </p:spTree>
  </p:cSld>
</p:notes>
</file>

<file path=ppt/notesSlides/notesSlide1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7 de 15» (2 de 2).]]></a:t>
            </a:r>
          </a:p>
        </p:txBody>
      </p:sp>
    </p:spTree>
  </p:cSld>
</p:notes>
</file>

<file path=ppt/notesSlides/notesSlide1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8 de la tabla, convertida en ficha para que el texto no se recorte.]]></a:t>
            </a:r>
          </a:p>
        </p:txBody>
      </p:sp>
    </p:spTree>
  </p:cSld>
</p:notes>
</file>

<file path=ppt/notesSlides/notesSlide1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9 de la tabla, convertida en ficha para que el texto no se recorte.]]></a:t>
            </a:r>
          </a:p>
        </p:txBody>
      </p:sp>
    </p:spTree>
  </p:cSld>
</p:notes>
</file>

<file path=ppt/notesSlides/notesSlide1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0 de la tabla, convertida en ficha para que el texto no se recorte.]]></a:t>
            </a:r>
          </a:p>
        </p:txBody>
      </p:sp>
    </p:spTree>
  </p:cSld>
</p:notes>
</file>

<file path=ppt/notesSlides/notesSlide1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10 de 15» (2 de 2).]]></a:t>
            </a:r>
          </a:p>
        </p:txBody>
      </p:sp>
    </p:spTree>
  </p:cSld>
</p:notes>
</file>

<file path=ppt/notesSlides/notesSlide1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1 de la tabla, convertida en ficha para que el texto no se recorte.]]></a:t>
            </a:r>
          </a:p>
        </p:txBody>
      </p:sp>
    </p:spTree>
  </p:cSld>
</p:notes>
</file>

<file path=ppt/notesSlides/notesSlide1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11 de 15» (2 de 2).]]></a:t>
            </a:r>
          </a:p>
        </p:txBody>
      </p:sp>
    </p:spTree>
  </p:cSld>
</p:notes>
</file>

<file path=ppt/notesSlides/notesSlide1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2 de la tabla, convertida en ficha para que el texto no se recorte.]]></a:t>
            </a:r>
          </a:p>
        </p:txBody>
      </p:sp>
    </p:spTree>
  </p:cSld>
</p:notes>
</file>

<file path=ppt/notesSlides/notesSlide1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3 de la tabla, convertida en ficha para que el texto no se recorte.]]></a:t>
            </a:r>
          </a:p>
        </p:txBody>
      </p:sp>
    </p:spTree>
  </p:cSld>
</p:notes>
</file>

<file path=ppt/notesSlides/notesSlide1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13 de 15» (2 de 2).]]></a:t>
            </a:r>
          </a:p>
        </p:txBody>
      </p:sp>
    </p:spTree>
  </p:cSld>
</p:notes>
</file>

<file path=ppt/notesSlides/notesSlide1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4 de la tabla, convertida en ficha para que el texto no se recorte.]]></a:t>
            </a:r>
          </a:p>
        </p:txBody>
      </p:sp>
    </p:spTree>
  </p:cSld>
</p:notes>
</file>

<file path=ppt/notesSlides/notesSlide1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5 de la tabla, convertida en ficha para que el texto no se recorte.]]></a:t>
            </a:r>
          </a:p>
        </p:txBody>
      </p:sp>
    </p:spTree>
  </p:cSld>
</p:notes>
</file>

<file path=ppt/notesSlides/notesSlide1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2 de 5).]]></a:t>
            </a:r>
          </a:p>
        </p:txBody>
      </p:sp>
    </p:spTree>
  </p:cSld>
</p:notes>
</file>

<file path=ppt/notesSlides/notesSlide1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3 de 5).]]></a:t>
            </a:r>
          </a:p>
        </p:txBody>
      </p:sp>
    </p:spTree>
  </p:cSld>
</p:notes>
</file>

<file path=ppt/notesSlides/notesSlide1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4 de 5).]]></a:t>
            </a:r>
          </a:p>
        </p:txBody>
      </p:sp>
    </p:spTree>
  </p:cSld>
</p:notes>
</file>

<file path=ppt/notesSlides/notesSlide1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35477" r:id="rId1"/>
    <p:sldLayoutId id="2481935478" r:id="rId2"/>
    <p:sldLayoutId id="2481935479" r:id="rId3"/>
    <p:sldLayoutId id="248193548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f9649bb41b4edf39977a26f9c221af850d6978f0aa5b1bd1.jpg"/>
  <Relationship Id="rId3" Type="http://schemas.openxmlformats.org/officeDocument/2006/relationships/hyperlink" Target="https://politica.lumbre.lat/object/pol-u07-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f9649bb41b4edf39977a26f9c221af850d6978f0aa5b1bd2.jpg"/>
  <Relationship Id="rId3" Type="http://schemas.openxmlformats.org/officeDocument/2006/relationships/hyperlink" Target="https://politica.lumbre.lat/object/pol-u07-r01-oa01"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hyperlink" Target="https://politica.lumbre.lat/object/pol-u07-r01-oa01" TargetMode="External"/>
  <Relationship Id="rId4" Type="http://schemas.openxmlformats.org/officeDocument/2006/relationships/hyperlink" Target="https://politica.lumbre.lat/object/pol-u07-r01-oa01" TargetMode="External"/>
  <Relationship Id="rId5"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hyperlink" Target="https://politica.lumbre.lat/object/pol-u07-r01-oa01" TargetMode="External"/>
  <Relationship Id="rId4" Type="http://schemas.openxmlformats.org/officeDocument/2006/relationships/hyperlink" Target="https://politica.lumbre.lat/object/pol-u07-r01-oa01" TargetMode="External"/>
  <Relationship Id="rId5"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hyperlink" Target="https://politica.lumbre.lat/object/pol-u07-r01-oa01" TargetMode="External"/>
  <Relationship Id="rId4" Type="http://schemas.openxmlformats.org/officeDocument/2006/relationships/hyperlink" Target="https://politica.lumbre.lat/object/pol-u07-r01-oa01" TargetMode="External"/>
  <Relationship Id="rId5"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hyperlink" Target="https://politica.lumbre.lat/object/pol-u07-r01-oa01" TargetMode="External"/>
  <Relationship Id="rId4" Type="http://schemas.openxmlformats.org/officeDocument/2006/relationships/hyperlink" Target="https://politica.lumbre.lat/object/pol-u07-r01-oa01" TargetMode="External"/>
  <Relationship Id="rId5"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26.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27.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28.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29.xml"/>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30.xml"/>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31.xml"/>
</Relationships>

</file>

<file path=ppt/slides/_rels/slide1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32.xml"/>
</Relationships>

</file>

<file path=ppt/slides/_rels/slide1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s>

</file>

<file path=ppt/slides/_rels/slide1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34.xml"/>
</Relationships>

</file>

<file path=ppt/slides/_rels/slide1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35.xml"/>
</Relationships>

</file>

<file path=ppt/slides/_rels/slide1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36.xml"/>
</Relationships>

</file>

<file path=ppt/slides/_rels/slide1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37.xml"/>
</Relationships>

</file>

<file path=ppt/slides/_rels/slide1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38.xml"/>
</Relationships>

</file>

<file path=ppt/slides/_rels/slide1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39.xml"/>
</Relationships>

</file>

<file path=ppt/slides/_rels/slide1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40.xml"/>
</Relationships>

</file>

<file path=ppt/slides/_rels/slide1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41.xml"/>
</Relationships>

</file>

<file path=ppt/slides/_rels/slide1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42.xml"/>
</Relationships>

</file>

<file path=ppt/slides/_rels/slide1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43.xml"/>
</Relationships>

</file>

<file path=ppt/slides/_rels/slide1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44.xml"/>
</Relationships>

</file>

<file path=ppt/slides/_rels/slide1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45.xml"/>
</Relationships>

</file>

<file path=ppt/slides/_rels/slide1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46.xml"/>
</Relationships>

</file>

<file path=ppt/slides/_rels/slide1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hyperlink" Target="https://politica.lumbre.lat/object/pol-u07-r01-oa01" TargetMode="External"/>
  <Relationship Id="rId4" Type="http://schemas.openxmlformats.org/officeDocument/2006/relationships/notesSlide" Target="../notesSlides/notesSlide147.xml"/>
</Relationships>

</file>

<file path=ppt/slides/_rels/slide1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48.xml"/>
</Relationships>

</file>

<file path=ppt/slides/_rels/slide1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49.xml"/>
</Relationships>

</file>

<file path=ppt/slides/_rels/slide1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50.xml"/>
</Relationships>

</file>

<file path=ppt/slides/_rels/slide1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51.xml"/>
</Relationships>

</file>

<file path=ppt/slides/_rels/slide1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52.xml"/>
</Relationships>

</file>

<file path=ppt/slides/_rels/slide1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53.xml"/>
</Relationships>

</file>

<file path=ppt/slides/_rels/slide1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54.xml"/>
</Relationships>

</file>

<file path=ppt/slides/_rels/slide1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55.xml"/>
</Relationships>

</file>

<file path=ppt/slides/_rels/slide1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56.xml"/>
</Relationships>

</file>

<file path=ppt/slides/_rels/slide1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57.xml"/>
</Relationships>

</file>

<file path=ppt/slides/_rels/slide1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58.xml"/>
</Relationships>

</file>

<file path=ppt/slides/_rels/slide1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59.xml"/>
</Relationships>

</file>

<file path=ppt/slides/_rels/slide1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60.xml"/>
</Relationships>

</file>

<file path=ppt/slides/_rels/slide1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61.xml"/>
</Relationships>

</file>

<file path=ppt/slides/_rels/slide1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62.xml"/>
</Relationships>

</file>

<file path=ppt/slides/_rels/slide1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63.xml"/>
</Relationships>

</file>

<file path=ppt/slides/_rels/slide1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64.xml"/>
</Relationships>

</file>

<file path=ppt/slides/_rels/slide1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65.xml"/>
</Relationships>

</file>

<file path=ppt/slides/_rels/slide1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s>

</file>

<file path=ppt/slides/_rels/slide1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67.xml"/>
</Relationships>

</file>

<file path=ppt/slides/_rels/slide1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68.xml"/>
</Relationships>

</file>

<file path=ppt/slides/_rels/slide1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69.xml"/>
</Relationships>

</file>

<file path=ppt/slides/_rels/slide1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70.xml"/>
</Relationships>

</file>

<file path=ppt/slides/_rels/slide1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71.xml"/>
</Relationships>

</file>

<file path=ppt/slides/_rels/slide1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72.xml"/>
</Relationships>

</file>

<file path=ppt/slides/_rels/slide1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73.xml"/>
</Relationships>

</file>

<file path=ppt/slides/_rels/slide1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74.xml"/>
</Relationships>

</file>

<file path=ppt/slides/_rels/slide1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75.xml"/>
</Relationships>

</file>

<file path=ppt/slides/_rels/slide1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76.xml"/>
</Relationships>

</file>

<file path=ppt/slides/_rels/slide1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77.xml"/>
</Relationships>

</file>

<file path=ppt/slides/_rels/slide1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78.xml"/>
</Relationships>

</file>

<file path=ppt/slides/_rels/slide1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79.xml"/>
</Relationships>

</file>

<file path=ppt/slides/_rels/slide1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80.xml"/>
</Relationships>

</file>

<file path=ppt/slides/_rels/slide1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81.xml"/>
</Relationships>

</file>

<file path=ppt/slides/_rels/slide1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82.xml"/>
</Relationships>

</file>

<file path=ppt/slides/_rels/slide1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83.xml"/>
</Relationships>

</file>

<file path=ppt/slides/_rels/slide1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84.xml"/>
</Relationships>

</file>

<file path=ppt/slides/_rels/slide1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85.xml"/>
</Relationships>

</file>

<file path=ppt/slides/_rels/slide1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86.xml"/>
</Relationships>

</file>

<file path=ppt/slides/_rels/slide1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87.xml"/>
</Relationships>

</file>

<file path=ppt/slides/_rels/slide1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88.xml"/>
</Relationships>

</file>

<file path=ppt/slides/_rels/slide1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89.xml"/>
</Relationships>

</file>

<file path=ppt/slides/_rels/slide1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90.xml"/>
</Relationships>

</file>

<file path=ppt/slides/_rels/slide1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91.xml"/>
</Relationships>

</file>

<file path=ppt/slides/_rels/slide1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92.xml"/>
</Relationships>

</file>

<file path=ppt/slides/_rels/slide1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93.xml"/>
</Relationships>

</file>

<file path=ppt/slides/_rels/slide1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94.xml"/>
</Relationships>

</file>

<file path=ppt/slides/_rels/slide1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hyperlink" Target="https://www.diputados.gob.mx/LeyesBiblio/pdf/CPEUM.pdf" TargetMode="External"/>
  <Relationship Id="rId4" Type="http://schemas.openxmlformats.org/officeDocument/2006/relationships/hyperlink" Target="https://www.dof.gob.mx/" TargetMode="External"/>
</Relationships>

</file>

<file path=ppt/slides/_rels/slide1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hyperlink" Target="https://es.wikisource.org/wiki/Constituci%C3%B3n_Federal_de_los_Estados_Unidos_Mexicanos_(1824)" TargetMode="External"/>
  <Relationship Id="rId4" Type="http://schemas.openxmlformats.org/officeDocument/2006/relationships/notesSlide" Target="../notesSlides/notesSlide196.xml"/>
</Relationships>

</file>

<file path=ppt/slides/_rels/slide1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97.xml"/>
</Relationships>

</file>

<file path=ppt/slides/_rels/slide1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98.xml"/>
</Relationships>

</file>

<file path=ppt/slides/_rels/slide1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7-r01-oa01" TargetMode="External"/>
  <Relationship Id="rId3" Type="http://schemas.openxmlformats.org/officeDocument/2006/relationships/notesSlide" Target="../notesSlides/notesSlide19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ormar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stituc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asa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exican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cuenc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Polí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ol-u07-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cision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Polí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ol-u07-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y rechazar, con documentos a la vista, la formación de instituciones políticas mexicanas como una secuencia de decisiones de actores identificables en órganos con mayorías contadas: separar hecho verificado, cifra referida, interpretación con defensor y juicio de valor; fechar cada cambio con la nota de reformas y el decreto impreso; y nombrar en cada hito la alternativa sobre la mesa y quién la proponía, sin tratar el presente como destin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 la ruta U07: formación de instituciones mexicanas con documento enfrente, sin hagiografía ni relato partidista. Tres casos: quién cuenta los votos y quién declara la validez (1824 arts. 93 y 131; 1857 art. 127; arts. 60, 99 y 135 vigentes); el nodo de 1996 (transitorio TERCERO, decreto DOF 22-08-1996); las dos lecturas rivales de 1917, la de Zapata (27-12-1917) y la de Reyes Heroles (5-2-1978). La tabla de fuentes declara lo no verificado; los casos de equipo son ficticio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Polít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99]]></a:t>
            </a:r>
          </a:p>
        </p:txBody>
      </p:sp>
      <p:sp>
        <p:nvSpPr>
          <p:cNvPr id="7" name=""/>
          <p:cNvSpPr txBox="1"/>
          <p:nvPr/>
        </p:nvSpPr>
        <p:spPr>
          <a:xfrm>
            <a:off x="514350" y="1219200"/>
            <a:ext cx="8115300" cy="1104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historia política mexicana · formación de instituciones · lectura crítica de fuentes · nota de reformas de la Constitución · decretos de reforma y transitorios · anti-teleología · quién declara la validez de una elección · reforma publicada DOF 22-08-199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1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9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formaron las instituciones: el pasado mexicano como secuencia de decisiones]]></a:t>
            </a:r>
          </a:p>
        </p:txBody>
      </p:sp>
      <p:sp>
        <p:nvSpPr>
          <p:cNvPr id="8" name=""/>
          <p:cNvSpPr txBox="1"/>
          <p:nvPr/>
        </p:nvSpPr>
        <p:spPr>
          <a:xfrm>
            <a:off x="514350" y="2019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unión de un equipo de campaña en un estado cuyo nombre es ficticio; las tres frases que siguen son diálogo inventado para el ejercicio, ningún partido real aparece aquí.]]></a:t>
            </a:r>
          </a:p>
        </p:txBody>
      </p:sp>
      <p:sp>
        <p:nvSpPr>
          <p:cNvPr id="9" name=""/>
          <p:cNvSpPr txBox="1"/>
          <p:nvPr/>
        </p:nvSpPr>
        <p:spPr>
          <a:xfrm>
            <a:off x="514350" y="30099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sesora cierra la discusión con la frase más cara: «México siempre tuvo un órgano electoral autónomo: estaba en nuestro destino constitucional que fuera el I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1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9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 levanta el celular: «Mira, Juárez ya lo dijo, entre los individuos como entre las naciones...». Y un tercero, con buena intención y peor método: «Las instituciones las construyó el partido que gobernó setenta años, y lo demás es decora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1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9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de las tres frases es un argumento: son historias comprimidas. La primera afirma una continuidad que los documentos desmienten en cinco minutos: en la Constitución federal de 1824, art. 9, las cualidades de los electores las prescribían las legislaturas de los estados y a ellas «corresponde reglamentar las elecciones»; y en el art. 93 del mismo texto la calificación de esas elecciones y la votación por estados eran asunto de las legislaturas y de la Cámara de Diputad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4 de 1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9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bía órgano autónomo: había un reparto de funciones entre cuerpos que también eran partes interesadas. La segunda frase es el defecto clásico de este tema: una cita célebre de memoria, sin documento delante, en un tema donde las frases atribuidas circulan con tres variantes y ninguna fecha. La tercera confunde dos cosas distintas: quién gobernó y qué regla quedó escrita; y para sostenerla habría que poder mostrar el texto, la mayoría y la fecha de cada decisión, cosa que nadie hiz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5 de 1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9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nseña esa operación: convertir un relato sobre instituciones en una cadena de decisiones con documento, fecha, actor y alternativa. No te da una versión de la historia mexicana ni te pide que la defiendas. Te da cinco movimientos verificables: localizar el texto, fechar el cambio con la nota de reformas, leer el decreto y sus transitorios, nombrar qué opción quedó sobre la mesa y quién la proponía, y declarar en voz alta lo que no se pudo comprobar. Quien domina esos movimientos puede discutir con una persona de cualquier bando sobre las mismas cuatro hoj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6 de 1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lo afirmado aquí salió de documentos que se leyeron el 24 de octubre de 2026: la compilación oficial vigente de la Constitución (Cámara de Diputados, última reforma publicada en el Diario Oficial de la Federación el 07-10-2026), los decretos de reforma que esa misma compilación reproduce con sus transitorios y sus renglones de firma (publicados DOF el 3 de septiembre de 1993, 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7 de 1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22 de agosto de 1996, el 10 de febrero de 2014, el 15 de septiembre de 2024 y el 2 de junio de 2026), y las transcripciones digitales del texto de 1824, del de 1857, del Plan de San Luis del 5 de octubre de 1910 y del manifiesto de Emiliano Zapata fechado en Tlaltizapán el 27 de diciembre de 1917.]]></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las transcripciones se dice, en cada cita, que son transcripciones: la lección no vio el impreso original de ninguna constitución del siglo XIX.]]></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8 de 1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99]]></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serás capaz de]]></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calizar en el texto vigente la base constitucional de una institución electoral y copiar su artículo con número y fecha de la última reforma publicada (art. 41 y art. 60, con las notas del Diario Oficial de la Federación). Reconstruir una cadena de decisiones sin saltos: para cada cambio, qué precepto estaba escrito antes, en qué documento, quién lo aplicaba y quién perdía esa función al cambiar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9 de 1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99]]></a:t>
            </a:r>
          </a:p>
        </p:txBody>
      </p:sp>
      <p:sp>
        <p:nvSpPr>
          <p:cNvPr id="7" name="" descr=""/>
          <p:cNvSpPr/>
          <p:nvPr/>
        </p:nvSpPr>
        <p:spPr>
          <a:xfrm>
            <a:off x="514350" y="1219200"/>
            <a:ext cx="8115300" cy="32099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32099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er un decreto de reforma con sus transitorios y deducir de ellos qué alternativa quedó descartada, en lugar de inferir intenciones que nadie firmó. Clasificar una afirmación sobre el pasado en una de cuatro casillas: verificada con documento, verificada en transcripción, referida por un tercero o no verificada; y decirlo con esas palabras. Exponer dos lecturas incompatibles del mismo episodio con el nombre de quien las defiende, sin adjudicar cuál es la correcta.]]></a:t>
            </a:r>
          </a:p>
        </p:txBody>
      </p:sp>
      <p:sp>
        <p:nvSpPr>
          <p:cNvPr id="10" name=""/>
          <p:cNvSpPr txBox="1"/>
          <p:nvPr/>
        </p:nvSpPr>
        <p:spPr>
          <a:xfrm>
            <a:off x="685800" y="372427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Y cerrar escribiendo, en columnas separadas, las fechas y los textos consultados y lo que no se pudo comprob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0 de 1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99]]></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cuenta una historia de partidos ni se afirma que el país «avanzó hacia la democracia». Se describe qué regla quedó escrita, quién quedó adentro y quién quedó fuera de esa regla. La idea de progreso es un juicio de valor y así se etiqueta cuando apare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1 de 1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99]]></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atribuye ninguna reforma a la persona que «la tuvo» salvo que el documento lo diga. La compilación oficial publica la firma del Ejecutivo y de quien presidía la Comisión Permanente, no la exposición de motivos de la iniciativa: por eso esta lección no afirma quién propuso la reforma del 6 de diciembre de 1977 ni la del 6 de abril de 199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2 de 1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99]]></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afirma qué cambió cada decreto cuando el decreto no está impreso en el archivo leído. La compilación reproduce decretos publicados a partir del 3 de septiembre de 1993; para las fechas anteriores sólo registra la fecha en la nota, y eso es todo lo que la lección usa.]]></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onstituciones de 1824 y 1857 se citan en transcripción digital (es.wikisource.org, consultada el 24-10-2026), no en el impreso original. La ortografía de la transcripción usa «V», «I» latinas y abreviaturas (C. A. R. para la religión católica apostólica romana): se copia como está y se avis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3 de 1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99]]></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fras de votación del Congreso Constituyente que esta lección menciona (57 afirmativos y 108 negativos) están referidas por un orador en 1978, sesenta años después; no se cotejaron con el Diario de Debates. Se presentan como cifra referida, y la tabla de fuentes lo di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4 de 1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99]]></a:t>
            </a:r>
          </a:p>
        </p:txBody>
      </p:sp>
      <p:sp>
        <p:nvSpPr>
          <p:cNvPr id="7" name=""/>
          <p:cNvSpPr txBox="1"/>
          <p:nvPr/>
        </p:nvSpPr>
        <p:spPr>
          <a:xfrm>
            <a:off x="514350" y="1219200"/>
            <a:ext cx="24765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descartaron por no verificables: el texto de las Bases de 1836 y de las leyes centralistas; el episodio de la elección presidencial de 1828 y su desenlace; las cifras de participación y de votos de cualquier elección; los porcentajes de repartimiento de tierra; las fechas de creación de organismos previstos en leyes reglamentarias que no se abrieron (LOPPE de 1977, COFIPE); y todas las frases célebres atribuidas de memoria, incluidas las de Juárez y la de «La Patria es Primer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5 de 1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9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jemplos con nombres de personas, partidos, municipios y cifras están inventados para el ejercicio y etiquetados como ficticios en cada bloque. Ninguna cifra de elección real aparece en esta lección.]]></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stituye una asesoría jurídica ni un dictamen, y no habilita para ejercer la profesión: ninguna persona de la profesión jurídica revisó este material. Hubo revisión editorial de textos y fechas, con fecha, y cada cita es verificable en la fuente que se indic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9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imero las palabras: hecho verificado, cifra referida, interpretación, juicio de valor]]></a:t>
            </a:r>
          </a:p>
        </p:txBody>
      </p:sp>
      <p:sp>
        <p:nvSpPr>
          <p:cNvPr id="8" name=""/>
          <p:cNvSpPr txBox="1"/>
          <p:nvPr/>
        </p:nvSpPr>
        <p:spPr>
          <a:xfrm>
            <a:off x="514350" y="2019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itad de las peleadas sobre historia mexicana son peleadas de categoría: alguien presenta una interpretación como si fuera un hecho, o un hecho como si fuera una prueba de su interpretación. Cuatro cajas, y cada afirmación entra en una so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9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está en el documento que tienes enfrente, con fecha de publicación y texto literal. Ejemplo de esta lección: el transitorio TERCERO del decreto publicado DOF el 22 de agosto de 1996 dice que «a más tardar el 31 de octubre de 1996 deberán estar nombrados el consejero Presidente y el Secretario Ejecutivo del Consejo General del Instituto Federal Electoral, así como los ocho nuevos consejeros electorales y sus suplentes, que sustituirán a los actuales Consejeros Ciudadanos, quienes no podrán ser reelectos». Eso es verificable en la página 184 de la compilación que se leyó.]]></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fra referida: alguien la dijo y tú sabes quién y cuándo, pero no viste el acta. Ejemplo: Reyes Heroles afirma en su discurso del 5 de febrero de 1978 que en el debate sobre cambiar el nombre de la nación «57 diputados votan por la afirmativa y 108 por la negativa». Es un dato útil y citable con su cadena; no es lo mismo que un dato cotejado con el Diario de Debat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9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rpretación: una explicación de por qué pasó, con un defensor que la sostiene. Ejemplo, en las dos versiones de la misma pregunta sobre 1824: la tesis que Reyes Heroles atribuye al dictamen centralista —«No existían estados: los formó, dándoles organización independiente, la Constitución de 1824»— contra la lectura federalista que sugiere el propio texto de 1824, cuyo art. 5 enumera estados que ya existían como partes de la federación. Aquí se nombran las dos y no se decide por t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9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icio de valor: «fue un acierto», «fue una traición», «fue un pacto de élites». Puede ser discutible, honesto y hasta obligatorio decirlo en campaña; pero no es una conclusión que salga de la hoja que leíste, y por eso se marc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9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imero las palabras: hecho verificado, cifra referida, interpretación, juicio de valor]]></a:t>
            </a:r>
          </a:p>
        </p:txBody>
      </p:sp>
      <p:sp>
        <p:nvSpPr>
          <p:cNvPr id="8" name=""/>
          <p:cNvSpPr txBox="1"/>
          <p:nvPr/>
        </p:nvSpPr>
        <p:spPr>
          <a:xfrm>
            <a:off x="514350" y="2019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de la lección. La columna «dónde está escrito» remite a documentos leídos el 24-10-2026: la compilación oficial vigente de la Constitución (última reforma DOF 07-10-2026) y las transcripciones decimonónicas consultadas ese dí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alabr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nstitución]]></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ce en el análisis]]></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gla repetible más un órgano que la aplica y una consecuencia si se rompe. No es un edificio ni un símbolo.]]></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está escrita o cómo se usa aquí]]></a:t>
            </a:r>
          </a:p>
        </p:txBody>
      </p:sp>
      <p:sp>
        <p:nvSpPr>
          <p:cNvPr id="12" name=""/>
          <p:cNvSpPr txBox="1"/>
          <p:nvPr/>
        </p:nvSpPr>
        <p:spPr>
          <a:xfrm>
            <a:off x="514350" y="32289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jemplo verificado: el art. 60 vigente encarga a «el organismo público previsto en el artículo 41» declarar la validez de las elecciones de diputaciones y senadurías y otorgar constancia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alabr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uente primari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ce en el análisis]]></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documento donde la decisión quedó escrita: el texto constitucional, el decreto de reforma, un plan o un discurso firmado.]]></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está escrita o cómo se usa aquí]]></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lan de San Luis, 5 de octubre de 1910, transcrito en es.wikisource.org y leído el 24-10-202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alabr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ta de reformas]]></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ce en el análisis]]></a:t>
            </a:r>
          </a:p>
        </p:txBody>
      </p:sp>
      <p:sp>
        <p:nvSpPr>
          <p:cNvPr id="10" name=""/>
          <p:cNvSpPr txBox="1"/>
          <p:nvPr/>
        </p:nvSpPr>
        <p:spPr>
          <a:xfrm>
            <a:off x="514350" y="22098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línea que la compilación oficial imprime bajo cada precepto: «Párrafo reformado DOF 22-08-1996», «Fracción adicionada DOF 10-02-2014», «Reforma DOF 13-11-2007: Derogó del artículo el entonces párrafo tercero».]]></a:t>
            </a:r>
          </a:p>
        </p:txBody>
      </p:sp>
      <p:sp>
        <p:nvSpPr>
          <p:cNvPr id="11" name=""/>
          <p:cNvSpPr txBox="1"/>
          <p:nvPr/>
        </p:nvSpPr>
        <p:spPr>
          <a:xfrm>
            <a:off x="514350" y="35718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está escrita o cómo se usa aquí]]></a:t>
            </a:r>
          </a:p>
        </p:txBody>
      </p:sp>
      <p:sp>
        <p:nvSpPr>
          <p:cNvPr id="12" name=""/>
          <p:cNvSpPr txBox="1"/>
          <p:nvPr/>
        </p:nvSpPr>
        <p:spPr>
          <a:xfrm>
            <a:off x="514350" y="3857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 la herramienta de fechado de esta lección; da la fecha y la pieza, y no da la exposición de motivo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alabr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creto de reform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ce en el análisis]]></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acto del Congreso y su promulgación. En la compilación se imprime con sus transitorios y su renglón de firma.]]></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está escrita o cómo se usa aquí]]></a:t>
            </a:r>
          </a:p>
        </p:txBody>
      </p:sp>
      <p:sp>
        <p:nvSpPr>
          <p:cNvPr id="12" name=""/>
          <p:cNvSpPr txBox="1"/>
          <p:nvPr/>
        </p:nvSpPr>
        <p:spPr>
          <a:xfrm>
            <a:off x="514350" y="32289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l 22-08-1996: «Salón de sesiones de la Comisión Permanente... Sen. Fernando Ortiz Arana, Presidente. Dip. Martina Montenegro Espinoza, Secretari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alabr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ansitorio]]></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ce en el análisis]]></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disposición que resuelve la transición: quién sigue, quién se va, desde cuándo, con qué mayoría se nombra a los sustitutos.]]></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está escrita o cómo se usa aquí]]></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transitorio QUINTO del decreto DOF 10-02-2014 fija 120 días naturales para integrar el nuevo institut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alabr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mpilación oficial vigente]]></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ce en el análisis]]></a:t>
            </a:r>
          </a:p>
        </p:txBody>
      </p:sp>
      <p:sp>
        <p:nvSpPr>
          <p:cNvPr id="10" name=""/>
          <p:cNvSpPr txBox="1"/>
          <p:nvPr/>
        </p:nvSpPr>
        <p:spPr>
          <a:xfrm>
            <a:off x="514350" y="22098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texto consolidado con sus notas, mantenido por la Cámara de Diputados. No es el Diario Oficial: allí no están las exposiciones de motivos.]]></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está escrita o cómo se usa aquí]]></a:t>
            </a:r>
          </a:p>
        </p:txBody>
      </p:sp>
      <p:sp>
        <p:nvSpPr>
          <p:cNvPr id="12"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ttps://www.diputados.gob.mx/LeyesBiblio/pdf/CPEUM.pdf, última reforma DOF 07-10-202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7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alabr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eleologí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ce en el análisis]]></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tar el pasado como el camino hacia el presente. Su marca verbal: «siempre», «inevitable», «consolidó», «por fin».]]></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está escrita o cómo se usa aquí]]></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ídoto usado aquí: en cada hito se nombra la opción que estaba delante y se muestra que perdió por una cuenta de voto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8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alabr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giografía institucional]]></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ce en el análisis]]></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tribuir a un partido o a un héroe la bondad de una regla, en vez de describir la regla. Su marca: adjetivos sin documento.]]></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está escrita o cómo se usa aquí]]></a:t>
            </a:r>
          </a:p>
        </p:txBody>
      </p:sp>
      <p:sp>
        <p:nvSpPr>
          <p:cNvPr id="12" name=""/>
          <p:cNvSpPr txBox="1"/>
          <p:nvPr/>
        </p:nvSpPr>
        <p:spPr>
          <a:xfrm>
            <a:off x="514350" y="32289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lección sustituye «el partido que trajo las reformas» por «la base V del art. 41, reformada DOF 10-02-2014, que crea comités de evaluación y un consejo general integrado por consejeros ciudadanas y ciudadano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9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alabr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fra referid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ce en el análisis]]></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úmero que se cita con su enunciador y su fecha, sin acta a la vista.]]></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está escrita o cómo se usa aquí]]></a:t>
            </a:r>
          </a:p>
        </p:txBody>
      </p:sp>
      <p:sp>
        <p:nvSpPr>
          <p:cNvPr id="12" name=""/>
          <p:cNvSpPr txBox="1"/>
          <p:nvPr/>
        </p:nvSpPr>
        <p:spPr>
          <a:xfrm>
            <a:off x="514350" y="2914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57 y 108 votos del debate sobre el nombre de la nación, referidos por el discurso del 5 de febrero de 197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99]]></a:t>
            </a:r>
          </a:p>
        </p:txBody>
      </p:sp>
      <p:sp>
        <p:nvSpPr>
          <p:cNvPr id="7" name="" descr=""/>
          <p:cNvSpPr/>
          <p:nvPr/>
        </p:nvSpPr>
        <p:spPr>
          <a:xfrm>
            <a:off x="514350" y="1943100"/>
            <a:ext cx="8115300" cy="1809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943100"/>
            <a:ext cx="38100" cy="18097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imero las palabras: hecho verificado, cifra referida, interpretación, juicio de valor]]></a:t>
            </a:r>
          </a:p>
        </p:txBody>
      </p:sp>
      <p:sp>
        <p:nvSpPr>
          <p:cNvPr id="10" name=""/>
          <p:cNvSpPr txBox="1"/>
          <p:nvPr/>
        </p:nvSpPr>
        <p:spPr>
          <a:xfrm>
            <a:off x="685800" y="20193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istinción que salva la conversación]]></a:t>
            </a:r>
          </a:p>
        </p:txBody>
      </p:sp>
      <p:sp>
        <p:nvSpPr>
          <p:cNvPr id="11" name=""/>
          <p:cNvSpPr txBox="1"/>
          <p:nvPr/>
        </p:nvSpPr>
        <p:spPr>
          <a:xfrm>
            <a:off x="685800" y="24288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egunta de control: ¿esta frase la soporta un documento con fecha, o la soporta mi narrativa? «El INE es heredero de una lucha del pueblo por la democracia» no se puede abrir en una página. «La base V del ar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99]]></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1, en el texto reformado por el decreto publicado DOF el 10 de febrero de 2014, dispone que el Instituto Nacional Electoral es un organismo público autónomo» sí, y cualquier persona puede ir a verla.]]></a:t>
            </a:r>
          </a:p>
        </p:txBody>
      </p:sp>
      <p:sp>
        <p:nvSpPr>
          <p:cNvPr id="10" name=""/>
          <p:cNvSpPr txBox="1"/>
          <p:nvPr/>
        </p:nvSpPr>
        <p:spPr>
          <a:xfrm>
            <a:off x="685800" y="24765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onde la interpretación esté disputada, la lección hace dos cosas: presenta las lecturas con su defensor y dice qué evidencia necesitaría cada una para avanzar. Eso no es tibieza: es la única forma de discutir historia sin convertirse en el vocero de un expediente ajen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ínea de tiempo: nueve decisiones y la causa que cada documento registr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gura que sigue no es un adorno cronológico: es un ejercicio de lectura. Cada tarjeta tiene tres datos y están separados a propósito. Arriba, la fecha con su soporte: «DOF 06-12-1977» significa que la nota del artículo correspondiente de la compilación oficial imprime esa fecha; «4-oct-1824» es la fecha que la transcripción consultada consigna como del text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ínea de tiempo: nueve decisiones y la causa que cada documento registr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entro, qué dispuso ese documento, con la pieza señalada (artículo, base, fracción o transitorio). Abajo, la causa: y aquí la figura es honesta en dos tonos. Donde el propio documento declara su razón, la causa va en tinta oscura con la frase; donde la causa es una hipótesis que alguien más tarde propuso, la tarjeta dice «causa no registrada en el documento leído».]]></a:t>
            </a:r>
          </a:p>
        </p:txBody>
      </p:sp>
      <p:sp>
        <p:nvSpPr>
          <p:cNvPr id="8" name=""/>
          <p:cNvSpPr txBox="1"/>
          <p:nvPr/>
        </p:nvSpPr>
        <p:spPr>
          <a:xfrm>
            <a:off x="514350" y="32670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asimetría es la lección enter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ínea de tiempo: nueve decisiones y la causa que cada documento registr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los nueve hitos, cuatro traen causa declarada en el texto que se abrió: el preámbulo de la Constitución federal de 1824 («para fijar su independencia política, establecer y afirmar su libertad, y promover su prosperidad y gloria, decreta la siguiente»); el preámbulo de la de 1857, que presenta el texto como decreto de un «Congreso extraordinario constituyente» y lo vincula a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ínea de tiempo: nueve decisiones y la causa que cada documento registr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amamiento del Plan de Ayutla; el transitorio TERCERO del decreto DOF 22-08-1996, que no explica por qué, pero sí dice con precisión a quién sustituye y quién no puede seguir; y el decreto DOF 2 de junio de 2026, cuyo título declara su finalidad: «introducir una nueva causal de nulidad de elecciones por intervención extranjera».]]></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los otros cinco, la lección no sabe la causa en el sentido fuerte, y lo escrib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ínea de tiempo: nueve decisiones y la causa que cada documento registr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9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 cosa que la línea no puede decir: que una reforma «cerrara» un debate. La nota del artículo 41 en el texto vigente acumula fechas de reforma en 1977, 1990, 1993, 1994, 1996, 2007, 2014, 2015, 2016, 2019, 2024 y 2026. Un artículo tocado doce veces no es la base de una historia de progreso: es un sitio donde hubo conflictos suficientes para que doce mayorías distintas decidieran escribir algo encim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ínea de tiempo: nueve decisiones y la causa que cada documento regist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9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elaborada para esta lección (24-10-2026). Las fechas provienen de la nota de reformas de la compilación oficial de la Cámara de Diputados y de los decretos que esa compilación reproduce; 1824 y 1857 por su parte se citan en transcripción digital consultada el mismo día. Revisión editorial: equipo editorial Lumbre, 24-10-2026.]]></a:t>
            </a:r>
          </a:p>
        </p:txBody>
      </p:sp>
      <p:sp>
        <p:nvSpPr>
          <p:cNvPr id="9" name=""/>
          <p:cNvSpPr txBox="1"/>
          <p:nvPr/>
        </p:nvSpPr>
        <p:spPr>
          <a:xfrm>
            <a:off x="514350" y="40100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linea-tiempos.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línea de tiempo: nueve decisiones y la causa que cada documento registr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lega escribe: «La reforma publicada DOF 22-08-1996 consolidó la democracia mexicana porque el país ya venía exigiéndola desde 1988». Según el método de esta lección, ¿cuál es el problema principal de la frase?]]></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fecha: la reforma no se publicó el 22-08-1996.]]></a:t>
            </a:r>
          </a:p>
        </p:txBody>
      </p:sp>
      <p:sp>
        <p:nvSpPr>
          <p:cNvPr id="10" name=""/>
          <p:cNvSpPr txBox="1"/>
          <p:nvPr/>
        </p:nvSpPr>
        <p:spPr>
          <a:xfrm>
            <a:off x="666750" y="336232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ezcla en una sola oración un hecho verificable con una relación causal y un juicio de valor, y las tres cosas sin soportarlas en el documento que cit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99]]></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ada: es una interpretación legítima y por tanto no se puede discute.]]></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roblema es que menciona un año sin decir el m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1. ¿Quién cuenta los votos? Una institución, tres textos, dos siglos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pregunta que ordena la historia institucional mexicana mejor que cualquier lista de presidentes: ¿quién hace el cómputo y quién declara la validez? Es una pregunta aburrida y es una pregunta de poder, porque la regla que resuelve el desempate no puede la vez ser parte en el juego sin que eso sea un problem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1. ¿Quién cuenta los votos? Una institución, tres textos, dos siglos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9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texto de 1824 la respuesta es repartida y local. Art. 9: «Las cualidades de los electores se prescribirán constitucionalmente por las legislaturas de los estados, a las que también corresponde reglamentar las elecciones conforme a los principios que se establecen en esta Constitución». Art. 25: el Senado se compone de «dos senadores de cada estado elegidos a mayoría absoluta de votos por sus legislaturas». Ar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1. ¿Quién cuenta los votos? Una institución, tres textos, dos siglos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9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93: las votaciones «sobre calificación de elecciones hechas por las legislaturas, y sobre las que haga la cámara de diputados de presidente o vicepresidente, se harán por estados, teniendo la representación de cada año un solo voto». Art. 131: una comisión de la Cámara de Diputados revisa las listas «para que revisándolas den cuenta con su resultado, procediendo la cámara a calificar las elecciones, y a la enumeración de los votos». Y como cierre del círculo: art. 84, presidente «el que reuniere la mayoría absoluta de los votos de las legislaturas»; ar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1. ¿Quién cuenta los votos? Una institución, tres textos, dos siglos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9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86, si nadie reúne esa mayoría, «la cámara de diputados elegirá al presidente y vicepresidente, escogiendo en cada elección uno de los dos que tuvieren mayor número de sufragios».]]></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texto de 1857 cambia el reparto del poder legislativo y queda la misma forma de resolver el conflicto de interés: art. 51, «Se deposita el ejercicio del supremo poder legislativo en una asamblea, que se denominará congreso de la Unión» —una sola cámara, y el texto no organiza un Senado—; ar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1. ¿Quién cuenta los votos? Una institución, tres textos, dos siglos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9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91, la Suprema Corte se compone de once ministros propietarios y cuatro supernumerarios; art. 78, el presidente dura cuatro años en su encargo. Y para las reformas, art.]]></a:t>
            </a:r>
          </a:p>
        </p:txBody>
      </p:sp>
      <p:sp>
        <p:nvSpPr>
          <p:cNvPr id="8" name=""/>
          <p:cNvSpPr txBox="1"/>
          <p:nvPr/>
        </p:nvSpPr>
        <p:spPr>
          <a:xfrm>
            <a:off x="514350" y="2209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127: dos terceras partes de los individuos presentes del Congreso, aprobación de la mayoría de las legislaturas y, en seguida, «El congreso de la Unión hará el cómputo de los votos de las legislaturas y la declaración de haber sido aprobadas».]]></a:t>
            </a:r>
          </a:p>
        </p:txBody>
      </p:sp>
      <p:sp>
        <p:nvSpPr>
          <p:cNvPr id="9"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texto vigente la función sale del órgano político y se reparte en tres piezas. Ar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1. ¿Quién cuenta los votos? Una institución, tres textos, dos siglos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9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60: «El organismo público previsto en el artículo 41 de esta Constitución, de acuerdo con lo que disponga la ley, declarará la validez de las elecciones de diputados y senadores en cada uno de los distritos electorales uninominales y en cada una de las entidades federativas; otorgará las constancias respectivas...»; y esas determinaciones «podrán ser impugnadas ante las salas regionales del Tribunal Electoral del Poder Judicial de la]]></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ederació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1. ¿Quién cuenta los votos? Una institución, tres textos, dos siglos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t. 99: la Sala Superior hace «el cómputo final de la elección de Presidente» y resuelve «en forma definitiva e inatacable». Art. 135, párrafo segundo, adicionado DOF 21-10-1966: el cómputo de votos de las legislaturas sobre reformas constitucionales sigue en manos del Congreso de la Unión o de su Comisión Permanent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1. ¿Quién cuenta los votos? Una institución, tres textos, dos siglos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9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último detalle es el que desarma la lectura teleológica. No hay una flecha que va del Congreso que califica elecciones al órgano autónomo que las declara: hay movimientos en direcciones distintas, y uno de ellos —el de 1966— deja expresamente que el cómputo de las reformas siga haciéndolo el propio legislador que vota la reforma. Quien cuente la historia como progreso continuo no podrá explicar esa línea. Quien la cuente como decisiones verá que en 1966 una mayoría decidió no mover esa pieza, y que esa decisión también tiene fech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1. ¿Quién cuenta los votos? Una institución, tres textos, dos sigl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9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dena, pieza por pieza. Columna 3 es texto literal del documento citado; columna 4 declara lo que ese documento NO dice, que es lo que la lección se prohíbe afirma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5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ocumento (fecha y soporte)]]></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federal de 1824, arts. 9, 25, 84, 86, 93 y 131 (transcripción digital; la página consigna el 4 de octubre de 1824)]]></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ién cuenta o declara]]></a:t>
            </a:r>
          </a:p>
        </p:txBody>
      </p:sp>
      <p:sp>
        <p:nvSpPr>
          <p:cNvPr id="10" name=""/>
          <p:cNvSpPr txBox="1"/>
          <p:nvPr/>
        </p:nvSpPr>
        <p:spPr>
          <a:xfrm>
            <a:off x="514350" y="25241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legislaturas de los estados reglamentan elecciones y eligen senadores; la Cámara de Diputados califica y enumera votos; si nadie reúne mayoría absoluta de votos de legislaturas, la Cámara elige entre los dos más alto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5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Frase literal leída el 24-10-2026]]></a:t>
            </a:r>
          </a:p>
        </p:txBody>
      </p:sp>
      <p:sp>
        <p:nvSpPr>
          <p:cNvPr id="8" name=""/>
          <p:cNvSpPr txBox="1"/>
          <p:nvPr/>
        </p:nvSpPr>
        <p:spPr>
          <a:xfrm>
            <a:off x="514350" y="14954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s que también corresponde reglamentar las elecciones» (art. 9); «la cámara de diputados elegirá al presidente y vicepresidente, escogiendo en cada elección uno de los dos que tuvieren mayor número de sufragios» (art. 86)]]></a:t>
            </a:r>
          </a:p>
        </p:txBody>
      </p:sp>
      <p:sp>
        <p:nvSpPr>
          <p:cNvPr id="9"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no dice ese documento]]></a:t>
            </a:r>
          </a:p>
        </p:txBody>
      </p:sp>
      <p:sp>
        <p:nvSpPr>
          <p:cNvPr id="10" name=""/>
          <p:cNvSpPr txBox="1"/>
          <p:nvPr/>
        </p:nvSpPr>
        <p:spPr>
          <a:xfrm>
            <a:off x="514350" y="31432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dice cuántos votos obtuvo nadie en 1824 ni en qué año se aplicó el art. 86: la lección no afirma ningún episodio de aplicación concret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5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ocumento (fecha y soporte)]]></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de 1857, arts. 51, 78, 91 y 127 (transcripción digital)]]></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ién cuenta o declara]]></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greso unicameral; el propio Congreso hace el cómputo de los votos de las legislaturas sobre reformas]]></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Frase literal leída el 24-10-2026]]></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ongreso de la Unión hará el cómputo de los votos de las legislaturas y la declaración de haber sido aprobadas» (art. 12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5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no dice ese documento]]></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dice cuándo se restableció un Senado después de 1857; la lección no pone esa fecha porque no la verificó]]></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5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ocumento (fecha y soporte)]]></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exto vigente, art. 135 con sus notas (compilación oficial, última reforma DOF 07-10-2026)]]></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ién cuenta o declara]]></a:t>
            </a:r>
          </a:p>
        </p:txBody>
      </p:sp>
      <p:sp>
        <p:nvSpPr>
          <p:cNvPr id="10" name=""/>
          <p:cNvSpPr txBox="1"/>
          <p:nvPr/>
        </p:nvSpPr>
        <p:spPr>
          <a:xfrm>
            <a:off x="514350" y="2524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os terceras partes de los presentes en el Congreso, mayoría de legislaturas, y el cómputo en el Congreso o su Comisión Permanente]]></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Frase literal leída el 24-10-2026]]></a:t>
            </a:r>
          </a:p>
        </p:txBody>
      </p:sp>
      <p:sp>
        <p:nvSpPr>
          <p:cNvPr id="12" name=""/>
          <p:cNvSpPr txBox="1"/>
          <p:nvPr/>
        </p:nvSpPr>
        <p:spPr>
          <a:xfrm>
            <a:off x="514350" y="35433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ongreso de la Unión o la Comisión Permanente en su caso, harán el cómputo de los votos de las Legislaturas...» con la nota «Párrafo adicionado DOF 21-10-196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5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no dice ese documento]]></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nota no dice por qué se movió la oración en 1966; no se atribuye la decisión a ninguna persona ni partid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5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ocumento (fecha y soporte)]]></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exto vigente, arts. 60 y 99 (con notas «Artículo reformado DOF... 06-04-1990, 03-09-1993» y «Párrafo reformado DOF 15-09-2024»)]]></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ién cuenta o declara]]></a:t>
            </a:r>
          </a:p>
        </p:txBody>
      </p:sp>
      <p:sp>
        <p:nvSpPr>
          <p:cNvPr id="10" name=""/>
          <p:cNvSpPr txBox="1"/>
          <p:nvPr/>
        </p:nvSpPr>
        <p:spPr>
          <a:xfrm>
            <a:off x="514350" y="25241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organismo público previsto en el art. 41 declara la validez de diputaciones y senadurías; la Sala Superior hace el cómputo final presidencial con fallos definitivos e inatacabl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5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Frase literal leída el 24-10-2026]]></a:t>
            </a:r>
          </a:p>
        </p:txBody>
      </p:sp>
      <p:sp>
        <p:nvSpPr>
          <p:cNvPr id="8" name=""/>
          <p:cNvSpPr txBox="1"/>
          <p:nvPr/>
        </p:nvSpPr>
        <p:spPr>
          <a:xfrm>
            <a:off x="514350" y="14954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determinaciones sobre la declaración de validez, el otorgamiento de las constancias y la asignación de diputados o senadores podrán ser impugnadas ante las salas regionales del Tribunal Electoral del Poder Judicial de la Federación» (art. 60)]]></a:t>
            </a:r>
          </a:p>
        </p:txBody>
      </p:sp>
      <p:sp>
        <p:nvSpPr>
          <p:cNvPr id="9"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no dice ese documento]]></a:t>
            </a:r>
          </a:p>
        </p:txBody>
      </p:sp>
      <p:sp>
        <p:nvSpPr>
          <p:cNvPr id="10" name=""/>
          <p:cNvSpPr txBox="1"/>
          <p:nvPr/>
        </p:nvSpPr>
        <p:spPr>
          <a:xfrm>
            <a:off x="514350" y="31432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nota de 1990 da la fecha y la pieza, no el contenido del decreto de 1990: la lección no describe qué dijo ese decret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5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ocumento (fecha y soporte)]]></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lan de San Luis, 5 de octubre de 1910, puntos 2, 3 y 4 (transcripción digital)]]></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ién cuenta o declara]]></a:t>
            </a:r>
          </a:p>
        </p:txBody>
      </p:sp>
      <p:sp>
        <p:nvSpPr>
          <p:cNvPr id="10" name=""/>
          <p:cNvSpPr txBox="1"/>
          <p:nvPr/>
        </p:nvSpPr>
        <p:spPr>
          <a:xfrm>
            <a:off x="514350" y="25241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actor que se declara presidente provisional, convoca elecciones extraordinarias y conserva las leyes vigentes «a reserva de reformar oportunamente por los medios constitucional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5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Frase literal leída el 24-10-2026]]></a:t>
            </a:r>
          </a:p>
        </p:txBody>
      </p:sp>
      <p:sp>
        <p:nvSpPr>
          <p:cNvPr id="8" name=""/>
          <p:cNvSpPr txBox="1"/>
          <p:nvPr/>
        </p:nvSpPr>
        <p:spPr>
          <a:xfrm>
            <a:off x="514350" y="14954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declara ley suprema de la República el principio de No-Reelección del Presidente y Vice-Presidente de la República, Gobernadores de los Estados y Presidentes Municipales, mientras que se hagan las reformas constitucionales respectivas» (punto 4)]]></a:t>
            </a:r>
          </a:p>
        </p:txBody>
      </p:sp>
      <p:sp>
        <p:nvSpPr>
          <p:cNvPr id="9"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no dice ese documento]]></a:t>
            </a:r>
          </a:p>
        </p:txBody>
      </p:sp>
      <p:sp>
        <p:nvSpPr>
          <p:cNvPr id="10" name=""/>
          <p:cNvSpPr txBox="1"/>
          <p:nvPr/>
        </p:nvSpPr>
        <p:spPr>
          <a:xfrm>
            <a:off x="514350" y="31432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dice cuántas personas apoyaron el plan ni qué pasó después: la lección no cuenta el desenlace de 1911 en este bloqu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1. ¿Quién cuenta los votos? Una institución, tres textos, dos sigl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9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elaborada para esta lección con textos leídos el 24-10-2026 (1824 y 1857 en transcripción digital; la compilación oficial vigente para el bloque actual). Ninguna cifra de elección aparece en la figura. Revisión editorial: equipo editorial Lumbre, 24-10-2026.]]></a:t>
            </a:r>
          </a:p>
        </p:txBody>
      </p:sp>
      <p:sp>
        <p:nvSpPr>
          <p:cNvPr id="9" name=""/>
          <p:cNvSpPr txBox="1"/>
          <p:nvPr/>
        </p:nvSpPr>
        <p:spPr>
          <a:xfrm>
            <a:off x="514350" y="36957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quien-cuenta.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aso 1. ¿Quién cuenta los votos? Una institución, tres textos, dos siglo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gún el texto de la Constitución federal de 1824, en las elecciones de senadores votaban las legislaturas de los estados y no el vecindario de cada distrito, como ocurre con el texto vigente del artículo 56.]]></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362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aso 1. ¿Quién cuenta los votos? Una institución, tres textos, dos siglo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texto de divulgación afirma: «Desde 1824 México ha buscado que un órgano imparcial y sin interés en el resultado cuente los votos». ¿Qué te obliga a corregir la cadena de documentos de esta lección?]]></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ada: la frase es compatible con los textos porque 1824 ya preveía un órgano electoral federal.]]></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99]]></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frase es falsa de punta a punta: en 1824 no había órgano electoral federal y en el texto vigente el cómputo de las reformas constitucionales sigue en manos del Congreso, que es parte interesada.]]></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sólo falla la primera parte, porque hoy ningún órgano político interviene en cómputos.]]></a:t>
            </a:r>
          </a:p>
        </p:txBody>
      </p:sp>
      <p:sp>
        <p:nvSpPr>
          <p:cNvPr id="9" name=""/>
          <p:cNvSpPr txBox="1"/>
          <p:nvPr/>
        </p:nvSpPr>
        <p:spPr>
          <a:xfrm>
            <a:off x="666750" y="3238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frase es correcta en lo institucional y sólo falla en la fech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2. 1996: el punto de bifurcación que la memoria partidista aplana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9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leer un cambio institucional sin teleología hay un truco operativo: buscar en los transitorios a la persona que el decreto deja afuera. Ahí está la alternativa que había sobre la mesa.]]></a:t>
            </a:r>
          </a:p>
        </p:txBody>
      </p:sp>
      <p:sp>
        <p:nvSpPr>
          <p:cNvPr id="8" name=""/>
          <p:cNvSpPr txBox="1"/>
          <p:nvPr/>
        </p:nvSpPr>
        <p:spPr>
          <a:xfrm>
            <a:off x="514350" y="22860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creto «mediante el cual se declaran reformados diversos artículos de la Constitución Política de los Estados Unidos Mexicanos», publicado en el Diario Oficial de la Federación el 22 de agosto de 1996, reforma —entre otras piezas— el art. 41 desde su párrafo segundo, el art. 54 desde la fracción II, el art. 56, el art. 60 en sus párrafos segundo y tercero, el art. 94, el art. 99, el art.]]></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2. 1996: el punto de bifurcación que la memoria partidista aplana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9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105 en su fracción II (donde añade un inciso f) y dos párrafos), el art. 108, el art. 110, el art. 111, el art. 116 en la fracción II y le adiciona una fracción IV, y el art. 122; y deroga la fracción VI del art. 73. Ese es el cuerpo de la decisión.]]></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2. 1996: el punto de bifurcación que la memoria partidista aplana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9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o lo que hace visible la bifurcación es el transitorio TERCERO: «A más tardar el 31 de octubre de 1996 deberán estar nombrados el consejero Presidente y el Secretario Ejecutivo del Consejo General del Instituto Federal Electoral, así como los ocho nuevos consejeros electorales y sus suplentes, que sustituirán a los actuales Consejeros Ciudadanos, quienes no podrán ser reelecto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2. 1996: el punto de bifurcación que la memoria partidista aplana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tiene tres datos: quiénes llegan, a quiénes se quita y qué se les prohíbe. La alternativa que el decreto tenía delante era sencilla: dejar a los consejeros ciudadanos en su puesto y reformar sólo la ley. El decreto eligió otra cosa, y el propio texto lo confiesa al prohibirles la reelección y al fijar una fecha límite de cuarenta días para sustituirlo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2. 1996: el punto de bifurcación que la memoria partidista aplana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ransitorio QUINTO hace lo mismo con el tribunal: «Los nuevos Magistrados Electorales deberán designarse a más tardar el 31 de octubre de 1996 y, por esta ocasión, requerirán para su elección del voto de las tres cuartas partes de los miembros presentes de la Cámara de Senadore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2. 1996: el punto de bifurcación que la memoria partidista aplana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l SEXTO añade: «En tanto se expiden o reforman las leyes correspondientes, el Tribunal Federal Electoral seguirá ejerciendo las competencias y funciones que actualmente le señala el Código Federal de Instituciones y Procedimientos Electorales». Es decir: el órgano cambia de nombre y de composición antes de cambiar de ley, y mientras tanto sigue aplicando la norma vieja.]]></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es la forma real en que se mueven las instituciones, y es muy distinta de la foto de la ceremoni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2. 1996: el punto de bifurcación que la memoria partidista aplana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9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tercer detalle, que la figura 4 no puede mostrar pero el bloque de fuentes sí deja anotado: ese mismo decreto DOF 22-08-1996 es el que crea, en el art. 105 fracción II, la vía para impugnar leyes electorales ante la Suprema Corte —con un plazo de quince días naturales y un deber de resolver en quince días hábiles para los procesos que arrancaban antes del 1 de abril de 1997, según su transitorio SEGUND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2. 1996: el punto de bifurcación que la memoria partidista aplana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9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lguien dice «el sistema de justicia electoral se consolidó en 1996» está condensando, sin decirlo, una decisión de jurisdicción que ese texto tomó en un párrafo y dos plazos. Ninguna de esas tres líneas dice si la reforma fue buena. Dice qué quedó escrito, con qué fecha, con qué mayoría agravada y a quién se dejó sin puesto. Para discutir el resto hace falta otra evidencia que aquí no se leyó.]]></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2. 1996: el punto de bifurcación que la memoria partidista apla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9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hecha con el texto del decreto reproducido en la compilación oficial de la Cámara de Diputados (última reforma DOF 07-10-2026), leído el 24-10-2026. Los renglones citados son literales. Revisión editorial: equipo editorial Lumbre, 24-10-2026.]]></a:t>
            </a:r>
          </a:p>
        </p:txBody>
      </p:sp>
      <p:sp>
        <p:nvSpPr>
          <p:cNvPr id="9" name=""/>
          <p:cNvSpPr txBox="1"/>
          <p:nvPr/>
        </p:nvSpPr>
        <p:spPr>
          <a:xfrm>
            <a:off x="514350" y="36957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bifurcacion-1996.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so 2. 1996: el punto de bifurcación que la memoria partidista aplana · Ejemplo resuelto 1: cómo se lee un nudo institucional con el decreto delante · Paso 1 de 6]]></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9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mpezar por la nota, no por el recuerdo]]></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compilación oficial vigente, la nota que cierra el artículo 41 dice: «Artículo reformado DOF 06-12-1977, 06-04-1990, 03-09-1993, 19-04-1994, 22-08-1996, 13-11-2007». Encima, cada párrafo trae su propia línea: «Párrafo reformado DOF 10-02-2014», «Inciso adicionado DOF 02-06-2026», «Párrafo adicionado DOF 20-12-2024». Con eso se puede fechar el cambio sin citar de memoria. Lo que la nota no hace: explicar el motivo. Esa es la primera disciplina: la nota da pieza y fecha; la explicación hay que buscarla en otro lado o renunciar a darl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so 2. 1996: el punto de bifurcación que la memoria partidista aplana · Ejemplo resuelto 1: cómo se lee un nudo institucional con el decreto delante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Abrir el decreto impreso y copiar su artículo únic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ilación reproduce el decreto del 22 de agosto de 1996 con su encabezado «Publicado en el Diario Oficial de la Federación el 22 de agosto de 1996» y su Artículo Único, que enumera pieza por pieza lo reformado, adicionado y derogado: arts. 35 fr. III, 36 fr. III, 41 desde el párrafo segundo, 54 desde la fracción II, 56, 60 párrs.]]></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o y tercero, 74 fr. I, 94 párrs. primero, cuarto y octavo, 99, 101 párrs. primero y segundo, 105 fr. II, 108, 110, 111, 116 fr. II, 122; se adicionan dos párrafos al 98, un inciso f) y dos párrafos a la fracción II del 105 y una fracción IV al 116; se deroga la fracción VI del 73.]]></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r la lista es copiar el perímetro de la decisión: lo que no está en la lista no se cambió ese dí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so 2. 1996: el punto de bifurcación que la memoria partidista aplana · Ejemplo resuelto 1: cómo se lee un nudo institucional con el decreto delante · Paso 3 de 6]]></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9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Buscar el transitorio que nombra al desplazad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nsitorio TERCERO: los ocho nuevos consejeros electorales «sustituirán a los actuales Consejeros Ciudadanos, quienes no podrán ser reelectos». Aquí aparece la alternativa. Si la reforma hubiera sido sólo técnica, no habría necesitado prohibir la continuidad de unas personas concretas. El desplazamiento es la prueba documental de que había una opción distinta sobre la mesa, y que perdió.]]></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so 2. 1996: el punto de bifurcación que la memoria partidista aplana · Ejemplo resuelto 1: cómo se lee un nudo institucional con el decreto delante · Paso 4 de 6]]></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9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Anotar la mayoría agravada exigida para la sustitución]]></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nsitorio QUINTO: los nuevos magistrados electorales, por esta ocasión, «requerirán para su elección del voto de las tres cuartas partes de los miembros presentes de la Cámara de Senadores». Una mayoría de tres cuartos no es un detalle procedimental: es la medida del acuerdo que los votantes creían necesario. Cuando alguien afirme «la reforma la pasó un solo bando», se compara con esta líne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so 2. 1996: el punto de bifurcación que la memoria partidista aplana · Ejemplo resuelto 1: cómo se lee un nudo institucional con el decreto delante · Paso 5 de 6]]></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9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Registrar el vacío normativo, que también es información]]></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nsitorio SEXTO: «En tanto se expiden o reforman las leyes correspondientes, el Tribunal Federal Electoral seguirá ejerciendo las competencias y funciones que actualmente le señala el Código Federal de Instituciones y Procedimientos Electorales». La Constitución cambió antes que la ley, y el constituyente lo reconoció. Toda institución que se describe «creada» por una reforma constitucional está en realidad funcionando con reglas viejas durante un tiempo que el propio decreto fij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so 2. 1996: el punto de bifurcación que la memoria partidista aplana · Ejemplo resuelto 1: cómo se lee un nudo institucional con el decreto delante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Cerrar con la firma y con la lista de lo que no se sab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nglón de suscripción: «Salón de sesiones de la Comisión Permanente del Honorable Congreso de la Unión. México, D.F., a 21 de agosto de 1996. Sen. Fernando Ortiz Arana, Presidente. Dip. Martina Montenegro Espinoza, Secretaria. Sen. Francisco Xavier Salazar Sáenz, Secretario».]]></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e documento no registra: quién presentó la iniciativa, cómo votaron los grupos parlamentarios, qué se dijo en la tribuna y qué ocurrió en 1988 o en 1994 para llegar ahí. Esas son preguntas con nombre y apellido —iniciativa, votación nominada, actas, prensa— que esta lección dejó abierta en lugar de llenarlas con recuerdo de secundaria.]]></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nálisis honesto de 1996 ocupa una página con lo que el decreto dice y un párrafo con lo que el decreto no puede decir.]]></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aso 2. 1996: el punto de bifurcación que la memoria partidista aplan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gún el transitorio TERCERO del decreto publicado DOF 22 de agosto de 1996, ¿qué decisión sobre personas permite afirmar que existía una alternativa institucional posible?]]></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se fijara el 31 de octubre de 1996 como fecha límite para los nombramientos.]]></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os ocho nuevos consejeros electorales sustituyeran a los consejeros ciudadanos en funciones y que a estos se les prohibiera ser reelectos.]]></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99]]></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Secretario Ejecutivo siguiera siendo nombrado por el Presidente de la República.]]></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Código Federal de Instituciones y Procedimientos Electorales se mantuviera vigente hasta la reforma de la ley.]]></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3. El mismo 1917, dos lecturas con defensor y con interés declarado · 1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9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exto constitucional de 1917 tiene fecha de publicación verificable en la compilación oficial: los artículos que nunca fueron reformados llevan la nota «Artículo original DOF 05-02-1917», y otros traen además «Fe de erratas al artículo DOF 06-02-1917». Dos fechas distintas, ambas impresas; esta lección las registra como aparecen y no decide entre ellas, porque no revisó el facsímil del Diario Oficial.]]></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3. El mismo 1917, dos lecturas con defensor y con interés declarado · 2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rededor de ese texto se armó una disputa que sigue viva, y la lección no la resuelve: la presenta con sus defensores. Del lado de la lectura que ve en 1917 un punto de llegada y un marco vivo está Jesús Reyes Heroles, en el discurso pronunciado en Querétaro el 5 de febrero de 1978, en el sexagésimo primer aniversario de la promulgación, delante del presidente José López Portillo.]]></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3. El mismo 1917, dos lecturas con defensor y con interés declarado · 3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tesis es explícita: «Nuestra ley fundamental, como Constitución viva y viviente, se desarrolla, crece, amplia, renueva y automodifica... cuando es reformada, siguiendo sus líneas esenciales, se apoya en la reforma y prosigue con ella, y cuando se ha intentado reformarla en contra de su sentido esencial rechaza la reforma y se afirma en sus orígenes».]]></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sobre el movimiento que le dio el texto: «nuestra revolución o es social o no es revolución».]]></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3. El mismo 1917, dos lecturas con defensor y con interés declarado · 4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9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 lado de la lectura que ve en ese mismo arreglo un engaño insuficiente está Emiliano Zapata, en un manifiesto fechado en Tlaltizapán, Morelos, el 27 de diciembre de 1917, firmado «El General en Jefe del Ejército Libertador», con el lema «Reforma, Libertad, Justicia y Ley». Su texto no discute la letra constitucional: la descalifica por el gobierno que la rodea y propone otra institución.]]></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3. El mismo 1917, dos lecturas con defensor y con interés declarado · 5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9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ñala que «por medio de la falsificación de las elecciones municipales y de su absoluto dominio sobre los gobernadores, prepara la formación de cámaras legislativas que ciegamente obedezcan su voluntad»; exige «la imprescindible aceptación de las reformas agrarias exigidas por el pueblo campesino y consignadas en el Plan de Ayala»; y enumera las reformas políticas que harían falta, incluidas «la cuestión obrera, en el sistema electoral y en la parte necesaria para la adopción del sistema del parlamentarismo», además de «la libertad municipal».]]></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3. El mismo 1917, dos lecturas con defensor y con interés declarado · 6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9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sobre quién designaría al sustituto: «En cuanto al nombramiento de presidente provisional de la República, será hecho a mayoría de votos, por los jefes revolucionarios del país, en junta que se celebrará al efecto».]]></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s dos hojas son el material de trabajo de un analista institucional. No porque digan cuál lectura es correcta, sino porque cada una hace visible tres cosas que un manual esconde: qué se estaba jugando quien habla, qué le pide al lector y qué evidencia necesitaría para avanzar.]]></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3. El mismo 1917, dos lecturas con defensor y con interés declarado · 7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yes Heroles hablaba en el aniversario, a favor de una reforma política recién iniciada y contra lo que él mismo describe como reservas de «casi todos los partidos o grupos políticos»: su texto admite el conflicto («En su primer momento se comprobó que no pretendía favorecer o perjudicar a uno u otro partido»).]]></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Zapata hablaba en guerra, no reconocía al gobierno que había promulgado el texto, y su propuesta institucional —parlamentarismo y presidente provisional electo por jefes armados— es exactamente el tipo de alternativa que la narración escolar omite porque ganó la otra.]]></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3. El mismo 1917, dos lecturas con defensor y con interés declarado · 8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última precisión de método antes de pasar a las fuentes: cuando un mismo archivo oficial imprime dos fechas para un mismo texto, la lección no elige una; anota las dos, dice dónde aparecen y deja la pregunta abierta. Ésa es la diferencia entre citar y cotejar.]]></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3. El mismo 1917, dos lecturas con defensor y con interés declarado · 9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9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entra la operación que esta lección quiere que sepas hacer. Nadie de los dos ofrece actas. Por eso, el dato duro del debate sobre el nombre de la nación —si México seguía llamándose Estados Unidos o se convertía en República Mexicana— llega a nosotros referido, no cotejado: Reyes Heroles cuenta que «La Comisión de Reformas a la Constitución propone que el nombre de Estados Unidos Mexicanos sea sustituido por el de República Mexicana.]]></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3. El mismo 1917, dos lecturas con defensor y con interés declarado · 10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9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trata de un puro nominalismo: el dictamen de la comisión viene a sostener la tesis centralista de que en México: No existían estados: los formó, dándoles organización independiente, la Constitución de 1824», y añade su propia y seca conclusión: «Se mantiene la forma federal, aunque el dictamen da la razón a la argumentación centralista; la decisión es para el federalismo, pero la argumentación para el centralismo».]]></a:t>
            </a:r>
          </a:p>
        </p:txBody>
      </p:sp>
      <p:sp>
        <p:nvSpPr>
          <p:cNvPr id="8" name=""/>
          <p:cNvSpPr txBox="1"/>
          <p:nvPr/>
        </p:nvSpPr>
        <p:spPr>
          <a:xfrm>
            <a:off x="514350" y="35242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registra el resultado: «Quienes se oponen al dictamen ganan: 57 diputados votan por la afirmativa y 108 por la negativa».]]></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3. El mismo 1917, dos lecturas con defensor y con interés declarado · 11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es una disputa historiográfica real y nombrada: una lectura centralista de la formación del Estado mexicano, según la cual los estados fueron criatura de la Constitución de 1824, sostenida en el dictamen de una comisión de 1917 según el orador de 1978; y una lectura federalista que puede apoyarse en el propio texto de 1824, cuyo art.]]></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5 enumera «los estados y territorios siguientes» como partes ya dadas, y cuyo art. 2 describe el territorio como «el que fue del virreinato llamado antes N. E.» sin decir que los estados lo preceden ni lo suceden. La lección no decide.]]></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3. El mismo 1917, dos lecturas con defensor y con interés declarado · 12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9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í puede decir tres cosas exactas: dónde está cada frase, quién las dijo y qué falta para cerrar la pregunta —el Diario de Debates del Congreso Constituyente y el texto del dictamen de la Comisión de Reformas, que aquí no se abrieron.]]></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3. El mismo 1917, dos lecturas con defensor y con interés declar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9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lecturas del arreglo de 1917, con su defensor, su posición y lo que su documento no prueba. Ambos textos son fuentes primarias leídas en transcripción digital el 24-10-2026; la lección no asume que el lector deba inclinarse por ninguna.]]></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4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ectur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917 como marco vivo que se reformula sin romperse]]></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fensor, lugar y fecha]]></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Jesús Reyes Heroles, Querétaro, 5 de febrero de 1978 (discurso en el 61 aniversario de la promulgación)]]></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afirma (frase leída)]]></a:t>
            </a:r>
          </a:p>
        </p:txBody>
      </p:sp>
      <p:sp>
        <p:nvSpPr>
          <p:cNvPr id="12" name=""/>
          <p:cNvSpPr txBox="1"/>
          <p:nvPr/>
        </p:nvSpPr>
        <p:spPr>
          <a:xfrm>
            <a:off x="514350" y="32289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es reformada, siguiendo sus líneas esenciales, se apoya en la reforma y prosigue con ella»; «nuestra revolución o es social o no es revolución»]]></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4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no prueba ese documento]]></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un acta: no prueba la votación del Congreso ni que las reformas posteriores respetaran ese «sentido esencial». Su autor estaba a favor de la reforma política en curso y lo dice]]></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4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ectur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917 como arreglo capturado por un gobierno sin legitimidad]]></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fensor, lugar y fecha]]></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miliano Zapata, Tlaltizapán, Morelos, 27 de diciembre de 1917 (manifiesto a los revolucionarios de la República)]]></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afirma (frase leída)]]></a:t>
            </a:r>
          </a:p>
        </p:txBody>
      </p:sp>
      <p:sp>
        <p:nvSpPr>
          <p:cNvPr id="12" name=""/>
          <p:cNvSpPr txBox="1"/>
          <p:nvPr/>
        </p:nvSpPr>
        <p:spPr>
          <a:xfrm>
            <a:off x="514350" y="32289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or medio de la falsificación de las elecciones municipales y de su absoluto dominio sobre los gobernadores, prepara la formación de cámaras legislativas que ciegamente obedezcan su voluntad»]]></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4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no prueba ese documento]]></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documenta la falsificación que denuncia: es una acusación con enunciador, no un expediente. Tampoco define el parlamentarismo que propone ni su mecanismo]]></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4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ectur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estados como creación de la Constitución de 1824 (lectura centralista de la formación del Estado)]]></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fensor, lugar y fecha]]></a:t>
            </a:r>
          </a:p>
        </p:txBody>
      </p:sp>
      <p:sp>
        <p:nvSpPr>
          <p:cNvPr id="10" name=""/>
          <p:cNvSpPr txBox="1"/>
          <p:nvPr/>
        </p:nvSpPr>
        <p:spPr>
          <a:xfrm>
            <a:off x="514350" y="25241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dictamen de la Comisión de Reformas a la Constitución de 1917, citado por Reyes Heroles en 1978: «No existían estados: los formó, dándoles organización independiente, la Constitución de 1824»]]></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4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afirma (frase leíd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opuesta era sustituir «Estados Unidos Mexicanos» por «República Mexicana»; el orador registra que «la decisión es para el federalismo, pero la argumentación para el centralismo»]]></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no prueba ese documento]]></a:t>
            </a:r>
          </a:p>
        </p:txBody>
      </p:sp>
      <p:sp>
        <p:nvSpPr>
          <p:cNvPr id="10" name=""/>
          <p:cNvSpPr txBox="1"/>
          <p:nvPr/>
        </p:nvSpPr>
        <p:spPr>
          <a:xfrm>
            <a:off x="514350" y="2828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lección no abrió el dictamen ni el Diario de Debates: la cita es de segunda mano, con enunciador y fecha, y se presenta como cifra referida]]></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4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ectur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estados como partes preexistentes que se federan (lectura federalista)]]></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fensor, lugar y fecha]]></a:t>
            </a:r>
          </a:p>
        </p:txBody>
      </p:sp>
      <p:sp>
        <p:nvSpPr>
          <p:cNvPr id="10" name=""/>
          <p:cNvSpPr txBox="1"/>
          <p:nvPr/>
        </p:nvSpPr>
        <p:spPr>
          <a:xfrm>
            <a:off x="514350" y="25241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texto de la Constitución federal de 1824, art. 5, que enumera «las partes de esta federación son los estados y territorios siguientes» y los nombra uno por uno, desde Chiapas hasta Zacatecas]]></a:t>
            </a:r>
          </a:p>
        </p:txBody>
      </p:sp>
      <p:sp>
        <p:nvSpPr>
          <p:cNvPr id="11" name=""/>
          <p:cNvSpPr txBox="1"/>
          <p:nvPr/>
        </p:nvSpPr>
        <p:spPr>
          <a:xfrm>
            <a:off x="514350" y="35718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afirma (frase leída)]]></a:t>
            </a:r>
          </a:p>
        </p:txBody>
      </p:sp>
      <p:sp>
        <p:nvSpPr>
          <p:cNvPr id="12" name=""/>
          <p:cNvSpPr txBox="1"/>
          <p:nvPr/>
        </p:nvSpPr>
        <p:spPr>
          <a:xfrm>
            <a:off x="514350" y="3857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enumeración es un hecho del texto: la constitución se presenta reconociendo entidades que nombra una por una]]></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4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no prueba ese documento]]></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art. 5 no dice si esas entidades tenían soberanía anterior ni cuándo la tuvieron: la lección no rellena ese hueco con doctrina]]></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3. El mismo 1917, dos lecturas con defensor y con interés declar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9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elaborada el 24-10-2026 con las transcripciones digitales leídas ese día de ambos documentos primarios. Las frases citadas son literales. Revisión editorial: equipo editorial Lumbre, 24-10-2026.]]></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os-lecturas.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199]]></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so 3. El mismo 1917, dos lecturas con defensor y con interés declarado · Ejemplo resuelto 2 (caso 100 por ciento ficticio): desarmar tres frases de una reunión con la ficha de ocho campos · Paso 1 de 6]]></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5 / 19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0. Declarar la ficción antes de la primera cifr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sonas, partido, municipio y estados de este ejemplo están inventados: equipo «Semilla», candidata ficticia «Alba Neri», municipio ficticio «San Rafael de la Sierra». Ninguna cifra de elección real aparece. Se declara así porque el ejercicio copia la forma de una reunión verdadera y un lector podría confundirla con una.]]></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6 / 199]]></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so 3. El mismo 1917, dos lecturas con defensor y con interés declarado · Ejemplo resuelto 2 (caso 100 por ciento ficticio): desarmar tres frases de una reunión con la ficha de ocho campos · Paso 2 de 6]]></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7 / 19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Frase A: «las instituciones las hizo el partido que gobernó setenta años»]]></a:t>
            </a:r>
          </a:p>
        </p:txBody>
      </p:sp>
      <p:sp>
        <p:nvSpPr>
          <p:cNvPr id="8" name=""/>
          <p:cNvSpPr txBox="1"/>
          <p:nvPr/>
        </p:nvSpPr>
        <p:spPr>
          <a:xfrm>
            <a:off x="514350" y="1981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po norma: art. 41 base V, que organiza el organismo público autónomo. Campo fecha: la nota del artículo 41 en el texto vigente acumula reformas de 1977, 1990, 1993, 1994, 1996, 2007, 2014, 2015, 2016, 2019, 2024 y 2026. Campo actor: los renglones de firma de los decretos reproducidos —en 1993, «Sen. Emilio M.]]></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8 / 19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onzález, Presidente» y promulgación con el Secretario de Gobernación José Patrocinio González Blanco Garrido; en 1996, «Sen. Fernando Ortiz Arana, Presidente»; en 2026, «Sen. Laura Itzel Castillo Juárez, Presidenta» y promulgación por la presidenta Claudia Sheinbaum Pardo con la secretaria de Gobernación Rosa Icela Rodríguez Velázquez. Veredicto: la frase no se sostiene como explicación.]]></a:t>
            </a:r>
          </a:p>
        </p:txBody>
      </p:sp>
      <p:sp>
        <p:nvSpPr>
          <p:cNvPr id="8" name=""/>
          <p:cNvSpPr txBox="1"/>
          <p:nvPr/>
        </p:nvSpPr>
        <p:spPr>
          <a:xfrm>
            <a:off x="514350" y="35242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ostiene, y es mucho menos interesante, que los decretos se aprobaron en Congresos con mayorías que estos textos no describen.]]></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9 / 199]]></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so 3. El mismo 1917, dos lecturas con defensor y con interés declarado · Ejemplo resuelto 2 (caso 100 por ciento ficticio): desarmar tres frases de una reunión con la ficha de ocho campos · Paso 3 de 6]]></a:t>
            </a:r>
          </a:p>
        </p:txBody>
      </p:sp>
      <p:sp>
        <p:nvSpPr>
          <p:cNvPr id="8" name=""/>
          <p:cNvSpPr txBox="1"/>
          <p:nvPr/>
        </p:nvSpPr>
        <p:spPr>
          <a:xfrm>
            <a:off x="514350" y="271462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Frase B: «el respeto al derecho ajeno es la paz y de ahí viene nuestra soberanía»]]></a:t>
            </a:r>
          </a:p>
        </p:txBody>
      </p:sp>
      <p:sp>
        <p:nvSpPr>
          <p:cNvPr id="9" name=""/>
          <p:cNvSpPr txBox="1"/>
          <p:nvPr/>
        </p:nvSpPr>
        <p:spPr>
          <a:xfrm>
            <a:off x="514350" y="3476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po norma: el párrafo del art.]]></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0 / 1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40 que la lección sí puede leer en la compilación vigente y que dice, literal: «El pueblo de México, bajo ninguna circunstancia, aceptará intervenciones, intromisiones o cualquier otro acto desde el extranjero, que sea lesivo de la integridad, independencia y soberanía de la Nación, tales como golpes de Estado, injerencias en elecciones o la violación del territorio mexicano».]]></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po fecha de ese párrafo: la nota dice «Párrafo adicionado DOF 01-04-2025». Campo frase célebre: descartada; no se citó en ningún documento que esta lección abriera. Veredicto: la soberanía se argumenta con el art. 40 y el art.]]></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1 / 19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41 base VI inciso d), adicionado DOF 02-06-2026 para «introducir una nueva causal de nulidad de elecciones por intervención extranjera», no con una frase que nadie verificó.]]></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2 / 199]]></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so 3. El mismo 1917, dos lecturas con defensor y con interés declarado · Ejemplo resuelto 2 (caso 100 por ciento ficticio): desarmar tres frases de una reunión con la ficha de ocho campos · Paso 4 de 6]]></a:t>
            </a:r>
          </a:p>
        </p:txBody>
      </p:sp>
      <p:sp>
        <p:nvSpPr>
          <p:cNvPr id="8" name=""/>
          <p:cNvSpPr txBox="1"/>
          <p:nvPr/>
        </p:nvSpPr>
        <p:spPr>
          <a:xfrm>
            <a:off x="514350" y="27146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Frase C: «con la reforma de 1996 se acabó el fraude»]]></a:t>
            </a:r>
          </a:p>
        </p:txBody>
      </p:sp>
      <p:sp>
        <p:nvSpPr>
          <p:cNvPr id="9" name=""/>
          <p:cNvSpPr txBox="1"/>
          <p:nvPr/>
        </p:nvSpPr>
        <p:spPr>
          <a:xfrm>
            <a:off x="514350" y="31337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po texto: transitorios TERCERO, QUINTO y SEXTO del decreto DOF 22-08-1996. Campo consecuencia verificable: el decreto crea el camino para impugnar leyes electorales ante la Suprema Corte (art. 105 fr.]]></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3 / 1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I, con el inciso f) adicionado ese día) y fija plazos de quince días naturales para ejercer la acción y quince días hábiles para resolverla en los procesos previos al 1 de abril de 1997 (transitorio SEGUNDO). Campo no verificable: cualquier afirmación sobre el nivel de fraude antes y después.]]></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edicto: se puede decir qué se movió y con qué plazo; no se puede decir, con estos papeles, que el fraude se acabó. En la ficha la última columna queda escrita así: «no verificado».]]></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4 / 199]]></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so 3. El mismo 1917, dos lecturas con defensor y con interés declarado · Ejemplo resuelto 2 (caso 100 por ciento ficticio): desarmar tres frases de una reunión con la ficha de ocho campos · Paso 5 de 6]]></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5 / 19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Producto de la reunión: una hoja con dos columnas]]></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lumna izquierda: cinco afirmaciones con documento (texto literal, pieza, fecha de publicación, órgano que firma). Columna derecha: lo que el equipo no puede sostener todavía, con la pregunta que habría que responder para sostenerlo: acta de la votación, iniciativa, encuesta de participación, ley reglamentaria que se creía aplicable. El producto no es una tesis sobre México; es un inventario de qué se puede decir hoy con papel a la vista y qué se dirá mañana o nunca.]]></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6 / 199]]></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so 3. El mismo 1917, dos lecturas con defensor y con interés declarado · Ejemplo resuelto 2 (caso 100 por ciento ficticio): desarmar tres frases de una reunión con la ficha de ocho campos · Paso 6 de 6]]></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7 / 19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Qué hacer con la pregunta que no tiene document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lguien en la reunión responde «porque la historia nos dio la razón», la vía correcta no es discutir de historia general: es escribir la pregunta como encuesta verificable («¿qué mayoría votó el transitorio QUINTO en el Senado?») y escalarla: consulta a un archivo legislativo, acudiendo a una persona especializada si la pregunta va a sostener un posicionamiento público. Documentar la pregunta ya es un resultado.]]></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8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aso 3. El mismo 1917, dos lecturas con defensor y con interés declarad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boletín del partido ficticio Semilla trae cinco frases sobre historia institucional. Marca las que no se sostienen con los documentos que esta lección leyó.]]></a:t>
            </a:r>
          </a:p>
        </p:txBody>
      </p:sp>
      <p:sp>
        <p:nvSpPr>
          <p:cNvPr id="9" name=""/>
          <p:cNvSpPr txBox="1"/>
          <p:nvPr/>
        </p:nvSpPr>
        <p:spPr>
          <a:xfrm>
            <a:off x="628650" y="2647950"/>
            <a:ext cx="80010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transitorio TERCERO del decreto publicado DOF 22 de agosto de 1996 disponía que los ocho nuevos consejeros electorales sustituirían a los consejeros ciudadanos, quienes no podrían ser reelectos.»]]></a:t>
            </a:r>
          </a:p>
        </p:txBody>
      </p:sp>
      <p:sp>
        <p:nvSpPr>
          <p:cNvPr id="10" name=""/>
          <p:cNvSpPr txBox="1"/>
          <p:nvPr/>
        </p:nvSpPr>
        <p:spPr>
          <a:xfrm>
            <a:off x="628650" y="39528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onstitución de 1824 ya preveía un órgano nacional imparcial para declarar la validez de las elecciones.»]]></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9 / 199]]></a:t>
            </a:r>
          </a:p>
        </p:txBody>
      </p:sp>
      <p:sp>
        <p:nvSpPr>
          <p:cNvPr id="7" name=""/>
          <p:cNvSpPr txBox="1"/>
          <p:nvPr/>
        </p:nvSpPr>
        <p:spPr>
          <a:xfrm>
            <a:off x="628650" y="12192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discurso del 5 de febrero de 1978 refiere que 57 diputados votaron por la afirmativa y 108 por la negativa en el debate sobre el nombre de la nación: es cifra referida, no acta cotejada.»]]></a:t>
            </a:r>
          </a:p>
        </p:txBody>
      </p:sp>
      <p:sp>
        <p:nvSpPr>
          <p:cNvPr id="8" name=""/>
          <p:cNvSpPr txBox="1"/>
          <p:nvPr/>
        </p:nvSpPr>
        <p:spPr>
          <a:xfrm>
            <a:off x="628650" y="2209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manifiesto de Zapata del 27 de diciembre de 1917 proponía mantener el presidencialismo y no tocar el sistema electoral.»]]></a:t>
            </a:r>
          </a:p>
        </p:txBody>
      </p:sp>
      <p:sp>
        <p:nvSpPr>
          <p:cNvPr id="9" name=""/>
          <p:cNvSpPr txBox="1"/>
          <p:nvPr/>
        </p:nvSpPr>
        <p:spPr>
          <a:xfrm>
            <a:off x="628650" y="288607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nota del artículo 41 en la compilación vigente registra que ese artículo fue reformado por decretos publicados en 1977, 1990, 1993, 1994, 1996 y 2007.»]]></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0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aso 3. El mismo 1917, dos lecturas con defensor y con interés declarad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ieza del método con la operación que de verdad te deja hacer. La tentación es emparejarlas por lo que suena importante, no por lo que prueba.]]></a:t>
            </a:r>
          </a:p>
        </p:txBody>
      </p:sp>
      <p:sp>
        <p:nvSpPr>
          <p:cNvPr id="9" name=""/>
          <p:cNvSpPr txBox="1"/>
          <p:nvPr/>
        </p:nvSpPr>
        <p:spPr>
          <a:xfrm>
            <a:off x="514350" y="2647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924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ota de reformas de un artículo]]></a:t>
            </a:r>
          </a:p>
        </p:txBody>
      </p:sp>
      <p:sp>
        <p:nvSpPr>
          <p:cNvPr id="11" name=""/>
          <p:cNvSpPr txBox="1"/>
          <p:nvPr/>
        </p:nvSpPr>
        <p:spPr>
          <a:xfrm>
            <a:off x="514350" y="3276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exto vigente del artículo]]></a:t>
            </a:r>
          </a:p>
        </p:txBody>
      </p:sp>
      <p:sp>
        <p:nvSpPr>
          <p:cNvPr id="12" name=""/>
          <p:cNvSpPr txBox="1"/>
          <p:nvPr/>
        </p:nvSpPr>
        <p:spPr>
          <a:xfrm>
            <a:off x="514350" y="3629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ransitorios del decreto]]></a:t>
            </a:r>
          </a:p>
        </p:txBody>
      </p:sp>
      <p:sp>
        <p:nvSpPr>
          <p:cNvPr id="13" name=""/>
          <p:cNvSpPr txBox="1"/>
          <p:nvPr/>
        </p:nvSpPr>
        <p:spPr>
          <a:xfrm>
            <a:off x="514350" y="3981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nglones de suscripción]]></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1 / 19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Transcripción digital de una constitución decimonónica]]></a:t>
            </a:r>
          </a:p>
        </p:txBody>
      </p:sp>
      <p:sp>
        <p:nvSpPr>
          <p:cNvPr id="8" name=""/>
          <p:cNvSpPr txBox="1"/>
          <p:nvPr/>
        </p:nvSpPr>
        <p:spPr>
          <a:xfrm>
            <a:off x="514350" y="15716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Un discurso de 1978 sobre un debate de 1917]]></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0" name=""/>
          <p:cNvSpPr txBox="1"/>
          <p:nvPr/>
        </p:nvSpPr>
        <p:spPr>
          <a:xfrm>
            <a:off x="628650" y="22002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ice cómo está escrita la regla hoy; por sí solo no dice cómo llegó a estar así]]></a:t>
            </a:r>
          </a:p>
        </p:txBody>
      </p:sp>
      <p:sp>
        <p:nvSpPr>
          <p:cNvPr id="11" name=""/>
          <p:cNvSpPr txBox="1"/>
          <p:nvPr/>
        </p:nvSpPr>
        <p:spPr>
          <a:xfrm>
            <a:off x="628650" y="28670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uestran la alternativa que quedó sobre la mesa: plazos, órganos que cesan, reglas que siguen aplicándose hasta cierta fecha]]></a:t>
            </a:r>
          </a:p>
        </p:txBody>
      </p:sp>
      <p:sp>
        <p:nvSpPr>
          <p:cNvPr id="12" name=""/>
          <p:cNvSpPr txBox="1"/>
          <p:nvPr/>
        </p:nvSpPr>
        <p:spPr>
          <a:xfrm>
            <a:off x="628650" y="35337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mbran quién firmó y con qué cargo; es la única firma que el archivo oficial te deja citar con nombre]]></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2 / 19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rmite citar el precepto avisando que es transcripción; la lección no vio el impreso original]]></a:t>
            </a:r>
          </a:p>
        </p:txBody>
      </p:sp>
      <p:sp>
        <p:nvSpPr>
          <p:cNvPr id="8" name=""/>
          <p:cNvSpPr txBox="1"/>
          <p:nvPr/>
        </p:nvSpPr>
        <p:spPr>
          <a:xfrm>
            <a:off x="628650" y="1885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 evidencia de una lectura y de una cifra referida sesenta años después; no es el acta del debate]]></a:t>
            </a:r>
          </a:p>
        </p:txBody>
      </p:sp>
      <p:sp>
        <p:nvSpPr>
          <p:cNvPr id="9" name=""/>
          <p:cNvSpPr txBox="1"/>
          <p:nvPr/>
        </p:nvSpPr>
        <p:spPr>
          <a:xfrm>
            <a:off x="628650" y="25527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Da la pieza y la fecha de publicación del decreto; no da motivos, no da iniciativa, no da contenido si el decreto no está impreso]]></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en cinco preguntas, y un orden que no es negociabl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3 / 19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1, texto: ¿qué frase exacta del documento sostiene esto? Si la respuesta no cabe en un renglón copiado, todavía no hay hecho. Pregunta 2, fecha con soporte: ¿en qué publicación aparece y cómo lo sabes? Aquí la respuesta decente es una fórmula: «nota del artículo 60: Artículo reformado DOF 06-12-1977, 22-04-1981, 15-12-1986, 06-04-1990, 03-09-1993» o «encabezado del decreto: Publicado en el Diario Oficial de la Federación el 10 de febrero de 2014».]]></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en cinco preguntas, y un orden que no es negociabl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4 / 19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3, actor con rol: ¿quién firmó, quién presidía, quién resultó desplazado? Los renglones de suscripción de los decretos dan nombres y cargos; y dan un límite, porque no dicen quién tuvo la iniciativa. Pregunta 4, alternativa: ¿qué otra salida estaba escrita en los transitorios y quién la habría perdido? Si no encuentras la alternativa, el documento no basta: hay que buscar otro (acta, iniciativa, prensa), y si no lo encuentras, se declara la ausencia.]]></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en cinco preguntas, y un orden que no es negociabl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5 / 19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5, lectura rival: ¿qué explica otro con interés distinto y qué evidencia pide? Aquí se nombra al defensor y se le lee; no se le resume de memoria.]]></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importa porque la pregunta 1 sin la 2 produce la enfermedad más común del género: la frase cierta dicha en el año equivocado. Y la pregunta 5 sin la 4 produce la segunda: atribuir al presente la virtud del pasado, que es la forma suave de la hagiografía.]]></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en cinco preguntas, y un orden que no es negociabl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6 / 1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aplica el orden cinco veces seguidas sobre el mismo objeto —quién cuenta— y deja constancia escrita de las cuatro cosas que no pudo cerrar: el contenido de los decretos de 1977, 1981, 1986 y 1990; el desenlace de la elección presidencial bajo los arts.]]></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84 a 86 de 1824; el texto de las Bases que organizaron la república centralista en 1836; y el acta del debate de 1917 sobre el nombre de la nación.]]></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7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en cinco preguntas, y un orden que no es negociabl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seis movimientos para verificar un hito institucional, del modo en que esta lección los ejecutó con el caso de 1996.]]></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robar si el decreto de esa fecha está reproducido en el archivo consultado; si no está, declararl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er el artículo único para delimitar qué se reformó, adicionó y derogó ese dí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uscar en los transitorios a quién se sustituye, qué mayoría se exige y desde cuándo aplica]]></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8 / 19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piar el renglón de firma con nombres y cargos, sin inferir de él la autoría de la iniciativ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cribir la columna de no verificado y la pregunta que faría falta responder para avanzarla]]></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Localizar el precepto en el texto vigente y copiar su nota de reformas, que da piezas y fechas de publicación]]></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9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en cinco preguntas, y un orden que no es negociabl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ocho afirmaciones según el tipo de afirmación que son. Dos en cada categorí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Hecho verificado en documento leíd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ifra o dato referido, sin acta cotejad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terpretación con defensor nombrado]]></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firmación que esta lección no hace]]></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0 / 19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decreto publicado DOF 22-08-1996 adicionó una fracción IV al artículo 116]]></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os artículos no reformados de la Constitución vigente llevan la nota «Artículo original DOF 05-02-1917»]]></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e en el debate sobre el nombre de la nación votaron 57 por la afirmativa y 108 por la negativa]]></a:t>
            </a:r>
          </a:p>
        </p:txBody>
      </p:sp>
      <p:sp>
        <p:nvSpPr>
          <p:cNvPr id="10" name=""/>
          <p:cNvSpPr txBox="1"/>
          <p:nvPr/>
        </p:nvSpPr>
        <p:spPr>
          <a:xfrm>
            <a:off x="514350" y="3248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e la Constitución de 1824 se fecha el 4 de octubre según el encabezado de la transcripción consultada]]></a:t>
            </a:r>
          </a:p>
        </p:txBody>
      </p:sp>
      <p:sp>
        <p:nvSpPr>
          <p:cNvPr id="11" name=""/>
          <p:cNvSpPr txBox="1"/>
          <p:nvPr/>
        </p:nvSpPr>
        <p:spPr>
          <a:xfrm>
            <a:off x="514350" y="39147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Que 1917 fue una Constitución que «o es social o no es revolución»]]></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1 / 19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Que los estados fueron criatura de la Constitución de 1824 y no partes preexistentes]]></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Qué porcentaje de participación tuvo la elección federal de 1997]]></a:t>
            </a:r>
          </a:p>
        </p:txBody>
      </p:sp>
      <p:sp>
        <p:nvSpPr>
          <p:cNvPr id="9" name=""/>
          <p:cNvSpPr txBox="1"/>
          <p:nvPr/>
        </p:nvSpPr>
        <p:spPr>
          <a:xfrm>
            <a:off x="514350" y="2257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Quién presentó la iniciativa de la reforma publicada DOF 06-12-1977]]></a:t>
            </a:r>
          </a:p>
        </p:txBody>
      </p:sp>
      <p:sp>
        <p:nvSpPr>
          <p:cNvPr id="10" name=""/>
          <p:cNvSpPr txBox="1"/>
          <p:nvPr/>
        </p:nvSpPr>
        <p:spPr>
          <a:xfrm>
            <a:off x="514350" y="2933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ompletar la fras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2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en cinco preguntas, y un orden que no es negociabl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nota del artículo 60 en el texto vigente registra reformas de 1977, 1981, 1986, ___ y 1993. El transitorio TERCERO del decreto DOF 22-08-1996 sustituyó a los consejeros ___ por ocho consejeros electorales.]]></a:t>
            </a:r>
          </a:p>
        </p:txBody>
      </p:sp>
      <p:sp>
        <p:nvSpPr>
          <p:cNvPr id="9" name=""/>
          <p:cNvSpPr txBox="1"/>
          <p:nvPr/>
        </p:nvSpPr>
        <p:spPr>
          <a:xfrm>
            <a:off x="514350" y="29241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transitorio QUINTO del mismo decreto exigió para designar a los nuevos magistrados electorales las tres cuartas partes de los miembros presentes de la Cámara de ___.]]></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ompletar la fras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3 / 19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Y el transitorio QUINTO del decreto DOF 10-02-2014 fijó ___ días naturales para integrar el nuevo instituto.]]></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4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en cinco preguntas, y un orden que no es negociabl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 decreto de reforma no registra en su texto quién tuvo la iniciativa, la lección puede atribuirla al partido que majoritariamente controlaba el Congreso en esa fech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en cinco preguntas, y un orden que no es negociable · Memoria: texto, fecha y sopor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5 / 199]]></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4791075"/>
                <a:gridCol w="3324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legislaturas de los estados reglamentan las elec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titución federal de 1824, art. 9]]></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ámara de Diputados califica elecciones y enumera vo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titución federal de 1824, arts. 93 y 13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ngreso hace el cómputo de las legislaturas sobre reform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titución de 1857, art. 127]]></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cho consejeros electorales sustituyen a los consejeros ciudada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reto DOF 22-08-1996, transitorio TERC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en cinco preguntas, y un orden que no es negociable · Memoria: texto, fecha y sopor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6 / 199]]></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4791075"/>
                <a:gridCol w="3324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cuartas partes de los presentes del Senado para los magistrados elector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reto DOF 22-08-1996, transitorio QUI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nto veinte días naturales para integrar el nuevo institu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reto DOF 10-02-2014, transitorio QUI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ección judicial extraordinaria para integrar Corte y Tribunal de Discipl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reto DOF 15-09-2024, transitorio SEGU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usal de nulidad por injerencia extranjera en elec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 41 base VI inciso d), adicionado DOF 02-06-20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7 / 19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n cinco preguntas, y un orden que no es negociable · Memoria: texto, fecha y soporte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olitica.lumbre.lat/object/pol-u07-r01-oa01"/>
              </a:rPr>
              <a:t><![CDATA[Abrir el juego en el OA]]></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8 / 1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n cinco preguntas, y un orden que no es negociable · Tarjetas de repaso: cómo se lee una institución · Tarjeta 1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e da la nota de reformas de un artículo y qué no te da?]]></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9 / 1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n cinco preguntas, y un orden que no es negociable · Tarjetas de repaso: cómo se lee una institución · Tarjeta 1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e da la pieza exacta y la fecha de publicación del decreto que la tocó, incluso qué párrafo o fracción se derogó. No te da la exposición de motivos, ni quién tuvo la iniciativa, ni cómo votó cada cámara.]]></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0 / 1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n cinco preguntas, y un orden que no es negociable · Tarjetas de repaso: cómo se lee una institución · Tarjeta 2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encuentra la alternativa que existía en un momento institucional?]]></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1 / 1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n cinco preguntas, y un orden que no es negociable · Tarjetas de repaso: cómo se lee una institución · Tarjeta 2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Buscando en los transitorios a quién se sustituye, a quién se prohíbe continuar y qué se manda a hacer en tanto no se expide la ley. Si había que prohibir la reelección de unos consejeros concretos, es que continuarlos era la otra opción.]]></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2 / 1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n cinco preguntas, y un orden que no es negociable · Tarjetas de repaso: cómo se lee una institución · Tarjeta 3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hecho verificado y cifra referida?]]></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3 / 1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n cinco preguntas, y un orden que no es negociable · Tarjetas de repaso: cómo se lee una institución · Tarjeta 3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hecho está en el documento que puedes abrir y señalar con fecha; la cifra la dijo alguien con nombre y fecha, pero su acta no se cotejó. Los 57 y 108 votos del debate sobre el nombre de la nación son una cifra referida por el discurso del 5 de febrero de 1978.]]></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4 / 1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n cinco preguntas, y un orden que no es negociable · Tarjetas de repaso: cómo se lee una institución · Tarjeta 4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texto de 1824 no es el «borrador» del órgano electoral actual?]]></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5 / 1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n cinco preguntas, y un orden que no es negociable · Tarjetas de repaso: cómo se lee una institución · Tarjeta 4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respondía a otra pregunta y con otros actores: las legislaturas reglamentaban y elegían, y la Cámara de Diputados calificaba. Decir que «aún no había órgano autónomo» impone al pasado la agenda del presente.]]></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6 / 1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n cinco preguntas, y un orden que no es negociable · Tarjetas de repaso: cómo se lee una institución · Tarjeta 5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os lecturas del arreglo de 1917 presenta esta lección y con qué defensores?]]></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7 / 1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n cinco preguntas, y un orden que no es negociable · Tarjetas de repaso: cómo se lee una institución · Tarjeta 5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de Constitución viva y síntesis, sostenida por Jesús Reyes Heroles en Querétaro el 5 de febrero de 1978; y la de arreglo capturado e insuficiente, sostenida por Emiliano Zapata en Tlaltizapán el 27 de diciembre de 1917, que pedía reforma electoral y parlamentarismo.]]></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8 / 1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n cinco preguntas, y un orden que no es negociable · Tarjetas de repaso: cómo se lee una institución · Tarjeta 6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be hacer un equipo cuando la pregunta histórica no tiene documento a la vista?]]></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9 / 1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n cinco preguntas, y un orden que no es negociable · Tarjetas de repaso: cómo se lee una institución · Tarjeta 6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irla como pregunta verificable, dejarla en la columna de no verificado y escalarla a una fuente de archivo o a una persona especialista, con la pregunta en la mano. No rellenarla con una frase célebre.]]></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0 / 1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n cinco preguntas, y un orden que no es negociable · Tarjetas de repaso: cómo se lee una institución · Tarjeta 7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lección menciona el 21-10-1966?]]></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1 / 1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en cinco preguntas, y un orden que no es negociable · Tarjetas de repaso: cómo se lee una institución · Tarjeta 7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párrafo del art. 135 que deja el cómputo de las reformas en el Congreso o su Comisión Permanente está anotado como adicionado en esa fecha. Muestra que el movimiento institucional no fue siempre hacia fuera del poder político.]]></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2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linea]]></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1824]]></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quien]]></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bif]]></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lecturas]]></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3 / 19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defensa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verificar]]></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tipos]]></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notas]]></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hagiografia]]></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4 / 199]]></a:t>
            </a:r>
          </a:p>
        </p:txBody>
      </p:sp>
      <p:sp>
        <p:nvSpPr>
          <p:cNvPr id="7" name=""/>
          <p:cNvSpPr txBox="1"/>
          <p:nvPr/>
        </p:nvSpPr>
        <p:spPr>
          <a:xfrm>
            <a:off x="514350" y="1219200"/>
            <a:ext cx="81153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puedes fechar un cambio constitucional con la nota y el decreto, nombrar la alternativa que existía usando los transitorios, y separar hecho verificado, cifra referida, interpretación con defensor y juicio de valor sin prestarle la narrativa a ningún partido. Si quieres seguir con la parte de aritmética electoral —cómo se convierten votos en escaños una vez que la autoridad existe—, la lección publicada de la ruta U05 trabaja eso con cuentas.]]></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5 / 199]]></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figura de la línea de tiempo y al ejemplo resuelto del decreto de 1996. Los dos tropiezos típicos son presentar una interpretación como hecho, y dar por probado un motivo que el decreto no registra.]]></a:t>
            </a: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6 / 19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es la compilación oficial vigente, localizas el artículo, y lees su nota de reformas en voz alta: pieza, fecha de publicación y, cuando existe, la línea que dice qué párrafo o fracción se derogó.]]></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ces, sobre cualquier cambio institucional, qué decía el texto antes y qué después, con dos citas literales y sus soportes; y si no tienes el antes, lo declaras en lugar de imaginarlo.]]></a:t>
            </a: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7 / 19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cuentras la alternativa que existía en un transitorio —quién fue sustituido, a quién se prohibió continuar, qué mayoría se exigió— y nombras a quién perjudicaba esa decisión.]]></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sificas una afirmación en alguna de las cuatro cajas (hecho verificado, cifra referida, interpretación con defensor, juicio de valor) sin confundirlas, y señalas la evidencia que cada una necesitaría.]]></a:t>
            </a: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8 / 19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entas dos lecturas rivales con su defensor, su fecha y su interés, y te abstienes de decidir por el alumno cuando la evidencia no alcanz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una columna de no verificado con preguntas bien formadas, y sabes a qué canal escalar cada una (archivo legislativo, fuente especializada, consulta profesional).]]></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hazas la frase célebre de memoria, el adjetivo sin documento y el relato que convierte al presente en el destino del pasado, tanto cuando elogian como cuando condenan.]]></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9 / 1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 directamente el 24-10-2026. Ámbito federal mexicano salvo indicación. Esta lección no fue revisada por ninguna persona de la profesión jurídica: hubo revisión editorial de citas, fechas y textos, con fecha. No sustituye un dictamen ni habilita para ejercer la profesión.]]></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15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0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ra o documento]]></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Política de los Estados Unidos Mexicanos, compilación oficial vigente]]></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utor o órgano]]></a:t>
            </a:r>
          </a:p>
        </p:txBody>
      </p:sp>
      <p:sp>
        <p:nvSpPr>
          <p:cNvPr id="10" name=""/>
          <p:cNvSpPr txBox="1"/>
          <p:nvPr/>
        </p:nvSpPr>
        <p:spPr>
          <a:xfrm>
            <a:off x="514350" y="2524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ámara de Diputados del H. Congreso de la Unión, Secretaría General, Servicios Parlamentarios]]></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ño o fecha de publicación]]></a:t>
            </a:r>
          </a:p>
        </p:txBody>
      </p:sp>
      <p:sp>
        <p:nvSpPr>
          <p:cNvPr id="12" name=""/>
          <p:cNvSpPr txBox="1"/>
          <p:nvPr/>
        </p:nvSpPr>
        <p:spPr>
          <a:xfrm>
            <a:off x="514350" y="35433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Última reforma publicada DOF 07-10-2026]]></a:t>
            </a: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15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1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se leyó y qué se verificó en ella]]></a:t>
            </a:r>
          </a:p>
        </p:txBody>
      </p:sp>
      <p:sp>
        <p:nvSpPr>
          <p:cNvPr id="8" name=""/>
          <p:cNvSpPr txBox="1"/>
          <p:nvPr/>
        </p:nvSpPr>
        <p:spPr>
          <a:xfrm>
            <a:off x="514350" y="149542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DF de https://www.diputados.gob.mx/LeyesBiblio/pdf/CPEUM.pdf: notas de reformas de los arts. 40, 41, 56, 60, 96, 97, 99, 116 y 135; «Artículo original DOF 05-02-1917» y «Fe de erratas... DOF 06-02-1917»; párrafo del art. 40 adicionado DOF 01-04-2025; inciso d) base VI del art. 41, DOF 02-06-2026]]></a:t>
            </a: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15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2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ra o documento]]></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creto de reforma publicado en el Diario Oficial de la Federación el 3 de septiembre de 1993 (arts. 41, 54, 56, 60, 63, 74 y 100)]]></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utor o órgano]]></a:t>
            </a:r>
          </a:p>
        </p:txBody>
      </p:sp>
      <p:sp>
        <p:nvSpPr>
          <p:cNvPr id="10" name=""/>
          <p:cNvSpPr txBox="1"/>
          <p:nvPr/>
        </p:nvSpPr>
        <p:spPr>
          <a:xfrm>
            <a:off x="514350" y="25241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greso de la Unión, Comisión Permanente, firma «Sen. Emilio M. González, Presidente»; promulgación de Carlos Salinas de Gortari con el Secretario de Gobernación José Patrocinio González Blanco Garrido]]></a:t>
            </a:r>
          </a:p>
        </p:txBody>
      </p:sp>
      <p:sp>
        <p:nvSpPr>
          <p:cNvPr id="11" name=""/>
          <p:cNvSpPr txBox="1"/>
          <p:nvPr/>
        </p:nvSpPr>
        <p:spPr>
          <a:xfrm>
            <a:off x="514350" y="3886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ño o fecha de publicación]]></a:t>
            </a:r>
          </a:p>
        </p:txBody>
      </p:sp>
      <p:sp>
        <p:nvSpPr>
          <p:cNvPr id="12" name=""/>
          <p:cNvSpPr txBox="1"/>
          <p:nvPr/>
        </p:nvSpPr>
        <p:spPr>
          <a:xfrm>
            <a:off x="514350" y="4171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993]]></a:t>
            </a: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15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3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se leyó y qué se verificó en ella]]></a:t>
            </a:r>
          </a:p>
        </p:txBody>
      </p:sp>
      <p:sp>
        <p:nvSpPr>
          <p:cNvPr id="8" name=""/>
          <p:cNvSpPr txBox="1"/>
          <p:nvPr/>
        </p:nvSpPr>
        <p:spPr>
          <a:xfrm>
            <a:off x="514350" y="14954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producido en la compilación oficial: transitorio SEGUNDO, que deja en el cargo a los magistrados del Tribunal Federal Electoral «electos por la Cámara de Diputados... según Decreto publicado en el Diario Oficial de la Federación el 3 de octubre de 1990»]]></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15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4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ra o documento]]></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creto publicado en el Diario Oficial de la Federación el 22 de agosto de 1996 (diversos artículos)]]></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utor o órgano]]></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greso de la Unión, Comisión Permanente]]></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ño o fecha de publicación]]></a:t>
            </a:r>
          </a:p>
        </p:txBody>
      </p:sp>
      <p:sp>
        <p:nvSpPr>
          <p:cNvPr id="12" name=""/>
          <p:cNvSpPr txBox="1"/>
          <p:nvPr/>
        </p:nvSpPr>
        <p:spPr>
          <a:xfrm>
            <a:off x="514350" y="3228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996]]></a:t>
            </a: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15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5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se leyó y qué se verificó en ella]]></a:t>
            </a:r>
          </a:p>
        </p:txBody>
      </p:sp>
      <p:sp>
        <p:nvSpPr>
          <p:cNvPr id="8" name=""/>
          <p:cNvSpPr txBox="1"/>
          <p:nvPr/>
        </p:nvSpPr>
        <p:spPr>
          <a:xfrm>
            <a:off x="514350" y="149542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producido en la compilación oficial: artículo único con la lista de piezas reformadas, adicionadas y derogadas; transitorios SEGUNDO, TERCERO, QUINTO, SEXTO, OCTAVO y DECIMOTERCERO; suscripción «Sen. Fernando Ortiz Arana, Presidente. Dip. Martina Montenegro Espinoza, Secretaria»]]></a:t>
            </a: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15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6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ra o documento]]></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creto publicado en el Diario Oficial de la Federación el 10 de febrero de 2014, en materia política-electoral]]></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utor o órgano]]></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greso de la Unión]]></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ño o fecha de publicación]]></a:t>
            </a:r>
          </a:p>
        </p:txBody>
      </p:sp>
      <p:sp>
        <p:nvSpPr>
          <p:cNvPr id="12" name=""/>
          <p:cNvSpPr txBox="1"/>
          <p:nvPr/>
        </p:nvSpPr>
        <p:spPr>
          <a:xfrm>
            <a:off x="514350" y="3228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014]]></a:t>
            </a: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15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7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se leyó y qué se verificó en ella]]></a:t>
            </a:r>
          </a:p>
        </p:txBody>
      </p:sp>
      <p:sp>
        <p:nvSpPr>
          <p:cNvPr id="8" name=""/>
          <p:cNvSpPr txBox="1"/>
          <p:nvPr/>
        </p:nvSpPr>
        <p:spPr>
          <a:xfrm>
            <a:off x="514350" y="149542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la compilación oficial: artículo único (entre otros, la base V del art. 41 y la fracción IV del art. 116) y transitorios CUARTO, QUINTO —ciento veinte días naturales para integrar el Instituto Nacional Electoral— y VIGÉSIMO PRIMERO —continuidad de los consejeros del Instituto Federal Electoral—]]></a:t>
            </a: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15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8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ra o documento]]></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creto publicado en el Diario Oficial de la Federación el 15 de septiembre de 2024, en materia de reforma del Poder Judicial]]></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utor o órgano]]></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greso de la Unión]]></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ño o fecha de publicación]]></a:t>
            </a:r>
          </a:p>
        </p:txBody>
      </p:sp>
      <p:sp>
        <p:nvSpPr>
          <p:cNvPr id="12" name=""/>
          <p:cNvSpPr txBox="1"/>
          <p:nvPr/>
        </p:nvSpPr>
        <p:spPr>
          <a:xfrm>
            <a:off x="514350" y="3228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024]]></a:t>
            </a: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15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9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se leyó y qué se verificó en ella]]></a:t>
            </a:r>
          </a:p>
        </p:txBody>
      </p:sp>
      <p:sp>
        <p:nvSpPr>
          <p:cNvPr id="8" name=""/>
          <p:cNvSpPr txBox="1"/>
          <p:nvPr/>
        </p:nvSpPr>
        <p:spPr>
          <a:xfrm>
            <a:off x="514350" y="149542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producido en la compilación oficial: artículo único con reformas y derogaciones a los arts. 94 a 101, 105, 107, 110, 111, 113, 116, 122 y 123 y derogación de la fracción XVIII del art. 89 y la fracción II del art. 95; transitorio SEGUNDO, Proceso Electoral Extraordinario 2024-2025]]></a:t>
            </a: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15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0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ra o documento]]></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creto publicado en el Diario Oficial de la Federación el 2 de junio de 2026, para introducir una nueva causal de nulidad de elecciones por intervención extranjera]]></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utor o órgano]]></a:t>
            </a:r>
          </a:p>
        </p:txBody>
      </p:sp>
      <p:sp>
        <p:nvSpPr>
          <p:cNvPr id="10" name=""/>
          <p:cNvSpPr txBox="1"/>
          <p:nvPr/>
        </p:nvSpPr>
        <p:spPr>
          <a:xfrm>
            <a:off x="514350" y="2828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greso de la Unión; Ejecutivo federal; suscribe «Sen. Laura Itzel Castillo Juárez, Presidenta», promulga «Claudia Sheinbaum Pardo, Presidenta de los Estados Unidos Mexicanos»]]></a:t>
            </a:r>
          </a:p>
        </p:txBody>
      </p:sp>
      <p:sp>
        <p:nvSpPr>
          <p:cNvPr id="11" name=""/>
          <p:cNvSpPr txBox="1"/>
          <p:nvPr/>
        </p:nvSpPr>
        <p:spPr>
          <a:xfrm>
            <a:off x="514350" y="3886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ño o fecha de publicación]]></a:t>
            </a:r>
          </a:p>
        </p:txBody>
      </p:sp>
      <p:sp>
        <p:nvSpPr>
          <p:cNvPr id="12" name=""/>
          <p:cNvSpPr txBox="1"/>
          <p:nvPr/>
        </p:nvSpPr>
        <p:spPr>
          <a:xfrm>
            <a:off x="514350" y="4171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026]]></a:t>
            </a: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15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1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se leyó y qué se verificó en ella]]></a:t>
            </a:r>
          </a:p>
        </p:txBody>
      </p:sp>
      <p:sp>
        <p:nvSpPr>
          <p:cNvPr id="8" name=""/>
          <p:cNvSpPr txBox="1"/>
          <p:nvPr/>
        </p:nvSpPr>
        <p:spPr>
          <a:xfrm>
            <a:off x="514350" y="14954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la compilación oficial: artículo único (inciso d) al párrafo tercero de la base VI del art. 41), transitorios Primero a Tercero y promulgación con «Rosa Icela Rodríguez Velázquez, Secretaria de Gobernación»]]></a:t>
            </a: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7 de 15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2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ra o document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federal de los Estados Unidos Mexicanos de 1824]]></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utor o órgano]]></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greso general constituyente de la nación mexicana]]></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ño o fecha de publicación]]></a:t>
            </a:r>
          </a:p>
        </p:txBody>
      </p:sp>
      <p:sp>
        <p:nvSpPr>
          <p:cNvPr id="12" name=""/>
          <p:cNvSpPr txBox="1"/>
          <p:nvPr/>
        </p:nvSpPr>
        <p:spPr>
          <a:xfrm>
            <a:off x="514350" y="2914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anscripción digital consultada el 24-10-2026; la página consigna el 4 de octubre de 1824]]></a:t>
            </a: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7 de 15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3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se leyó y qué se verificó en ell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wikisource.org, entrada «Constitución Federal de los Estados Unidos Mexicanos (1824)»: arts. 1, 2, 4, 5, 7, 9, 25, 55, 66, 79, 84, 86, 93, 127 y 131, y su preámbulo]]></a:t>
            </a: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8 de 1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4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ra o document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de 1857]]></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utor o órgano]]></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greso extraordinario constituyente; promulgación de Ignacio Comonfort]]></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ño o fecha de publicación]]></a:t>
            </a:r>
          </a:p>
        </p:txBody>
      </p:sp>
      <p:sp>
        <p:nvSpPr>
          <p:cNvPr id="12" name=""/>
          <p:cNvSpPr txBox="1"/>
          <p:nvPr/>
        </p:nvSpPr>
        <p:spPr>
          <a:xfrm>
            <a:off x="514350" y="3228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anscripción digital consultada el 24-10-2026]]></a:t>
            </a:r>
          </a:p>
        </p:txBody>
      </p:sp>
      <p:sp>
        <p:nvSpPr>
          <p:cNvPr id="13" name=""/>
          <p:cNvSpPr txBox="1"/>
          <p:nvPr/>
        </p:nvSpPr>
        <p:spPr>
          <a:xfrm>
            <a:off x="514350" y="3657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se leyó y qué se verificó en ella]]></a:t>
            </a:r>
          </a:p>
        </p:txBody>
      </p:sp>
      <p:sp>
        <p:nvSpPr>
          <p:cNvPr id="14" name=""/>
          <p:cNvSpPr txBox="1"/>
          <p:nvPr/>
        </p:nvSpPr>
        <p:spPr>
          <a:xfrm>
            <a:off x="514350" y="39338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wikisource.org, entrada «Constitución Mexicana 1857»: preámbulo y arts. 1, 2, 3, 5, 6, 15, 40, 51, 58, 77, 78, 91, 95 y 127]]></a:t>
            </a:r>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9 de 1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5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ra o document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lan de San Luis]]></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utor o órgano]]></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rancisco I. Madero]]></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ño o fecha de publicación]]></a:t>
            </a:r>
          </a:p>
        </p:txBody>
      </p:sp>
      <p:sp>
        <p:nvSpPr>
          <p:cNvPr id="12" name=""/>
          <p:cNvSpPr txBox="1"/>
          <p:nvPr/>
        </p:nvSpPr>
        <p:spPr>
          <a:xfrm>
            <a:off x="514350" y="2914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e octubre de 1910 (transcripción digital leída el 24-10-2026)]]></a:t>
            </a:r>
          </a:p>
        </p:txBody>
      </p:sp>
      <p:sp>
        <p:nvSpPr>
          <p:cNvPr id="13" name=""/>
          <p:cNvSpPr txBox="1"/>
          <p:nvPr/>
        </p:nvSpPr>
        <p:spPr>
          <a:xfrm>
            <a:off x="514350" y="3343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se leyó y qué se verificó en ella]]></a:t>
            </a:r>
          </a:p>
        </p:txBody>
      </p:sp>
      <p:sp>
        <p:nvSpPr>
          <p:cNvPr id="14" name=""/>
          <p:cNvSpPr txBox="1"/>
          <p:nvPr/>
        </p:nvSpPr>
        <p:spPr>
          <a:xfrm>
            <a:off x="514350" y="36195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wikisource.org: puntos 2, 3, 4, 5 y 6; el cierre «Sufragio efectivo. No reelección» con lugar y fecha aparece impreso en la transcripción]]></a:t>
            </a: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0 de 15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6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ra o document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anifiesto de Zapata a los revolucionarios de la Repúblic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utor o órgano]]></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miliano Zapata, General en Jefe del Ejército Libertador]]></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ño o fecha de publicación]]></a:t>
            </a:r>
          </a:p>
        </p:txBody>
      </p:sp>
      <p:sp>
        <p:nvSpPr>
          <p:cNvPr id="12" name=""/>
          <p:cNvSpPr txBox="1"/>
          <p:nvPr/>
        </p:nvSpPr>
        <p:spPr>
          <a:xfrm>
            <a:off x="514350" y="2914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7 de diciembre de 1917, Tlaltizapán, Morelos (transcripción digital leída el 24-10-2026)]]></a:t>
            </a: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0 de 15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7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se leyó y qué se verificó en ella]]></a:t>
            </a:r>
          </a:p>
        </p:txBody>
      </p:sp>
      <p:sp>
        <p:nvSpPr>
          <p:cNvPr id="8" name=""/>
          <p:cNvSpPr txBox="1"/>
          <p:nvPr/>
        </p:nvSpPr>
        <p:spPr>
          <a:xfrm>
            <a:off x="514350" y="149542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wikisource.org: denuncia de falsificación de elecciones municipales; exigencia de las reformas agrarias del Plan de Ayala; reformas pedidas en materia electoral, obrera, municipal y de «parlamentarismo»; nombramiento de presidente provisional a mayoría de votos por los jefes revolucionarios]]></a:t>
            </a: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1 de 15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8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ra o documento]]></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scurso pronunciado en Querétaro en el 61 aniversario de la promulgación de la Constitución]]></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utor o órgano]]></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Jesús Reyes Heroles]]></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ño o fecha de publicación]]></a:t>
            </a:r>
          </a:p>
        </p:txBody>
      </p:sp>
      <p:sp>
        <p:nvSpPr>
          <p:cNvPr id="12" name=""/>
          <p:cNvSpPr txBox="1"/>
          <p:nvPr/>
        </p:nvSpPr>
        <p:spPr>
          <a:xfrm>
            <a:off x="514350" y="3228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e febrero de 1978 (transcripción digital leída el 24-10-2026)]]></a:t>
            </a: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1 de 15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9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se leyó y qué se verificó en ella]]></a:t>
            </a:r>
          </a:p>
        </p:txBody>
      </p:sp>
      <p:sp>
        <p:nvSpPr>
          <p:cNvPr id="8" name=""/>
          <p:cNvSpPr txBox="1"/>
          <p:nvPr/>
        </p:nvSpPr>
        <p:spPr>
          <a:xfrm>
            <a:off x="514350" y="149542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wikisource.org: tesis de la Constitución viva; «nuestra revolución o es social o no es revolución»; relato del dictamen de la Comisión de Reformas y de la votación 57 y 108, aquí como cifra referida; caracterización de clase del centralismo; reservas de «casi todos los partidos»]]></a:t>
            </a: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2 de 1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0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ra o document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ario Oficial de la Federación, herramienta de consult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utor o órgano]]></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Gobierno de México]]></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ño o fecha de publicación]]></a:t>
            </a:r>
          </a:p>
        </p:txBody>
      </p:sp>
      <p:sp>
        <p:nvSpPr>
          <p:cNvPr id="12" name=""/>
          <p:cNvSpPr txBox="1"/>
          <p:nvPr/>
        </p:nvSpPr>
        <p:spPr>
          <a:xfrm>
            <a:off x="514350" y="2914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gente a la fecha de consulta]]></a:t>
            </a:r>
          </a:p>
        </p:txBody>
      </p:sp>
      <p:sp>
        <p:nvSpPr>
          <p:cNvPr id="13" name=""/>
          <p:cNvSpPr txBox="1"/>
          <p:nvPr/>
        </p:nvSpPr>
        <p:spPr>
          <a:xfrm>
            <a:off x="514350" y="3343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se leyó y qué se verificó en ella]]></a:t>
            </a:r>
          </a:p>
        </p:txBody>
      </p:sp>
      <p:sp>
        <p:nvSpPr>
          <p:cNvPr id="14" name=""/>
          <p:cNvSpPr txBox="1"/>
          <p:nvPr/>
        </p:nvSpPr>
        <p:spPr>
          <a:xfrm>
            <a:off x="514350" y="36195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enlaza para que el lector abra los decretos completos; esta lección trabajó sobre los decretos reproducidos en la compilación de la Cámara de Diputados, que no incluye las exposiciones de motivos]]></a:t>
            </a:r>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3 de 15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1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ra o document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 que NO se verificó y por eso no se afirm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utor o órgano]]></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ño o fecha de publicación]]></a:t>
            </a:r>
          </a:p>
        </p:txBody>
      </p:sp>
      <p:sp>
        <p:nvSpPr>
          <p:cNvPr id="12" name=""/>
          <p:cNvSpPr txBox="1"/>
          <p:nvPr/>
        </p:nvSpPr>
        <p:spPr>
          <a:xfrm>
            <a:off x="514350" y="2914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4-10-2026]]></a:t>
            </a:r>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3 de 15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2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se leyó y qué se verificó en ella]]></a:t>
            </a:r>
          </a:p>
        </p:txBody>
      </p:sp>
      <p:sp>
        <p:nvSpPr>
          <p:cNvPr id="8" name=""/>
          <p:cNvSpPr txBox="1"/>
          <p:nvPr/>
        </p:nvSpPr>
        <p:spPr>
          <a:xfrm>
            <a:off x="514350" y="149542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exto de las Bases de 1836 y de la legislación centralista; aplicación de los arts. 84 y 86 de 1824 en una elección presidencial concreta; fechas y desenlaces de la restauración del Senado; decretos de 1977, 1981, 1986 y 1990, no reproducidos en la compilación; LOPPE de 1977 y COFIPE]]></a:t>
            </a:r>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4 de 1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3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ra o document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 que NO se verificó y por eso no se afirma (continú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utor o órgano]]></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ño o fecha de publicación]]></a:t>
            </a:r>
          </a:p>
        </p:txBody>
      </p:sp>
      <p:sp>
        <p:nvSpPr>
          <p:cNvPr id="12" name=""/>
          <p:cNvSpPr txBox="1"/>
          <p:nvPr/>
        </p:nvSpPr>
        <p:spPr>
          <a:xfrm>
            <a:off x="514350" y="2914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4-10-2026]]></a:t>
            </a:r>
          </a:p>
        </p:txBody>
      </p:sp>
      <p:sp>
        <p:nvSpPr>
          <p:cNvPr id="13" name=""/>
          <p:cNvSpPr txBox="1"/>
          <p:nvPr/>
        </p:nvSpPr>
        <p:spPr>
          <a:xfrm>
            <a:off x="514350" y="3343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se leyó y qué se verificó en ella]]></a:t>
            </a:r>
          </a:p>
        </p:txBody>
      </p:sp>
      <p:sp>
        <p:nvSpPr>
          <p:cNvPr id="14" name=""/>
          <p:cNvSpPr txBox="1"/>
          <p:nvPr/>
        </p:nvSpPr>
        <p:spPr>
          <a:xfrm>
            <a:off x="514350" y="36195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orcentajes de participación o de votos de cualquier elección; cifras de repartimiento agrario; autoría de iniciativas; el Diario de Debates del Congreso Constituyente]]></a:t>
            </a: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5 de 1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4 / 1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ra o document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 que NO se verificó y por eso no se afirma (continú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utor o órgano]]></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ño o fecha de publicación]]></a:t>
            </a:r>
          </a:p>
        </p:txBody>
      </p:sp>
      <p:sp>
        <p:nvSpPr>
          <p:cNvPr id="12" name=""/>
          <p:cNvSpPr txBox="1"/>
          <p:nvPr/>
        </p:nvSpPr>
        <p:spPr>
          <a:xfrm>
            <a:off x="514350" y="2914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4-10-2026]]></a:t>
            </a:r>
          </a:p>
        </p:txBody>
      </p:sp>
      <p:sp>
        <p:nvSpPr>
          <p:cNvPr id="13" name=""/>
          <p:cNvSpPr txBox="1"/>
          <p:nvPr/>
        </p:nvSpPr>
        <p:spPr>
          <a:xfrm>
            <a:off x="514350" y="3343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se leyó y qué se verificó en ella]]></a:t>
            </a:r>
          </a:p>
        </p:txBody>
      </p:sp>
      <p:sp>
        <p:nvSpPr>
          <p:cNvPr id="14" name=""/>
          <p:cNvSpPr txBox="1"/>
          <p:nvPr/>
        </p:nvSpPr>
        <p:spPr>
          <a:xfrm>
            <a:off x="514350" y="36195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rases célebres atribuidas de memoria, cuyo texto y contexto no se cotejaron: «Entre los individuos, como entre las naciones, el respeto al derecho ajeno es la paz» y «La Patria es Primero»]]></a:t>
            </a: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5 / 19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diputados.gob.mx/LeyesBiblio/pdf/CPEUM.pdf"/>
              </a:rPr>
              <a:t><![CDATA[Constitución Política de los Estados Unidos Mexicanos: compilación oficial vigente en PDF (Cámara de Diputados)]]></a:t>
            </a:r>
          </a:p>
        </p:txBody>
      </p:sp>
      <p:sp>
        <p:nvSpPr>
          <p:cNvPr id="8" name=""/>
          <p:cNvSpPr txBox="1"/>
          <p:nvPr/>
        </p:nvSpPr>
        <p:spPr>
          <a:xfrm>
            <a:off x="514350" y="1905000"/>
            <a:ext cx="8115300" cy="1104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quí están las notas de reformas que esta lección usó para fechar cada cambio, y los decretos reproducidos con sus transitorios desde el publicado el 3 de septiembre de 1993. Abre los artículos 40, 41, 56, 60, 99 y 135 y lee primero las líneas de nota: son el expediente.]]></a:t>
            </a:r>
          </a:p>
        </p:txBody>
      </p:sp>
      <p:sp>
        <p:nvSpPr>
          <p:cNvPr id="9" name=""/>
          <p:cNvSpPr txBox="1"/>
          <p:nvPr/>
        </p:nvSpPr>
        <p:spPr>
          <a:xfrm>
            <a:off x="514350" y="3067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dof.gob.mx/"/>
              </a:rPr>
              <a:t><![CDATA[Diario Oficial de la Federación: consulta de decretos publicados]]></a:t>
            </a:r>
          </a:p>
        </p:txBody>
      </p:sp>
      <p:sp>
        <p:nvSpPr>
          <p:cNvPr id="10" name=""/>
          <p:cNvSpPr txBox="1"/>
          <p:nvPr/>
        </p:nvSpPr>
        <p:spPr>
          <a:xfrm>
            <a:off x="514350" y="3438525"/>
            <a:ext cx="8115300" cy="1104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Sirve para buscar el decreto completo del día que la nota señala, incluidos considerandos y exposición de motivos que la compilación no imprime. Esta lección no lo usó para afirmar motivos: lo enlaza para que el alumno sepa dónde se responde la pregunta 5.]]></a:t>
            </a: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6 / 19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es.wikisource.org/wiki/Constituci%C3%B3n_Federal_de_los_Estados_Unidos_Mexicanos_(1824)"/>
              </a:rPr>
              <a:t><![CDATA[Transcripciones digitales de 1824, 1857, el Plan de San Luis y el manifiesto de Zapata del 27-12-1917 (Wikisource en español)]]></a:t>
            </a:r>
          </a:p>
        </p:txBody>
      </p:sp>
      <p:sp>
        <p:nvSpPr>
          <p:cNvPr id="8" name=""/>
          <p:cNvSpPr txBox="1"/>
          <p:nvPr/>
        </p:nvSpPr>
        <p:spPr>
          <a:xfrm>
            <a:off x="514350" y="19050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Son transcripciones: útiles para leer la letra y comparar con la compilación vigente, no sustituyen el facsímil del impreso original. Esta lección cita por ellas y lo declara en cada bloque y en la tabla de fuentes.]]></a:t>
            </a:r>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7 / 19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igue dentro del catálogo real. Esta lección es la primera de la ruta U07 y no enlaza una U08: en el catálogo de Lumbre Política están publicadas la U01 (ideas políticas fundamentales), la U02 (ideologías sin caricaturas), la U03 (cuatro preguntas para leer a un autor), la U04 (sistemas políticos comparados) y la U05 (sistemas electorales comparados); las rutas a partir de U08 aún no existen, así que prometer una segunda lección de historia mexicana sería, precisamente, el defecto que esta lección enseña a detectar.]]></a:t>
            </a: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8 / 1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movimientos que sí están disponibles y que encajan con lo anterior: volver a pol-u05-r01-oa01 para trabajar la aritmética de la autoridad que aquí aparece como institución —cómo se convierten votos en escaños una vez que alguien cuenta—; pasar por pol-j06-r01-oa01 si lo que necesitas es saber a qué autoridad electoral acudes y en qué etapa; y usar pol-t03-r01-oa01 para]]></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la ficha de consulta jurídica con la pregunta bien formada, que es el formato en que se escalan las cuatro preguntas que esta lección dejó abiertas.]]></a:t>
            </a:r>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7-r01-oa01"/>
              </a:rPr>
              <a:t><![CDATA[Cómo se formaron las instituciones: el pasado mexicano como secuencia de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9 / 19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u trabajo es de archivo, el siguiente paso no es una lección: es abrir el decreto completo en el Diario Oficial y buscar la votación nominada; la columna de no verificado de esta hoja es la lista de compra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199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2026-10-25T09:06:44Z</dcterms:created>
  <dcterms:modified xsi:type="dcterms:W3CDTF">2026-10-25T09:06:44Z</dcterms:modified>
  <dc:title>Cómo se formaron las instituciones: el pasado mexicano como secuencia de decisiones</dc:title>
  <dc:description>Presentación editable del OA «Cómo se formaron las instituciones: el pasado mexicano como secuencia de decisiones». Enlace: https://politica.lumbre.lat/object/pol-u07-r01-oa01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