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presProps" Target="presProps.xml"/>
  <Relationship Id="rId190" Type="http://schemas.openxmlformats.org/officeDocument/2006/relationships/viewProps" Target="viewProps.xml"/>
  <Relationship Id="rId19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1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1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1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1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1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1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1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1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0 de 1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1 de 1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nueve vocablos que deciden la cuenta»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nueve vocablos que deciden la cuenta»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nueve vocablos que deciden la cuenta» (4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8-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regla de uso con medidor o cupo y su verificación: en una caja rival y de exclusión difícil el problema es que nadie tiene motivo individual para cuidar lo que no puede asegurar com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el nombre de un bien no cambia su caja: la clasificación es técnica, la medida tiene que atacar el rasgo que falla. Aquí fallan dos cosas a la vez —la exclusión es cara y el recurso es rival—, así que la medida útil es la que pone un límite verificable por usuario (medidor, cupo, turno, sanción documentada), no la que baja el precio. Un subsidio en esta caja agranda el problema: sale más barato extraer, se extrae más, y el acuífero ficticio baja más rápido. Y financiarlo con un impuesto traslada la cuenta, no la riv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de las cuatro cajas y el ejemplo del pozo del cerro en t-tipos: rivalidad y exclusión como ejes, no como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2 de 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3 de 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4 de 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5 de 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6 de 8).]]></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7 de 8).]]></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impuesto se fabrica con dos piezas: base y tasa» (8 de 8).]]></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8-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scribir los supuestos antes de la primer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nicipio inventado San Rafael de la Sierra: 10,000 hogares en cinco grupos (2,000 en A, 2,000 en B, 3,000 en C, 2,000 en D y 1,000 en E); ingreso mensual por hogar 5,000, 10,000, 20,000, 40,000 y 80,000 pesos. Ingreso total: 2,000 por 5,000 más 2,000 por 10,000 más 3,000 por 20,000 más 2,000 por 40,000 más 1,000 por 80,000, o sea 10,000,000 más 20,000,000 más 60,000,000 más 80,000,000 más 80,000,000 igual a 250,000,000 al mes. Meta de recaudación: 22,500,000. Unidad: todo es mensual. Ninguna de estas cifras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Regla 1, tasa plana: 9 por ciento d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ola tasa sobre la base «ingreso del hogar». Por hogar: A 450, B 900, C 1,800, D 3,600, E 7,200 pesos (el 9 por ciento de cada ingreso). Suma de control por grupo: 2,000 por 450 igual a 900,000; 2,000 por 900 igual a 1,800,000; 3,000 por 1,800 igual a 5,400,000; 2,000 por 3,600 igual a 7,200,000; 1,000 por 7,200 igual a 7,200,000. Total: 22,500,000, que es lo mismo que 9 por ciento de 250,000,000. La tasa media es 9 por ciento en los cinco grupos: proporcional, y la parte del total que aporta cada grupo replica la parte del ingreso que tiene: 4, 8, 24, 32 y 32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Regla 2, franjas crecientes: escribir las franjas antes de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uesto de la regla, declarado en una fila: tasa 0 hasta 10,000 de ingreso mensual; 10 por ciento sobre el excedente de 10,000 hasta 20,000; 15 por ciento sobre el excedente de 20,000 hasta 50,000; 20 por ciento sobre el excedente de 50,000. La palabra clave es excedente: cada franja se aplica sólo a la parte del ingreso que entra en ella, no a todo el ingreso. Ese es el mecanismo que hace que la tasa media quede siempre por debajo de la mar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Regla 2 calculada hogar por ho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con 5,000: no llega a 10,000, paga 0. B, con 10,000: el excedente sobre 10,000 es 0, paga 0. C, con 20,000: excedente 10,000 a 10 por ciento igual a 1,000; media 5.00 por ciento. D, con 40,000: 10,000 a 10 por ciento igual a 1,000, más los 20,000 que van de 20,000 a 40,000 a 15 por ciento igual a 3,000; total 4,000; media 10.00 por ciento; marginal 15. E, con 80,000: 1,000 más 30,000 de la franja de 20,000 a 50,000 a 15 por ciento igual a 4,500, más 30,000 de la franja alta a 20 por ciento igual a 6,000; total 11,500; media 14.375 por ciento (se escribe 14.38), marginal 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Regla 2 y su suma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ndo por el número de hogares: A 0; B 0; C 3,000 por 1,000 igual a 3,000,000; D 2,000 por 4,000 igual a 8,000,000; E 1,000 por 11,500 igual a 11,500,000. Total 22,500,000, la misma meta. Su parte en la recaudación: C aporta 3,000,000 entre 22,500,000 igual a 13.33 por ciento; D 8,000,000 igual a 35.56; E 11,500,000 igual a 51.11. A y B, que son 4,000 de los 10,000 hogares, aportan 0. Ninguno de esos números estaba en el nombre de la regla: salieron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Regla 3, impuesto al consumo: misma tasa arriba, distinto efecto 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se declarada: el consumo del hogar. Supuesto inventado y dicho en voz alta: A consume el 100 por ciento de su ingreso, B el 90, C el 80, D el 70 y E el 60, o sea 5,000, 9,000, 16,000, 28,000 y 48,000 pesos por hogar. Consumo total: 10,000,000 más 18,000,000 más 48,000,000 más 56,000,000 más 48,000,000 igual a 180,000,000. Una sola tasa de 12.5 por ciento sobre esa base da 22,500,000 justos, y por hogar: A 625, B 1,125, C 2,000, D 3,500, E 6,000. Ahora la media sobre el ingreso, que es donde se ve el efecto: 12.50, 11.25, 10.00, 8.75 y 7.50 por ciento. Una tasa única y pareja produce una carga que baja conforme sube el ingreso: eso, y nada más que eso, es lo que significa regr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odo ficticio): tres reglas que recaudan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a comparación, que es el punt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tres esquemas llenan la misma caja: 22,500,000 al mes. La diferencia no está en cuánto necesita el municipio, está en de cuánto ingreso de cada hogar sale. Con tasa plana cada grupo entrega el 9 por ciento de su ingreso. Con franjas, A y B entregan 0 y E entrega 14.38. Con consumo, A entrega 12.50 y E 7.50. Dos sumas de control cierran el ejercicio: que cada esquema cuadre contra la meta (900,000 más 1,800,000 más 5,400,000 más 7,200,000 más 7,200,000 igual a 22,500,000) y que las partes aportadas sumen 100 por ciento (en el caso del consumo: 5.56 más 10 más 26.67 más 31.11 más 26.67 igual a 100.01, y el 0.01 de sobra es redondeo de dos decimales, no un error de la cuenta). Y lo que la cuenta no dice: cuál de las tres debe elegirse. Esa es una decisión con premisas morales que hay que declarar, no un resultado arit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 la tasa plana del 9 por ciento, cada grupo aporta al presupuesto exactamente la misma parte de ingreso total que tiene: 4, 8, 24, 32 y 32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una sola tasa sobre el ingreso, la parte de la recaudación que aporta cada grupo coincide con su parte del ingreso: A tiene 4 por ciento del ingreso total y aporta 900,000 de 22,500,000, es decir 4 por ciento. La primera opción confunde tasa con incidencia: una tasa única de 12.5 por ciento sobre el consumo deja tasas medias sobre el ingreso de 12.50 en A y 7.50 en E. La segunda confunde media con marginal: E paga 11,500 sobre 80,000, o sea 14.38, no 20. Y la cuarta es falsa: A y B aportan 0, pero C, D y E aportan 3,000,000 más 8,000,000 más 11,500,000 igual a 22,500,000, la met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jemplo resuelto 1, pasos 2, 5 y 6; tabla t-hogares y figura de los tres esqu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identidad aritmética trabajada en la lección: recaudación igual a base por tasa. Si la base baja y la tasa no se mueve, el producto baja. Para sostener el monto hay que tocar la tasa que queda, recuperar la base, o aceptar menos ingreso y recortar gasto; la Constitución no resuelve esa elección, pero el artículo 28 sí menciona las exenciones y condonaciones de impuestos entre lo que quedan prohibidas «en los términos y condiciones que fijan las leyes», y el artículo 31, fracción IV, remite el modo de contribuir a las leyes. En el ejercicio, si los 4,000 hogares de A y B pasaran de una base de 250,000,000 a una de 220,000,000 con la misma tasa del 9 por ciento, la recaudación caería de 22,500,000 a 19,800,000: 2,700,000 meno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dentidad base por tasa; cálculo propio: 9 por ciento de 250,000,000 igual a 22,500,000 y de 220,000,000 igual a 19,8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2 de 8).]]></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3 de 8).]]></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4 de 8).]]></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5 de 8).]]></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6 de 8).]]></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7 de 8).]]></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una autorización, no un pronóstico» (8 de 8).]]></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8-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formulan la iniciativa de ingresos y el proyecto de egresos: en el ámbito federal, el Ejecutivo los hace llegar a más tardar el día 8 del mes de septiembre → Se examinan, se discuten y se aprueban las contribuciones que deben cubrir el gasto → Se aprueba el presupuesto, con la posibilidad de modificar el proyecto → Se ejerce el gasto: sólo lo que está comprendido en el presupuesto o en una ley posterior → Se evalúan los resultados por las instancias técnicas y sirven para el siguiente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decorativo: expresa una dependencia. La aprobación del gasto viene «una vez aprobadas las contribuciones que, a su juicio, deben decretarse para cubrirlo», según el artículo 74, fracción IV: primero la fuente de ingreso, después la autorización de gasto. El ejercicio viene después de la autorización, y por eso el artículo 126 funciona como candado. La evaluación cierra el ciclo y no lo abre: sus resultados entran al presupuesto del año siguiente, que es donde se ve si la línea de inversión o la de nómina van a poder con lo que se prome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74 fracción IV, 126 y 134 verificados en la compilación oficial; figura del ciclo presupues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xto no deja esa puerta: «No podrá hacerse pago alguno que no esté comprendido en el Presupuesto o determinado por la ley posterior». Lo que sí existe es la vía de modificar el presupuesto o expedir una ley posterior que lo determine, y esa es la parte que esta lección explica como mecanismo y no como evasión: la urgencia se resuelve cambiando la autorización de forma visible y documentada, no pagando al margen de ella. Esta lección no describe los procedimientos locales de modificación, porque no leyó las leyes de presupuesto aplicables a un municipi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26 transcrito de la compilación oficial vigente, última reforma DOF 07-10-2026, consultada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2 de 10).]]></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3 de 10).]]></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4 de 10).]]></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5 de 10).]]></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6 de 10).]]></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7 de 10).]]></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8 de 10).]]></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9 de 10).]]></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entivos: qué señal recibe quién, y qué hace con esa señal» (10 de 10).]]></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scribir los supuestos y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uestos del ejercicio: costo de bombear y tratar, 10 pesos por metro cúbico; tabla de pedido y de oferta inventada, declarada en la tabla anterior; tarifa tope aprobada, 8 pesos; 10,000 hogares ficticios. La pregunta no es «¿es justo topar?», es: ¿qué cantidad se pide, qué cantidad se sirve, qué pasa con la diferencia y quién la carga? Cuatro preguntas, cuatro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eer la tabla: pedido contra of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8 pesos se piden 1,050,000 metros cúbicos y la operadora acepta servir 850,000. Lo que efectivamente se sirve es el menor de los dos números: 850,000. La diferencia, 200,000 metros cúbicos, es pedido sin respuesta: eso es un faltante, y existe aunque nadie lo mencione en el acuerdo. A 10 pesos, pedido y ofrecido coinciden en 950,000 y el faltante es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ontar el faltante en el consumo de cada ho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imiento mecánico del faltante, con el supuesto de que el mismo 200,000 metros cúbicos se reparte entre los 10,000 hogares: 200,000 entre 10,000, o sea 20 metros cúbicos por hogar que se pidieron y no llegaron. Si en cambio el faltante se reparte por presión de red, no llega parejo: llega menos al final del camino. El número no cambia; lo que cambia es quién lo carga, y eso no lo decide la tarifa, lo decide la regla de asignación que nadie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El hueco de la oper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8, costo 10: cada metro cúbico servido deja 2 pesos de hueco. Con 850,000 metros cúbicos servidos, 2 por 850,000 igual a 1,700,000 al mes. Si la tarifa bajara a 5 pesos, el hueco sería de 5 por metro cúbico sobre 700,000 servidos, o sea 3,500,000, y el faltante subiría a 500,000. Bajar el precio en esta tabla no achica el hueco: lo agranda, porque sube lo pedido y baja lo of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De dónde sale ese dinero: la línea que se p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upuesto del ejercicio tiene 22,500,000 y cuatro líneas. Los 1,700,000 del hueco están anotados como «subsidio a la tarifa», y eso significa que la línea de inversión en la red se quedó en 4,300,000. Supuesto declarado: una conexión nueva de vivienda cuesta 30,000 pesos. Con 1,700,000 al mes se harían 56.67 conexiones mensuales, redondeando 56; al año, 20,400,000 pesos alcanzan para 680 conexiones (20,400,000 entre 30,000). Ése es el costo real de la tarifa de 8 pesos en el ejercicio, y no aparece en el anuncio: aparece en las familias que siguen cargando cub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otra señal: qué pasa si la tarifa sube a 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14 pesos y costo de 10, la operadora acepta servir 1,100,000 y sólo se piden 800,000: se sirven 800,000 y queda un excedente de capacidad de 300,000 metros cúbicos. La ganancia sería 4 por metro cúbico servido, o sea 3,200,000 al mes, que en un servicio público no «se gana»: se devuelve en tarifa, se usa para mantener la red o se lo lleva el que presta el servicio. Ahí está la simetría que hay que enseñar sin demagogia: el tope bajo produce faltante y hueco; el precio alto produce excedente y reparto de ganancia. Elegir entre ambos es una decisión con premisas; calcular ambos es una obligación de quien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odo ficticio): qué pasa línea por línea cuando la tarifa se topa en 8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Suma de control y lo que la cuenta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controles: que lo servido sea siempre el menor entre pedido y ofrecido (700,000, 850,000, 950,000 y 800,000 en los cuatro renglones); que el hueco o la ganancia se calcule sobre lo servido y no sobre lo pedido (2 por 850,000, no 2 por 1,050,000); y que la línea del presupuesto cuadre con la tabla (1,700,000 de subsidio es exactamente el renglón de 8 pesos). Lo que la cuenta no dice: si 200,000 metros cúbicos de faltante son tolerables o insoportables. Eso depende de cuánto vale cada quien el derecho al agua y de cuánto confía en la regla de asignación; es un juicio, y en esta escuela los juicios se firman con nombre, no se disfrazan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bajo sube lo pedido y baja lo ofrecido: el faltante no desaparece, se reparte con otra regla —fila, presión de red, pipa o favor— y el hueco de 1,700,000 sale de otra líne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va en sentido contrario al que supone la primera opción: un precio más bajo hace que se pida más y que se acepte servir menos. Lo servido es el menor de los dos números, así que la pérdida se cuenta 2 por 850,000, o sea 1,700,000, no sobre lo pedido. El faltante siempre se asigna por alguna regla; la pregunta honesta es cuál, y si esa regla está escrita o es la presión de las mangueras. Y un préstamo sí es gasto: en el ejercicio, 3,600,000 anuales de servicio de deuda durante cinco años por una obra de 12,0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t-tarifa-agua y ejemplo resuelto 2, pasos 2 a 5; la cuenta del crédito está en t-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fectos distributivos: el corte del pastel se calcula, no se relata» (2 de 6).]]></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fectos distributivos: el corte del pastel se calcula, no se relata» (3 de 6).]]></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fectos distributivos: el corte del pastel se calcula, no se relata» (4 de 6).]]></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fectos distributivos: el corte del pastel se calcula, no se relata» (5 de 6).]]></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fectos distributivos: el corte del pastel se calcula, no se relata» (6 de 6).]]></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8-r01-oa01]]></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el agua ahora cuesta menos, el consumo se modera solo: el faltante de 200,000 metros cúbicos se cierra cuando la demanda se acomode al precio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línea invierte el mecanismo. Bajar el precio no modera el consumo: lo sube, y al mismo tiempo baja la cantidad que la operadora acepta servir, porque cobra menos de lo que le cuesta. En la tabla del ejercicio, a 8 pesos se piden 1,050,000 y se sirven 850,000: el faltante de 200,000 no se cierra solo, se reparte con alguna regla —fila, presión de red, pipa o favor— que el acuerdo del tope no escribió. Las demás líneas cuadran: 10 menos 8 son 2 por metro cúbico; 2 por 850,000 son 1,700,000; 9 por ciento de 250,000,000 y 12.5 por ciento de 180,000,000 dan los mismos 22,50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t-tarifa-agua y ejemplo resuelto 2, pasos 2, 3 y 4; sumas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3 de 3).]]></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ival → El uso de uno le quita a otro: el pozo del cerro en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clusión difícil → No se puede dejar fuera al que no paga: el alumbrado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sa marginal → Lo que se cobra del siguiente peso: 15 por ciento en el grupo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sa media → Impuesto entre base: 10 por ciento en el grupo D, aunque la marginal sea 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resivo → Baja la tasa media cuando sube el ingreso: consumo de 12.50 en A y 7.50 en 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ferencia → Dinero que se entrega sin cambiar el precio: 1,125 por hogar de A y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de las cuatro cajas, ejemplo resuelto 1 y tabla de efecto n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3).]]></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3 de 3).]]></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 costo de 10 y tarifa de 8, cada metro cúbico servido deja un hueco de 2 pesos → Mecanismo: se puede calcular con los supuestos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 la tasa plana, el grupo E entrega 9 por ciento de su ingreso; con las franjas, 14.38 → Mecanismo: se puede calcular con los supuestos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agua debe ser gratis para todas las familias, pase lo que pase con el presupuesto → Juicio de valor: hay que firmarlo, no disfrazarlo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ingún municipio debería endeudarse aunque la obra dure varias décadas → Juicio de valor: hay que firmarlo, no disfrazarlo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recaudación del impuesto al consumo en México es de tanto por ciento del producto → Dato real que esta lección no afirma porque no lo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mitad de los hogares de México gana tal cantidad al mes → Dato real que esta lección no afirma porque no lo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o podrá hacerse pago alguno que no esté comprendido en el Presupuesto o determinado por la ley posterior» → Cita constitucional verificada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tribuir para los gastos públicos, así de la Federación, como de los Estados… y del Municipio en que residan…» → Cita constitucional verificada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ciplina de fuentes de la escuela: separar mecanismo calculado, juicio de valor, dato no verificado y texto constitucional leí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3).]]></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3 de 3).]]></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50,000,000 · 22,500,000 · 9 · 1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cifras se sacan unas de otras. La base es 10,000 hogares con su ingreso total: 250,000,000. La meta es 22,500,000 al mes. Tasa plana: 22,500,000 entre 250,000,000 igual a 0.09, o sea 9 por ciento. Consumo: 22,500,000 entre 180,000,000 igual a 0.125, o sea 12.5 por ciento. Si alguna te sale distinta, revisa primero sobre qué base dividiste: ése es el error que produce el noventa por ciento de las cifras absurdas en una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jemplo resuelto 1, pasos 1, 2 y 6; tabla t-hog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8-r01-oa01]]></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a decisión de dinero público que tu equipo tenga que explicar —una tarifa, un impuesto local, una línea de gasto, un apoyo en efectivo o una obra con crédito— y arma la hoja de mecanismo en seis renglones: caja de rivalidad y exclusión en la que cae el servicio; base y tasa declaradas; monto que se quiere recaudar o gastar; a quién deja fuera y a quién beneficia, calculado por grupo y no por adjetivo; qué línea se pisa si esa partida crece; y qué supuestos son inventados. Después rehaz la cuenta con los números del ejercicio y anota qué cambiaría si se moviera la base, la tasa o el costo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3).]]></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3 de 3).]]></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Vocabulario que se confunde: seis pares que se usan mal en una reunión · Memoria: la palabra y la cuenta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Vocabulario que se confunde: seis pares que se usan mal en una reunión · Memoria: la palabra y la cuenta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Vocabulario que se confunde: seis pares que se usan mal en una reunión · Memoria: la palabra y la cuenta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y que preguntar siempre antes de discutir cualquier porcentaje de un im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l es la base: ingreso, consumo, predio o nómina. La misma tasa sobre bases distintas produce cargas distintas, y sin base dicha el porcentaje no sign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si una regla es progresiva, proporcional o regr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lculando la tasa media de cada grupo y viendo cómo se mueve al subir el ingreso: sube, igual o baja. En el ejercicio: franjas suben de 0 a 14.38; plana se queda en 9; consumo baja de 12.50 a 7.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precio topado por debajo del costo produce faltante y no abund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señal se va en dos direcciones: se pide más y se acepta servir menos. En la tabla ficticia: 1,050,000 pedidos contra 850,000 servidos, faltante de 200,000 y hueco de 1,700,000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resupuesto según la mecánica que explica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autorización escrita: cuánto se puede pagar y en qué concepto. El artículo 126 corta por lo sano: no puede hacerse pago alguno que no esté comprendido en el presupuesto o determinado por una ley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reparte el cálculo del efecto neto en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ómina, inversión y subsidio: 18,000,000 al mes que llegan a los hogares por otras puertas (el empleo, la conexión, el litro barato). Declarar ese límite es parte de la cuenta, no un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Constitución mexicana habla de exenciones y condonaciones de im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artículo 28, párrafo primero: quedan prohibidas las condonaciones y las exenciones de impuestos «en los términos y condiciones que fijan las leyes» (párrafo reformado DOF 06-03-2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úmeros reales afirma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o de distribución, recaudación ni precios: todo el ejercicio es ficticio y etiquetado. Lo único verificado son citas constitucionales con su fecha, leídas en la compilación oficial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8-r01-oa01]]></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3» (2 de 2).]]></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3» (2 de 2).]]></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13» (2 de 2).]]></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3» (2 de 2).]]></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8 de 13» (2 de 2).]]></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1 de 13» (2 de 2).]]></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3 de la tabla, convertida en ficha para que el texto no se recorte.]]></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607" r:id="rId1"/>
    <p:sldLayoutId id="2481934608" r:id="rId2"/>
    <p:sldLayoutId id="2481934609" r:id="rId3"/>
    <p:sldLayoutId id="24819346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b5f462b5039a86fced0c3242f51045be0827b81e5a1ba2f1.jpg"/>
  <Relationship Id="rId3" Type="http://schemas.openxmlformats.org/officeDocument/2006/relationships/hyperlink" Target="https://politica.lumbre.lat/object/pol-u08-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b5f462b5039a86fced0c3242f51045be0827b81e5a1ba2f2.jpg"/>
  <Relationship Id="rId3" Type="http://schemas.openxmlformats.org/officeDocument/2006/relationships/hyperlink" Target="https://politica.lumbre.lat/object/pol-u08-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politica.lumbre.lat/object/pol-u08-r01-oa01" TargetMode="External"/>
  <Relationship Id="rId4" Type="http://schemas.openxmlformats.org/officeDocument/2006/relationships/hyperlink" Target="https://politica.lumbre.lat/object/pol-u08-r01-oa01"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politica.lumbre.lat/object/pol-u08-r01-oa01" TargetMode="External"/>
  <Relationship Id="rId4" Type="http://schemas.openxmlformats.org/officeDocument/2006/relationships/hyperlink" Target="https://politica.lumbre.lat/object/pol-u08-r01-oa01"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politica.lumbre.lat/object/pol-u08-r01-oa01" TargetMode="External"/>
  <Relationship Id="rId4" Type="http://schemas.openxmlformats.org/officeDocument/2006/relationships/hyperlink" Target="https://politica.lumbre.lat/object/pol-u08-r01-oa01" TargetMode="External"/>
  <Relationship Id="rId5"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politica.lumbre.lat/object/pol-u08-r01-oa01" TargetMode="External"/>
  <Relationship Id="rId4" Type="http://schemas.openxmlformats.org/officeDocument/2006/relationships/hyperlink" Target="https://politica.lumbre.lat/object/pol-u08-r01-oa01" TargetMode="External"/>
  <Relationship Id="rId5"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politica.lumbre.lat/object/pol-u08-r01-oa01" TargetMode="External"/>
  <Relationship Id="rId4"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of.gob.mx/" TargetMode="Externa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hyperlink" Target="https://www.inegi.org.mx/" TargetMode="External"/>
  <Relationship Id="rId4"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8-r01-oa01" TargetMode="External"/>
  <Relationship Id="rId3" Type="http://schemas.openxmlformats.org/officeDocument/2006/relationships/notesSlide" Target="../notesSlides/notesSlide18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e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pues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en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canism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8-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8-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on cuentas propias y datos ficticios etiquetados cuatro mecanismos de la economía política: por qué hay servicios que el precio no financia (rivalidad y exclusión), cómo se fabrica un impuesto con base y tasa y qué tasa media deja en cada hogar, qué significa que un presupuesto sea una autorización y no un pronóstico, y cómo se lee un efecto distributivo. Reproducir a mano las cuentas y citar los artículos 4, 25, 28, 31 IV, 74 IV, 126 y 134 constitucionales con su texto verific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U08 (Economía política desde cero). Todo el ejercicio es ficticio y está etiquetado: un municipio inventado con 10,000 hogares, 250,000,000 de pesos de ingreso mensual y una meta de 22,500,000 en tres reglas que recaudan lo mismo y se sienten distinto. Cuatro figuras, dos ejemplos resueltos, diez actividades evaluadas y una tabla de fuentes con anclas constitucionales verificadas el 24-10-2026. No toma partido por ningún modelo ni recomienda subir o bajar alg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6]]></a:t>
            </a:r>
          </a:p>
        </p:txBody>
      </p:sp>
      <p:sp>
        <p:nvSpPr>
          <p:cNvPr id="7" name=""/>
          <p:cNvSpPr txBox="1"/>
          <p:nvPr/>
        </p:nvSpPr>
        <p:spPr>
          <a:xfrm>
            <a:off x="514350" y="12192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ienes públicos y exclusión · base imponible y tasa · tasa media y tasa marginal · efectos distributivos · ciclo del presupuesto público · precios máximos y escasez · externalidades y bienes comunes · artículo 31 fracción IV constituc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ienes, impuestos, presupuesto e incentivos: los cuatro mecanismos que deciden quién paga lo público]]></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unión es inventada y todos los números que se dicen aquí lo son: ningún dato de esta lección viene de una elección, una encuesta, una cuenta pública o un censo. En la mesa del municipio ficticio San Rafael de la Sierra hay tres frases que circulan en cualquier discusión sobre dinero público y en cualquier parti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l agua está carísima, hay que topar la tarifa en 8 pesos el metro cúbico; con eso la gente gasta menos y al municipio no le cambia nada». La segunda: «ese gasto lo paga el impuesto; si le subimos a la tasa, los que más tienen aportan más». La tercera: «con 22,500,000 al mes alcanza para todo: la nómina, la red de agua y el apoyo a las famil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mparten un defecto: ninguna está escrita como una cuenta. En la primera, la tarifa de 8 pesos está por debajo del costo de servir —10 pesos en el supuesto de este ejercicio— y la diferencia de 2 pesos por metro cúbico no se evapora: aparece en otra línea del presupuesto, en la fila de una pipa o en una bomba que no se mantie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gunda, el efecto de una tasa no se ve leyendo el nombre del impuesto: se ve calculando, grupo por grupo, qué porcentaje de su ingreso paga cada hogar. Un impuesto «al consumo» con una sola tasa para todos puede pesar más abajo que arriba, y un impuesto «a la renta» con exención alta puede dejar fuera a quien sí tien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ercera, «alcanza para todo» habla de una caja de 22,500,000 y de cuatro compromisos que se pisan entre sí: si la línea del subsidio crece, algo de las otras tres tiene que enco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ice cuál de las tres frases debería convencer a nadie, ni recomienda un modelo económico, un partido, un candidato o una reforma. Enseña a desarmarlas. Eso es economía política en esta escuela: no una opinión con adjetivos, sino el mecanismo que va del dinero al incentivo y del incentivo a quién recibe qué. Hay cuatro mecanismos y se trabajan a fondo: por qué hay cosas que el precio por sí solo no financia; cómo se fabrica un impuesto y qué hace cada pieza; qué es realmente un presupuesto; y cómo se lee un efecto distributivo sin improvis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es siempre el mismo: escribir los supuestos antes de la primera cifra, hacer la cuenta a mano, verificarla con una suma de control y decir en voz alta qué no se verificó. Cuando un número es inventado, la lección lo dice. Cuando una afirmación depende de una norma, se cita el artículo con su texto y su fecha de reforma, no el recuerdo. Los únicos anclajes reales de esta lección son constitucionales y están copiados de la compilación oficial vigente consultada el 24 de octubre de 2026, con última reforma publicada en el Diario Oficial de la Federación el 07-10-2026; lo que no se pudo leer ese día no se afir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asificar un servicio en las cuatro cajas de rivalidad y exclusión y decir en cuáles el precio no alcanza para financiarlo; fabricar un impuesto escribiendo antes su base y su tasa, y calcular la recaudación con una suma de control; comparar tres reglas ficticias que recaudan exactamente el mismo monto y mostrar 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6]]></a:t>
            </a:r>
          </a:p>
        </p:txBody>
      </p:sp>
      <p:sp>
        <p:nvSpPr>
          <p:cNvPr id="7" name="" descr=""/>
          <p:cNvSpPr/>
          <p:nvPr/>
        </p:nvSpPr>
        <p:spPr>
          <a:xfrm>
            <a:off x="514350" y="1219200"/>
            <a:ext cx="8115300" cy="19621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sa media que cada una deja en cada grupo de hogares; explicar por qué un precio máximo produce faltante y a dónde se va ese faltante; leer un presupuesto como autorización y decir qué línea se pisa cuando algo crece sin fuente declarada; y citar los artículos 4, 25, 28, 31 fracción IV, 74 fracción IV, 126 y 134 de la]]></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con su texto verificado y su fecha.]]></a:t>
            </a:r>
          </a:p>
        </p:txBody>
      </p:sp>
      <p:sp>
        <p:nvSpPr>
          <p:cNvPr id="11" name=""/>
          <p:cNvSpPr txBox="1"/>
          <p:nvPr/>
        </p:nvSpPr>
        <p:spPr>
          <a:xfrm>
            <a:off x="514350" y="31813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1813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lo que se calcula aquí ocurrió: el municipio, los 10,000 hogares, sus ingresos, las tarifas, las franjas del impuesto, los montos y las cantidades de agua son ficticios. Cada bloque con cifras lo repite: supuesto fict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no favorece ningún partido, candidato, gobierno ni modelo económico, y no recomienda subir ni bajar ningún impuesto ni ningún gasto. Explica mecanismos: si la regla es ésta y el supuesto es aquél, el resultado es és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ita ningún porcentaje real de desigualdad, ninguna cifra de recaudación, ningún dato de censo ni ninguna encuesta. Esas fuentes no se abrieron para escribir esta lección, así que aquí no aparecen números de ese orig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únicas afirmaciones con datos reales son las citas constitucionales: artículos y fechas de reforma copiados de la compilación oficial de la Cámara de Diputados con última reforma publicada DOF 07-10-2026, revisada el 24-10-2026. De las leyes secundarias que esta lección no leyó no dice nad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profesión: ni la económica, ni la jurídica, ni la contable. Ninguna persona de esas profesiones revisó el material; hubo revisión editorial de textos y cuentas, con fecha en la tabla fi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ejemplo enseña a evadir. Cuando algo es una línea legal se explica que lo es y cuál es la vía correcta —modificar el presupuesto, documentar, consultar a quien tenga la competencia—, nunca cómo rodear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nueve vocablos que deciden la cue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 conversación sobre dinero público se atasca por lo mismo: palabras que suenan parecidas y hacen operaciones distintas. Empecemos por la base. «Base imponible» no es el impuesto ni la tasa: es la magnitud sobre la que se cuenta —ingreso, consumo, predio, nómina. Si la base no está dicha, la frase «el impuesto es del 12.5 por ciento» no significa nada: 12.5 por ciento de qué. Dos impuestos con la misma tasa y distintas bases producen resultados completamente distintos, y una tasa puede subir la recaudación sin tocar la tasa bastando con ampliar la b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nueve vocablos que deciden la cue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areja que se confunde: tasa marginal y tasa media. La marginal es lo que se cobra del siguiente peso; la media es lo que efectivamente salió del ingreso total. En el ejercicio, el hogar del grupo D paga una tasa media de 10 por ciento y una marginal de 15: no es una contradicción, es cómo funcionan las franjas. Decir «a mí me quitan el 15» cuando la media es 10 es el error más común en una sobremesa, y decir «el impuesto es progresivo» sin calcular la media grupo por grupo es no haber hecho la tar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nueve vocablos que deciden la cue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areja: déficit y deuda. El déficit es un flujo: cuánto más se compromete en un periodo de lo que entra en ese periodo. La deuda es un stock: lo que se debe acumulado. Una lección de periodismo económico puede hablar de los dos en la misma frase y un ciudadano no saber cuál de los dos le van a cobrar. Y con las franjas otra vez: «impuesto directo» e «indirecto» describen por quién se cobra —quien recibe el ingreso o quien compra—, y no dicen nada sobre quién carga finalmente con él. Eso último se llama incidencia y es una pregunta, no una etique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nueve vocablos que deciden la cue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último, el vocablo que más se estira: «bien público». En la conversación política significa «algo que da el gobierno». En economía política significa algo más angosto y más comprobable: un bien no rival y de exclusión difícil, es decir, que una persona más lo use no quite nada a las demás y que sea caro o imposible dejar fuera al que no paga. Que algo lo preste el gobierno no lo convierte en bien público en el segundo sentido, y que algo sea un bien público en el segundo sentido no obliga a que lo preste el gobierno: es una decisión, y esa decisión es exactamente lo que esta lección enseña a hacer con la cuenta enfr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nueve vocablos que deciden la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La columna «dónde está escrito» trae sólo anclas verificadas en la compilación oficial vigente de la Constitución (última reforma publicada DOF 07-10-2026, consultada el 24-10-2026) o el uso declarado en el ejercicio. La columna «en el ejercicio» usa cifras fictic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86]]></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im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gnitud sobre la que se aplica la tasa; si la base no está dicha, el porcentaje no signific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ejercicio: ingreso mensual del hogar (250,000,000 en total) o consumo del hogar (180,000,000). La Constitución no fija bases: el artículo 31, fracción IV remite a «la manera proporcional y equitativa que dispongan las ley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8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o alícu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rcentaje o la cuota que se cobra sobre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9 % plano, franjas de 0, 10, 15 y 20 %, y 12.5 % al consumo. Cambiar la tasa sin decir la base es cambiar dos cosa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marg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cobra del siguiente peso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el hogar D paga 15 % del excedente sobre 20,000 aunque su tasa media sea 1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8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uesto total entre base total: la que de verdad se sintió en el bols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9 % para todos con tasa plana; 14.38 % en E y 0 % en A y B con franjas; 12.50 % en A y 7.50 % en E con el 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8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esivo, proporcional, regres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descripciones de cómo se mueve la tasa media al subir el ingreso; son una cuenta, no una ban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ejercicio los tres están calculados en la misma tabla. La Constitución usa «proporcional y equitativa» en el artículo 31, fracción IV, sin definir la 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v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uso de uno le quita a otro: se agota o no se ag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 vertical de la primera figura. El pozo del cerro es rival; el alumbrado del camin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8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puede dejar fuera a quien no paga, y a qué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 horizontal de la primera figura. En una casa de seguridad la exclusión es cara; en una tienda de garrafones es fá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86]]></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fecto del acto de producir o consumir que recae en terceros y no está en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el humo de la panadería. El artículo 4 constitucional carga el daño ambiental: «El daño y deterioro ambiental generará responsabilidad para quien lo provo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8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termina pagando de hecho, que no siempre es quien entrega e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no etiqueta: en el ejercicio se calcula la incidencia de las tres reglas sobre los cinco grupos fict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8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914525"/>
                <a:gridCol w="2695575"/>
                <a:gridCol w="35052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a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áx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legal por debajo del precio de mercado: el faltante no desaparece, cambia de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tículo 28 lo permite como excepción: «Las leyes fijarán bases para que se señalen precios máximos» (tercer 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algo se paga con precio y otra cosa con impuesto? Dos preguntas, cuatro cajas]]></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iscutir quién paga, hay que clasificar qué es lo que se paga. La clasificación es mecánica y se hace con dos preguntas. Primera: si yo uso una unidad, ¿le quito una a alguien? Eso es rivalidad. Segunda: si alguien no paga, ¿lo puedo dejar fuera, y a qué costo? Eso es exclusión. Con dos respuestas sí-no salen cuatro cajas, y cada caja tiene un problema disti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ja del bien privado —rival y excluible— el precio funciona: quien no paga no consume, y el costo de servir entra en la tarifa. En la del recurso de uso común —rival y de exclusión difícil— aparece el problema clásico: cada persona que extrae un litro le quita un litro al siguiente, y casi nadie tiene un motivo individual para cuidar lo que no puede asegurar como propio. El ejercicio lo ilustra con el pozo del cerro de San Rafael de la Sierra (ficticio): sin medidor ni regla de uso, la decisión racional de cada familia es sacar hoy, y el resultado colectivo es que el pozo ba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ja del bien público puro —no rival y de exclusión difícil— el problema es distinto y más grande: si el servicio se ofrece, no se puede cobrar sólo a quien pagó, así que conviene no pagar y disfrutar lo que otros financiaron. Ese comportamiento tiene nombre: polizón, free rider o «gorila» en la jerga anglosajo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del ejercicio es simple y es la que hay que saber hacer: el alumbrado del camino cuesta 900,000 pesos al mes (supuesto ficticio) y sirve a 10,000 hogares; si cada hogar decide que los otros nueve mil noventa y nueve van a pagar, el dinero no junta y el camino queda a oscuras; si se reparte por impuesto, a cada hogar le tocan 90 pesos al mes —900,000 entre 10,000— y la aportación voluntaria deja de ser el mecanism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ótese lo que la cuenta no dice: no dice que 90 pesos sea poco ni mucho, ni que el alumbrado sea prioritario. Eso es una decisión, y las decisiones se discuten con valores explícitos, no con adjetiv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caja, el bien de club o de concesión —no rival y excluible—, es la que más se confunde con la anterior: admite tarifa porque se puede cerrar el acceso, así que el problema no es financiar sino regular. Y aquí entra una precisión importante: que algo hoy lo dé el gobierno no lo convierte en bien público puro, y que algo sea no rival y no excluible no obliga a que lo dé el gobierno; lo que obliga es a decir cómo se financia, quién decide el nivel, quién lo presta y cómo se cobra, porque si nadie paga y todos lo usan, la cuenta se paga sola en otro lado: deterioro, racionamiento o deu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algo se paga con precio y otra cosa con impuesto? Dos preguntas, cuatro caj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8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dibujada para esta lección con la matriz de clasificación usual en economía del sector público. Todos los ejemplos y montos son ficticios: municipio inventado San Rafael de la Sierra, 10,000 hogares y 900,000 pesos al mes de alumbrado (supuesto). Revisión editoria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tipos-bie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algo se paga con precio y otra cosa con impuesto? Dos preguntas, cuatro caj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86]]></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clasificar no es recomendar]]></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triz de las cuatro cajas responde una pregunta técnica: ¿el precio por sí solo alcanza a financiar y a cuidar este servicio? No responde la pregunta política: ¿quién debe pagarlo, a qué nivel y con qué reglas. Ese es el punto donde las personas que piensan distinto pueden usar la misma clasificación y llegar a decisiones distintas, y donde una discusión deja de ser aritmética. La disciplina de esta escuela: primero escribir la caja, luego la cuenta, y al final el valor, dicho con nombre y no disfrazado de da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86]]></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r qué algo se paga con precio y otra cosa con impuesto? Dos preguntas, cuatro cajas]]></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unicipio ficticio, el pozo del cerro es rival (cada litro extraído le quita litros al vecino) y su exclusión es difícil (no hay forma práctica de cerrar el acceso a las familias del barrio). ¿Cuál medida ataca el problema que describe esa caja?]]></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r un letrero que explique que el agua es un bien público puro, porque al nombrarlo cambia el incentiv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86]]></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gla de uso con medidor o cupo y su verificación: en una caja rival y de exclusión difícil el problema es que nadie tiene motivo individual para cuidar lo que no puede asegurar como propi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nanciar el pozo con el impuesto predial, porque así deja de costarle a quien extrae y se resuelve la rivalidad.]]></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sidiar la bomba para que el litro salga más barato: si el precio baja, el consumo se ordena so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egla de ingreso público cabe en una línea: recaudación igual a base multiplicada por tasa. No es una teoría ni una ideología, es una identidad aritmética, y por eso es el mejor lugar para empezar. Si alguien propone «recaudar 2,000,000 más», hay exactamente tres caminos y los tres se pueden calcular: subir la tasa, ampliar la base, o quitar menos de la base. Decir «subir impuestos» sin decir cuál de los tres es una frase sin información, y decir «bajar la carga fiscal» sin mirar la base puede ser exactamente lo contrar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8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mexicana no fija tasas ni bases: formula el deber de contribuir.]]></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31, entre las obligaciones de los mexicanos, pone en su fracción IV: «Contribuir para los gastos públicos, así de la Federación, como de los Estados, de la Ciudad de México y del Municipio en que residan, de la manera proporcional y equitativa que dispongan las leyes» (fracción reformada DOF 25-10-1993 y 29-01-20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mitades importan: «proporcional y equitativa» es el criterio, y «que dispongan las leyes» es la remisión. El cómo concreto vive en la ley que hay que leer, y esta lección no leyó ninguna ley fiscal, así que no describe tasas, franjas ni exenciones de ningún impuesto real; los tramos del ejercicio son inventados y se declaran como ta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detalle constitucional que cambia la aritmética de cualquier conversación sobre beneficios fiscales. El artículo 28, en su primer párrafo, prohíbe «los monopolios, las prácticas monopólicas, los estancos, las condonaciones de impuestos y las exenciones de impuestos en los términos y condiciones que fijan las leyes» (párrafo reformado DOF 06-03-2020), y el propio texto abre ese mismo margen a lo que las leyes dispong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mecanismo que nos ocupa la consecuencia es de puro cálculo y vale leída con calma: cada peso que sale de la base —por una exclusión, un régimen especial o una tasa diferenciada— obliga a una de dos cosas: o sube la tasa sobre lo que queda, o baja la recaudación. No hay tercera opción dentro de un presupuesto que se cuadr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la cuenta que conviene pedir cuando alguien anuncia un beneficio fiscal «sin costo»: si no tiene costo para la base, tiene costo para la tasa o para el gas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distinción que hay que saber hacer con lápiz, no con memoria, es media contra marginal. Con franjas, cada pedazo del ingreso se tasa distinto: el hogar del grupo D del ejercicio tiene una marginal de 15 por ciento —eso es lo que paga por su siguiente peso— y una media de 10 por ciento, porque los primeros tramos se tasaron a 0 y a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las produce los dos errores clásicos de la sobremesa: decir «me quitan el 15» cuando del bolsillo salió 10, y decir «el impuesto es progresivo» porque el nombre lo dice, sin haber calculado la media de nadie. Progresivo, proporcional y regresivo no son etiquetas morales: son el resultado de ordenar la tasa media contra el ingres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subir el ingreso sube la media, la regla es progresiva para ese rango; si baja, es regresiva para ese rango; si queda igual, proporcional. Se comprueba con una resta, no con un adjetiv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la cuenta completa, con supuestos ficticios y escritos delante. En San Rafael de la Sierra (municipio inventado) hay 10,000 hogares repartidos en cinco grupos y un ingreso mensual total de 250,000,000 de pesos. La meta de recaudación del municipio es de 22,500,000 al mes. Se van a construir tres reglas distintas que llegan exactamente a ese mismo número, y después se va a comparar quién paga cada una. La comparación no es retórica: son cuatro multiplicaciones y una división por grupo, y cualquiera puede rehacerla con lo que sigu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8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Todos los montos son ficticios y pertenecen al ejercicio de esta lección: 10,000 hogares, ingreso mensual total 250,000,000, consumo total 180,000,000 y meta de recaudación 22,500,000 al mes. Las tres reglas están calculadas en el ejemplo resuelto de la lección y cada una cuadra contra esa meta. Revisión editorial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ase-tasa-impues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impuesto se fabrica con dos piezas: base y ta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grupos ficticios del ejercicio y las dos bases que se van a usar. Supuestos declarados: los consumos por hogar son el 100 %, 90 %, 80 %, 70 % y 60 % del ingreso en A, B, C, D y E, inventados para poder calcular un impuesto al consumo. Las partes del ingreso suman 100 % porque el total es 250,000,00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86]]></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457325"/>
                <a:gridCol w="828675"/>
                <a:gridCol w="1457325"/>
                <a:gridCol w="1457325"/>
                <a:gridCol w="1457325"/>
                <a:gridCol w="1457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mensual por ho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total del 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umo mensual por ho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ingreso to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0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00 (1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00 (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000 (8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86]]></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457325"/>
                <a:gridCol w="828675"/>
                <a:gridCol w="1457325"/>
                <a:gridCol w="1457325"/>
                <a:gridCol w="1457325"/>
                <a:gridCol w="1457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mensual por ho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total del 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umo mensual por ho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ingreso to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0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000 (7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000 (6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8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57325"/>
                <a:gridCol w="828675"/>
                <a:gridCol w="1457325"/>
                <a:gridCol w="1457325"/>
                <a:gridCol w="1457325"/>
                <a:gridCol w="1457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mensual por ho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total del 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umo mensual por ho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ingreso to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dio 25,000; mediana 2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1 de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ir los supuestos antes de la primera cifr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 inventado San Rafael de la Sierra: 10,000 hogares en cinco grupos (2,000 en A, 2,000 en B, 3,000 en C, 2,000 en D y 1,000 en E); ingreso mensual por hogar 5,000, 10,000, 20,000, 40,000 y 80,000 pesos. Ingreso total: 2,000 por 5,000 más 2,000 por 10,000 más 3,000 por 20,000 más 2,000 por 40,000 más 1,000 por 80,000, o sea 10,000,000 más 20,000,000 más 60,000,000 más 80,000,000 más 80,000,000 igual a 250,000,000 al mes. Meta de recaudación: 22,500,000. Unidad: todo es mensual. Ninguna de estas cifras exis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2 de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gla 1, tasa plana: 9 por ciento del ingres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tasa sobre la base «ingreso del hogar». Por hogar: A 450, B 900, C 1,800, D 3,600, E 7,200 pesos (el 9 por ciento de cada ingreso). Suma de control por grupo: 2,000 por 450 igual a 900,000; 2,000 por 900 igual a 1,800,000; 3,000 por 1,800 igual a 5,400,000; 2,000 por 3,600 igual a 7,200,000; 1,000 por 7,200 igual a 7,200,000. Total: 22,500,000, que es lo mismo que 9 por ciento de 250,000,000. La tasa media es 9 por ciento en los cinco grupos: proporcional, y la parte del total que aporta cada grupo replica la parte del ingreso que tiene: 4, 8, 24, 32 y 32 por ci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3 de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gla 2, franjas crecientes: escribir las franjas antes de calcular]]></a:t>
            </a:r>
          </a:p>
        </p:txBody>
      </p:sp>
      <p:sp>
        <p:nvSpPr>
          <p:cNvPr id="8" name=""/>
          <p:cNvSpPr txBox="1"/>
          <p:nvPr/>
        </p:nvSpPr>
        <p:spPr>
          <a:xfrm>
            <a:off x="514350" y="1981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e la regla, declarado en una fila: tasa 0 hasta 10,000 de ingreso mensual; 10 por ciento sobre el excedente de 10,000 hasta 20,000; 15 por ciento sobre el excedente de 20,000 hasta 50,000; 20 por ciento sobre el excedente de 50,000. La palabra clave es excedente: cada franja se aplica sólo a la parte del ingreso que entra en ella, no a todo el ingreso. Ese es el mecanismo que hace que la tasa media quede siempre por debajo de la margi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4 de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la 2 calculada hogar por hog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con 5,000: no llega a 10,000, paga 0. B, con 10,000: el excedente sobre 10,000 es 0, paga 0. C, con 20,000: excedente 10,000 a 10 por ciento igual a 1,000; media 5.00 por ciento.]]></a:t>
            </a:r>
          </a:p>
        </p:txBody>
      </p:sp>
      <p:sp>
        <p:nvSpPr>
          <p:cNvPr id="9" name=""/>
          <p:cNvSpPr txBox="1"/>
          <p:nvPr/>
        </p:nvSpPr>
        <p:spPr>
          <a:xfrm>
            <a:off x="514350" y="2628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 con 40,000: 10,000 a 10 por ciento igual a 1,000, más los 20,000 que van de 20,000 a 40,000 a 15 por ciento igual a 3,000; total 4,000; media 10.00 por ciento; marginal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 con 80,000: 1,000 más 30,000 de la franja de 20,000 a 50,000 a 15 por ciento igual a 4,500, más 30,000 de la franja alta a 20 por ciento igual a 6,000; total 11,500; media 14.375 por ciento (se escribe 14.38), marginal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5 de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la 2 y su suma de control]]></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ndo por el número de hogares: A 0; B 0; C 3,000 por 1,000 igual a 3,000,000; D 2,000 por 4,000 igual a 8,000,000; E 1,000 por 11,500 igual a 11,500,000. Total 22,500,000, la misma meta. Su parte en la recaudación: C aporta 3,000,000 entre 22,500,000 igual a 13.33 por ciento; D 8,000,000 igual a 35.56; E 11,500,000 igual a 51.11. A y B, que son 4,000 de los 10,000 hogares, aportan 0. Ninguno de esos números estaba en el nombre de la regla: salieron de la cuen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6 de 7]]></a:t>
            </a:r>
          </a:p>
        </p:txBody>
      </p:sp>
      <p:sp>
        <p:nvSpPr>
          <p:cNvPr id="8" name=""/>
          <p:cNvSpPr txBox="1"/>
          <p:nvPr/>
        </p:nvSpPr>
        <p:spPr>
          <a:xfrm>
            <a:off x="514350" y="23717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gla 3, impuesto al consumo: misma tasa arriba, distinto efecto abajo]]></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se declarada: el consumo del hogar. Supuesto inventado y dicho en voz alta: A consume el 100 por ciento de su ingreso, B el 90, C el 80, D el 70 y E el 60, o sea 5,000, 9,000, 16,000, 28,000 y 48,000 pesos por hog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mo total: 10,000,000 más 18,000,000 más 48,000,000 más 56,000,000 más 48,000,000 igual a 180,000,000. Una sola tasa de 12.5 por ciento sobre esa base da 22,500,000 justos, y por hogar: A 625, B 1,125, C 2,000, D 3,500, E 6,000.]]></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la media sobre el ingreso, que es donde se ve el efecto: 12.50, 11.25, 10.00, 8.75 y 7.50 por ciento. Una tasa única y pareja produce una carga que baja conforme sube el ingreso: eso, y nada más que eso, es lo que significa regresiv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impuesto se fabrica con dos piezas: base y tasa · Ejemplo resuelto 1 (todo ficticio): tres reglas que recaudan 22,500,000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comparación, que es el punto del ejerci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esquemas llenan la misma caja: 22,500,000 al mes. La diferencia no está en cuánto necesita el municipio, está en de cuánto ingreso de cada hogar sale. Con tasa plana cada grupo entrega el 9 por ciento de su ingreso. Con franjas, A y B entregan 0 y E entrega 14.38. Con consumo, A entrega 12.50 y E 7.5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sumas de control cierran el ejercicio: que cada esquema cuadre contra la meta (900,000 más 1,800,000 más 5,400,000 más 7,200,000 más 7,200,000 igual a 22,500,000) y que las partes aportadas sumen 100 por ciento (en el caso del consumo: 5.56 más 10 más 26.67 más 31.11 más 26.67 igual a 100.01, y el 0.01 de sobra es redondeo de dos decimales, no un error de la cuenta). Y lo que la cuenta no dice: cuál de las tres debe elegirse.]]></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una decisión con premisas morales que hay que declarar, no un resultado aritmétic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impuesto se fabrica con dos piezas: base y ta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ficticio, los tres esquemas recaudan 22,500,000 al mes. ¿Cuál afirmación resiste la cuen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mpuesto al consumo es el más parejo, porque aplica una sola tasa del 12.5 por ciento a todos los hogare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las franjas crecientes, el grupo E paga una tasa media de 20 por ciento porque esa es su tasa margin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86]]></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la tasa plana del 9 por ciento, cada grupo aporta al presupuesto exactamente la misma parte de ingreso total que tiene: 4, 8, 24, 32 y 32 por cient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las franjas, los grupos A y B aportan 0, así que ese esquema recauda menos que la meta de 22,500,00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impuesto se fabrica con dos piezas: base y tas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municipio mantiene la misma tasa pero una exención saca de la base a los 4,000 hogares de los grupos A y B, la recaudación baja salvo que suba la tasa sobre lo que queda: con base y tasa escritas, no hay una tercera vía dentro de un presupuesto que se cuadra.]]></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686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se parece a un plan familiar en el habla común, y no se parece en la ley. Es una autorización escrita: dice cuánto se puede pagar, de dónde se espera que entre el dinero y en qué concept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la regla que ordena todo el ciclo, y está en el artículo 126 constitucional con una frase corta: «No podrá hacerse pago alguno que no esté comprendido en el Presupuesto o determinado por la ley posteri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éase como mecanismo: si una línea no está, el pago no es «un apuro mal documentado»; es algo que la autorización no cubre, y la vía correcta no es improvisar, es modificar el presupuesto o tener una ley posterior que lo determine.]]></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tampoco es un trámite administrativo: es la parte donde se decide la cuen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8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ámbito federal, el artículo 74, fracción IV, da a la Cámara de Diputados la facultad de «Aprobar anualmente el Presupuesto de Egresos de la Federación, previo examen, discusión y, en su caso, modificación del Proyecto enviado por el Ejecutivo Federal, una vez aprobadas las contribuciones que, a su juicio, deben decretarse para cubrirlo», y el mismo precepto añade que el Ejecutivo Federal «hará llegar a la Cámara la Iniciativa de Ley de Ingresos y el Proyecto de Presupuesto de Egresos de la]]></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deración a más tardar el día 8 del mes de septiembre» (párrafo reformado DOF 25-10-1993, 30-07-2004 y 07-05-200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sas se pueden leer ahí sin opinión: primero entran las contribuciones que van a financiar, después se aprueba en qué se gastan; y la aprobación puede modificar el proyecto. Los ciclos municipales y locales están en leyes que esta lección no leyó, así que no describe plazos ni órganos locales: describe la mecánic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rcera pieza, que es la que convierte el presupuesto en un instrumento de responsabilidad: el artículo 134 abre diciendo que «Los recursos económicos de que dispongan la Federación, las entidades federativas, los Municipios y las demarcaciones territoriales de la Ciudad de México, se administrarán co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iciencia, eficacia, economía, transparencia y honradez para satisfacer los objetivos a los que estén destinados», y en el párrafo siguiente manda que los resultados del ejercicio «serán evaluados por las instancias técnicas que establezcan, respectivamente, la Federación y las entidades federativas»]]></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árrafos reformados DOF 07-05-2008 y 29-01-20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casi nadie dice en voz alta es la del encadenamiento. En el ejercicio, el municipio ficticio cuadra sus 22,500,000 mensuales en cuatro líneas: nómina y operación de servicios, 12,000,000; inversión en la red de agua, 4,300,000; subsidio a la tarifa del agua, 1,700,000; y transferencia en efectivo a los 4,000 hogares de A y B, 4,500,000. Las cuatro suman la caja y por eso cualquier crecimiento tiene dueño: si el subsidio pasa de 1,700,000 a 3,400,000, hay 1,700,000 que salen de la inversión, de la nómina o de la transferencia, y eso se puede escribir en una línea del ac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ómina además es la más dura de las cuatro: se paga todos los meses y no se apaga cuando se apaga el entusiasmo, así que un compromiso de personal de hoy es una línea de gasto de varios años. Y cuando el hueco se cubre con un préstamo, el presupuesto no se salva: se aplaz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ficticio: una obra de 12,000,000 financiada con un crédito a cinco años, con interés simple de 10 por ciento anual sobre el monto original, paga 1,200,000 de interés por año y 2,400,000 de capital, o sea 3,600,000 anuales y 18,000,000 al final: la obra costó 12 y el presupuesto cargó 18, un 50 por ciento más, y ese extra no aparece en el corte de list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una autorización, no un pronós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8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s anclas constitucionales citadas en las cajas (artículos 74 fracción IV, 126 y 134) fueron copiadas de la compilación oficial vigente, última reforma DOF 07-10-2026, consultada el 24-10-2026. Los cinco montos son ficticios y cuadran: 12,000,000 más 4,300,000 más 1,700,000 más 4,500,000 igual a 22,500,000. Revisión editorial 24-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presupues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esupuesto: una autorización, no un pronós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l presupuesto tal como lo describe esta lección con las anclas constitucionales verificadas.]]></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formulan la iniciativa de ingresos y el proyecto de egresos: en el ámbito federal, el Ejecutivo los hace llegar a más tardar el día 8 del mes de septiembre]]></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evalúan los resultados por las instancias técnicas y sirven para el siguiente ciclo]]></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examinan, se discuten y se aprueban las contribuciones que deben cubrir el gas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8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ejerce el gasto: sólo lo que está comprendido en el presupuesto o en una ley posterio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aprueba el presupuesto, con la posibilidad de modificar el proyect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esupuesto: una autorización, no un pronóstic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orme al texto del artículo 126 constitucional, si una necesidad urgente aparece a mitad de año y no está en el presupuesto, la autoridad puede pagarla dejando constancia del apuro en el act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hace dos cosas a la vez: informa cuánto cuesta servir y ordena cuánto se usa. Cuando una regla pública cambia el precio —topándolo, subsidiándolo, fijándolo por ley— no cambia sólo la cifra en la factura: cambia la señal, y con ella el comportamiento de dos lados del mercado al mismo tiempo. Ese es el mecanismo que hay que saber seguir, venga la medida de donde veng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usa el agua de San Rafael de la Sierra (ficticia). Supuestos declarados: servir un metro cúbico, bombearlo y tratarlo cuesta 10 pesos; la tabla siguiente es la demanda y la cantidad que la operadora acepta servir a cada precio, inventadas para poder calcular; y el municipio topa la tarifa en 8 peso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8 pesos, cada hogar pide más que a 10 —la señal de uso se apagó— y la operadora acepta servir menos: 850,000 metros cúbicos contra 1,050,000 que se piden. Sobran 200,000 metros cúbicos de pedido sin respuesta. Aquí está la parte del mecanismo que se olvida con más frecuencia: el faltante no desaparece porque la tarifa sea baja; cambia de dueñ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arte con fila, con presión que cae en las últimas calles, con pipa que cobra lo que quiere, con relación de favores o con la decisión de quién tiene tinaco más grande. Ninguna de esas reglas aparece en el acuerdo que topó la tarifa, y todas son una forma de asignar el agua escas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cuenta de la pérdida tampoco desaparece: con costo de 10 y tarifa de 8, cada metro cúbico servido deja 2 pesos de hueco, o sea 1,700,000 al mes con 850,000 metros cúbicos. En el presupuesto del ejercicio esa línea ya tiene nombre y sale de la inversión en la red. Es decir: el litro barato se paga con la conexión que no llega, con la bomba que no se repone, con la fuga que sigue tirando agua. Con la tarifa aún más baja del primer renglón de la tabla —5 pesos—, el hueco sube a 3,500,000 y el faltante sube a 500,000 metros cúbicos: más barato no fue más accesible en el ejercicio, fue más escaso y más caro de sosten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8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jurídico, porque toca a esta escuela: topar precios no es un tabú constituciona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8, en su tercer párrafo, dispone que «Las leyes fijarán bases para que se señalen precios máximos a los artículos, materias o productos que se consideren necesarios para la economía nacional o el consumo popular, así como para imponer modalidades a la organización de la distribución de esos artículos, materias o productos, a fin de evitar que intermediaciones innecesarias o excesivas provoquen insuficiencia en el abasto, así como el alza de precios» (tercer párrafo; en la compilación la nota «Párrafo reformado DOF]]></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1-06-2013» cierra el párrafo anterior, así que a éste no se le asigna fecha de reforma), y en ese mismo párrafo manda que la ley proteja a los consumidores.]]></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Constitución autoriza es la herramienta; lo que esta lección enseña es a exigir la cuenta completa de la herramienta: cuánto falta, quién lo recibe primero, quién pierde la diferencia y de qué línea del presupuesto sale esa diferencia. Si el faltante es tolerable y el precio alto es insoportable es una comparación de valores, no un resultado aritmético, y hay que declararla como tal.]]></a:t>
            </a:r>
          </a:p>
        </p:txBody>
      </p:sp>
      <p:sp>
        <p:nvSpPr>
          <p:cNvPr id="9" name=""/>
          <p:cNvSpPr txBox="1"/>
          <p:nvPr/>
        </p:nvSpPr>
        <p:spPr>
          <a:xfrm>
            <a:off x="514350" y="42576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aplica a la otra dirección de la señ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mínimo por encima del mercado —en el ejercicio, una tarifa de 14 pesos con costo de 10— deja excedente de 300,000 metros cúbicos en la tabla: nadie discute con quién se queda el sobrante porque en el agua casi no se almacena, pero en otros bienes el excedente se paga con compra pública, con almacenamiento o con cierre de unidades productiva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bsidio a la oferta mueve la curva; una transferencia en efectivo mueve el bolsillo sin tocar el precio; una licencia o un cupo reparten escasez por otro canal. Cada una de esas cuatro herramientas produce escasez, sobrante o costo fiscal, y cada una se puede calcular con los supuestos escritos ante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es buena o mala en la tabla: lo que hay que decir es qué se está comprando con cada númer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entivos: qué señal recibe quién, y qué hace con esa señ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a ficticia del ejercicio del agua. Supuestos: costo de bombear y tratar 10 pesos por metro cúbico; la columna «se sirve» toma el menor valor entre lo pedido y lo ofrecido; el resultado de la operadora es precio menos costo por lo servido. Ninguna cantidad corresponde a un servicio real; son inventadas para poder calcular faltantes y hueco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8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438275"/>
                <a:gridCol w="1438275"/>
                <a:gridCol w="1438275"/>
                <a:gridCol w="914400"/>
                <a:gridCol w="1438275"/>
                <a:gridCol w="1447800"/>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ifa (pesos por metro cúb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 pedida (metros cúbicos a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 que la operadora acepta serv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ltante o exce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 la operadora a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tope más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nte 5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3,5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tope aprobado en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nte 2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1,7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86]]></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438275"/>
                <a:gridCol w="1438275"/>
                <a:gridCol w="1438275"/>
                <a:gridCol w="914400"/>
                <a:gridCol w="1438275"/>
                <a:gridCol w="1447800"/>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ifa (pesos por metro cúb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 pedida (metros cúbicos a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 que la operadora acepta serv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ltante o exce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 la operadora a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tarifa igual a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al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86]]></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438275"/>
                <a:gridCol w="1438275"/>
                <a:gridCol w="1438275"/>
                <a:gridCol w="914400"/>
                <a:gridCol w="1438275"/>
                <a:gridCol w="1447800"/>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ifa (pesos por metro cúb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 pedida (metros cúbicos a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tidad que la operadora acepta serv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ltante o exce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 la operadora a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 (precio alto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dente 3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ancia 3,2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1 de 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ir los supuestos y la pregun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s del ejercicio: costo de bombear y tratar, 10 pesos por metro cúbico; tabla de pedido y de oferta inventada, declarada en la tabla anterior; tarifa tope aprobada, 8 pesos; 10,000 hogares ficticios. La pregunta no es «¿es justo topar?», es: ¿qué cantidad se pide, qué cantidad se sirve, qué pasa con la diferencia y quién la carga? Cuatro preguntas, cuatro cuenta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2 de 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eer la tabla: pedido contra ofreci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8 pesos se piden 1,050,000 metros cúbicos y la operadora acepta servir 850,000. Lo que efectivamente se sirve es el menor de los dos números: 850,000. La diferencia, 200,000 metros cúbicos, es pedido sin respuesta: eso es un faltante, y existe aunque nadie lo mencione en el acuerdo. A 10 pesos, pedido y ofrecido coinciden en 950,000 y el faltante es cer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3 de 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tar el faltante en el consumo de cada hoga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miento mecánico del faltante, con el supuesto de que el mismo 200,000 metros cúbicos se reparte entre los 10,000 hogares: 200,000 entre 10,000, o sea 20 metros cúbicos por hogar que se pidieron y no llegaron. Si en cambio el faltante se reparte por presión de red, no llega parejo: llega menos al final del camino. El número no cambia; lo que cambia es quién lo carga, y eso no lo decide la tarifa, lo decide la regla de asignación que nadie escribió.]]></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4 de 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hueco de la operado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8, costo 10: cada metro cúbico servido deja 2 pesos de hueco. Con 850,000 metros cúbicos servidos, 2 por 850,000 igual a 1,700,000 al mes. Si la tarifa bajara a 5 pesos, el hueco sería de 5 por metro cúbico sobre 700,000 servidos, o sea 3,500,000, y el faltante subiría a 500,000. Bajar el precio en esta tabla no achica el hueco: lo agranda, porque sube lo pedido y baja lo ofrecid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5 de 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 dónde sale ese dinero: la línea que se pis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del ejercicio tiene 22,500,000 y cuatro líneas. Los 1,700,000 del hueco están anotados como «subsidio a la tarifa», y eso significa que la línea de inversión en la red se quedó en 4,300,000. Supuesto declarado: una conexión nueva de vivienda cuesta 30,000 pesos. Con 1,700,000 al mes se harían 56.67 conexiones mensuales, redondeando 56; al año, 20,400,000 pesos alcanzan para 680 conexiones (20,400,000 entre 30,000). Ése es el costo real de la tarifa de 8 pesos en el ejercicio, y no aparece en el anuncio: aparece en las familias que siguen cargando cubet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6 de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8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otra señal: qué pasa si la tarifa sube a 14]]></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14 pesos y costo de 10, la operadora acepta servir 1,100,000 y sólo se piden 800,000: se sirven 800,000 y queda un excedente de capacidad de 300,000 metros cúbicos.]]></a:t>
            </a:r>
          </a:p>
        </p:txBody>
      </p:sp>
      <p:sp>
        <p:nvSpPr>
          <p:cNvPr id="9" name=""/>
          <p:cNvSpPr txBox="1"/>
          <p:nvPr/>
        </p:nvSpPr>
        <p:spPr>
          <a:xfrm>
            <a:off x="514350" y="26289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nancia sería 4 por metro cúbico servido, o sea 3,200,000 al mes, que en un servicio público no «se gana»: se devuelve en tarifa, se usa para mantener la red o se lo lleva el que presta el servici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está la simetría que hay que enseñar sin demagogia: el tope bajo produce faltante y hueco; el precio alto produce excedente y reparto de ganancia. Elegir entre ambos es una decisión con premisas; calcular ambos es una obligación de quien explic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tivos: qué señal recibe quién, y qué hace con esa señal · Ejemplo resuelto 2 (todo ficticio): qué pasa línea por línea cuando la tarifa se topa en 8 peso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Suma de control y lo que la cuenta no di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ntroles: que lo servido sea siempre el menor entre pedido y ofrecido (700,000, 850,000, 950,000 y 800,000 en los cuatro renglones); que el hueco o la ganancia se calcule sobre lo servido y no sobre lo pedido (2 por 850,000, no 2 por 1,050,000); y que la línea del presupuesto cuadre con la tabla (1,700,000 de subsidi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8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exactamente el renglón de 8 pesos).]]></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cuenta no dice: si 200,000 metros cúbicos de faltante son tolerables o insoportables. Eso depende de cuánto vale cada quien el derecho al agua y de cuánto confía en la regla de asignación; es un juicio, y en esta escuela los juicios se firman con nombre, no se disfrazan de resultad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Incentivos: qué señal recibe quién, y qué hace con esa señ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ficticio, la tarifa se topa en 8 pesos cuando costar 10. La operadora sirve 850,000 metros cúbicos y se piden 1,050,000. ¿Cuál frase describe bien el mecanismo?]]></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bajo desincentiva el consumo, así que el faltante de 200,000 metros cúbicos se cierra solo cuando la demanda se acomoda.]]></a:t>
            </a:r>
          </a:p>
        </p:txBody>
      </p:sp>
      <p:sp>
        <p:nvSpPr>
          <p:cNvPr id="10" name=""/>
          <p:cNvSpPr txBox="1"/>
          <p:nvPr/>
        </p:nvSpPr>
        <p:spPr>
          <a:xfrm>
            <a:off x="666750" y="36576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bajo sube lo pedido y baja lo ofrecido: el faltante no desaparece, se reparte con otra regla —fila, presión de red, pipa o favor— y el hueco de 1,700,000 sale de otra línea del presupuest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8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altante lo absorbe el municipio pidiendo un préstamo, y como el préstamo no es gasto, la tarifa de 8 pesos no cuesta nad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8 pesos la operadora sirve 1,050,000 metros cúbicos y pierde 5,250,000, porque se cuenta sobre lo pedid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8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beneficia a los más pobres» y «esto castiga a la clase media» son frases sobre una distribución, y una distribución se puede escribir en una tabla. La rutina de esta lección es esa: antes del adjetivo, la cuenta. Se toma el mismo monto de ingreso y de gasto de los bloques anteriores y se calcula, para cada grupo ficticio, cuánto paga y cuánto recibe. Nada más. Después cada quien podrá discutir si eso le parece bien; pero al menos estará discutiendo la misma cos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añade la mitad del gasto que sí se puede repartir hogar por hogar: la transferencia en efectivo de 4,500,000 al mes entre los 4,000 hogares de A y B, o sea 1,125 pesos por hogar (4,500,000 entre 4,000). Con eso se puede calcular el efecto neto: transferencia recibida menos impuesto pagado, en pesos al mes por hogar. Con las franjas, un hogar A queda en más 1,125 y un hogar E en menos 11,500. Con el impuesto al consumo, un hogar A queda en más 500 y un hogar B exactamente en cero: el apoyo le devuelve justo lo que paga, y un hogar E en menos 6,000. Con la tasa plana, A queda en más 675 y E en menos 7,20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ma de control es la parte más instructiva: en los tres esquemas el efecto neto agregado sobre los 10,000 hogares es exactamente el mismo, menos 18,000,000 al mes.]]></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e de una resta trivial —4,500,000 de transferencias menos 22,500,000 de recaudación— y significa algo muy concreto: los otros 18,000,000 (nómina, inversión y subsidio) también llegan a los hogares, pero por otras puertas que este ejercicio no reparte: el empleo del que cobra sueldo, la conexión que llega, el litro que sale barat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eso como límite del cálculo es obligatorio; quien afirme «el gasto público beneficia al 20 por ciento más pobre» sin haber repartido esas tres líneas está dando un resultado sin haber hecho la cuenta.]]></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decide muchas discusiones: el promedio engaña, y no porque mienta, sino porque responde otra pregunta.]]></a:t>
            </a:r>
          </a:p>
        </p:txBody>
      </p:sp>
      <p:sp>
        <p:nvSpPr>
          <p:cNvPr id="9"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el ingreso medio por hogar es 25,000 (250,000,000 entre 10,000) y la mediana es 20,000, porque al ordenar los hogares el lugar cinco mil y el lugar cinco mil uno caen en el grupo C.]]></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mil de los diez mil hogares ganan 20,000 o menos, así que el «ingreso medio» describe un hogar que no es la mayoría de los hogares.]]></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argumenta «aquí el ingreso promedio es alto, no hace falta apoyo», lo que hay que preguntar no es si el número está mal: es si es el número equivocado para esa conclusió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8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almente, dos advertencias de honestidad que esta lección se aplica a sí misma. Primera: la desigualdad del ejercicio es inventada; no hay en esta lección ningún dato real de distribución del ingreso en México ni en otro país, porque no se abrió ninguna fuente de datos para citarlo, y un porcentaje mal citado se copia en veinte lecciones. Segunda: el ejercicio no demuestra que la progresividad «crezca» ni que los topes «arruinen»: muestra qué pasa con estas cifras bajo estos supuestos. Quien necesite afirmar el efecto de una reforma concreta necesita evidencia de otro tipo y a otra persona con más herramientas que las mía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8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dibujada para esta lección con los datos ficticios del ejercicio. Escala: 24 píxeles por punto porcentual. La barra ámbar de E mide 14.375 por ciento exacto y se rotuló como 14.38. Los tres esquemas recaudan 22,500,000 al mes: lo que cambia es la tasa media que cada grupo siente sobre su ingreso. Revisión editorial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asa-media-hogar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distributivos: el corte del pastel se calcula, no se rela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ecto neto por hogar al mes, en pesos ficticios: transferencia recibida menos impuesto pagado. Sólo los hogares de A y B reciben la transferencia de 1,125. La última columna es la suma neta sobre los 10,000 hogares, idéntica en los tres esquemas, porque la recaudación y la transferencia son las mismas en los tres casos. La nómina, la inversión y el subsidio no se reparten aquí: ése es el límite declarado del cálcul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86]]></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619250"/>
                <a:gridCol w="1619250"/>
                <a:gridCol w="1619250"/>
                <a:gridCol w="1619250"/>
                <a:gridCol w="1638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mens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uesto con tasa pl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uesto con franj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uesto al co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 2,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 · 2,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 · 3,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86]]></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619250"/>
                <a:gridCol w="1619250"/>
                <a:gridCol w="1619250"/>
                <a:gridCol w="1619250"/>
                <a:gridCol w="1638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greso mens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uesto con tasa pl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uesto con franj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uesto al co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 · 2,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 · 1,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sobre 10,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0,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5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5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5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86]]></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114550"/>
                <a:gridCol w="2000250"/>
                <a:gridCol w="20002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eto con pl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eto con franj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eto con co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 2,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67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1,1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 · 2,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2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1,1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 · 3,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1,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1,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 · 2,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3,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4,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3,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 · 1,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7,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11,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sobre 10,000 ho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18,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18,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18,0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fectos distributivos: el corte del pastel se calcula, no se rela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ta interna del equipo del municipio ficticio San Rafael de la Sierra, sobre el tope de 8 pesos a la tarifa del agua. Una sola línea está mal por mecanismo, no por redacción: encuéntre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os los montos de esta nota son supuestos ficticios del ejercicio de la lección U08.]]></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arifa se topó en 8 pesos y el costo de servir es de 10, así que cada metro cúbico servido deja un hueco de 2 peso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86]]></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850,000 metros cúbicos servidos al mes, ese hueco es de 1,700,000 y en el presupuesto del ejercicio sale de la línea de inversión en la red.]]></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l agua ahora cuesta menos, el consumo se modera solo: el faltante de 200,000 metros cúbicos se cierra cuando la demanda se acomode al precio bajo.]]></a:t>
            </a:r>
          </a:p>
        </p:txBody>
      </p:sp>
      <p:sp>
        <p:nvSpPr>
          <p:cNvPr id="9" name=""/>
          <p:cNvSpPr txBox="1"/>
          <p:nvPr/>
        </p:nvSpPr>
        <p:spPr>
          <a:xfrm>
            <a:off x="628650" y="32004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eta de recaudación de 22,500,000 se cumple igual con el 9 por ciento sobre 250,000,000 de ingreso que con el 12.5 por ciento sobre 180,000,000 de consum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86]]></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inguna de las tres reglas del ejercicio dice cuál es justa: dice cuánto paga cada grupo, que es lo que se puede discutir con la cuenta enfrente.]]></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seis pares que se usan mal en una reun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reunión de trabajo, la mitad de los desacuerdos sobre dinero público son desacuerdos de vocabulario. Los seis pares de esta sección se confunden siempre, y cada confusión tapa una cuenta distinta. La actividad siguiente no pide memorizar definiciones: pide reconocer la operación que cada palabra hace, que es lo que se necesita cuando alguien presenta una cifra sin escribirla.]]></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seis pares que se usan mal en una reun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labra con la operación que realmente hace en la cuenta del ejerc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iv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clusión difíci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asa margin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asa medi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resivo]]></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8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ransferenci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se puede dejar fuera al que no paga: el alumbrado del camin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cobra del siguiente peso: 15 por ciento en el grupo D]]></a:t>
            </a:r>
          </a:p>
        </p:txBody>
      </p:sp>
      <p:sp>
        <p:nvSpPr>
          <p:cNvPr id="11"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puesto entre base: 10 por ciento en el grupo D, aunque la marginal sea 15]]></a:t>
            </a:r>
          </a:p>
        </p:txBody>
      </p:sp>
      <p:sp>
        <p:nvSpPr>
          <p:cNvPr id="12" name=""/>
          <p:cNvSpPr txBox="1"/>
          <p:nvPr/>
        </p:nvSpPr>
        <p:spPr>
          <a:xfrm>
            <a:off x="628650" y="3219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 la tasa media cuando sube el ingreso: consumo de 12.50 en A y 7.50 en E]]></a:t>
            </a:r>
          </a:p>
        </p:txBody>
      </p:sp>
      <p:sp>
        <p:nvSpPr>
          <p:cNvPr id="13" name=""/>
          <p:cNvSpPr txBox="1"/>
          <p:nvPr/>
        </p:nvSpPr>
        <p:spPr>
          <a:xfrm>
            <a:off x="628650" y="3886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nero que se entrega sin cambiar el precio: 1,125 por hogar de A y B]]></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8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uso de uno le quita a otro: el pozo del cerro en el ejercicio]]></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seis pares que se usan mal en una reun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lo que son.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canismo: se puede calcular con los supuestos escrito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icio de valor: hay que firmarlo, no disfrazarlo de da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real que esta lección no afirma porque no lo verificó]]></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ta constitucional verificada el 24-10-2026]]></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8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 costo de 10 y tarifa de 8, cada metro cúbico servido deja un hueco de 2 pesos]]></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 la tasa plana, el grupo E entrega 9 por ciento de su ingreso; con las franjas, 14.38]]></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agua debe ser gratis para todas las familias, pase lo que pase con el presupuest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ingún municipio debería endeudarse aunque la obra dure varias décadas]]></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recaudación del impuesto al consumo en México es de tanto por ciento del producto]]></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8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mitad de los hogares de México gana tal cantidad al me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o podrá hacerse pago alguno que no esté comprendido en el Presupuesto o determinado por la ley posterior»]]></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tribuir para los gastos públicos, así de la Federación, como de los Estados… y del Municipio en que residan…»]]></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seis pares que se usan mal en una reun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ejercicio, la base del ingreso es ___ pesos mensuales y la meta de recaudación es ___. Con una sola tasa sobre esa base, la tasa plana necesaria es del ___ por ciento; con el impuesto al consumo sobre una base de 180,000,000, la tasa necesaria es del ___ por ciento.]]></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seis pares que se usan mal en una reunión]]></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decisión de dinero público que tu equipo tenga que explicar —una tarifa, un impuesto local, una línea de gasto, un apoyo en efectivo o una obra con crédito— y arma la hoja de mecanismo en seis renglones: caja de rivalidad y exclusión en la que cae el servicio; base y tasa declaradas; monto que se]]></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ere recaudar o gastar; a quién deja fuera y a quién beneficia, calculado por grupo y no por adjetivo; qué línea se pisa si esa partida crece; y qué supuestos son inventados.]]></a:t>
            </a:r>
          </a:p>
        </p:txBody>
      </p:sp>
      <p:sp>
        <p:nvSpPr>
          <p:cNvPr id="8" name=""/>
          <p:cNvSpPr txBox="1"/>
          <p:nvPr/>
        </p:nvSpPr>
        <p:spPr>
          <a:xfrm>
            <a:off x="514350" y="22574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rehaz la cuenta con los números del ejercicio y anota qué cambiaría si se moviera la base, la tasa o el costo de servir.]]></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86]]></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ntregues una opinión sobre si la medida es justa: entrega la cuenta, las dos sumas de control y una línea final que diga qué no verificaste —la ley aplicable, el dato real, el costo de servir en tu municipio— y qué pregunta escalarías, con esta hoja en la mano, a quien sí pueda leer esa norma o abrir esa fuente.]]></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seis pares que se usan mal en una reunión · Memoria: la palabra y la cuenta que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8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067050"/>
                <a:gridCol w="5048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im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gnitud sobre la que se cuenta: ingreso o 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rcentaje o la cuota que se cobra de es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media 10 con marginal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so del grupo D con las franja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i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vecharse del que sí pagó: el problema del bien público p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seis pares que se usan mal en una reunión · Memoria: la palabra y la cuenta que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8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067050"/>
                <a:gridCol w="5048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nte de 200,000 metros cúb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sin respuesta a 8 pesos en la tabla ficti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sidio de 1,7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co entre tarifa y costo, pagado con otra línea d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dinero sin cambiar la señal d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na 20,000 contra promedio 25,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medio describe mal a la mayoría de los hogare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Memoria: la palabra y la cuenta que hace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8-r01-oa01"/>
              </a:rPr>
              <a:t><![CDATA[Abrir el juego en el OA]]></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y que preguntar siempre antes de discutir cualquier porcentaje de un impuesto?]]></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l es la base: ingreso, consumo, predio o nómina. La misma tasa sobre bases distintas produce cargas distintas, y sin base dicha el porcentaje no significa nada.]]></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si una regla es progresiva, proporcional o regresiva?]]></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culando la tasa media de cada grupo y viendo cómo se mueve al subir el ingreso: sube, igual o baja. En el ejercicio: franjas suben de 0 a 14.38; plana se queda en 9; consumo baja de 12.50 a 7.50.]]></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precio topado por debajo del costo produce faltante y no abundancia?]]></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señal se va en dos direcciones: se pide más y se acepta servir menos. En la tabla ficticia: 1,050,000 pedidos contra 850,000 servidos, faltante de 200,000 y hueco de 1,700,000 al me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resupuesto según la mecánica que explica esta lecció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autorización escrita: cuánto se puede pagar y en qué concepto. El artículo 126 corta por lo sano: no puede hacerse pago alguno que no esté comprendido en el presupuesto o determinado por una ley posterior.]]></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reparte el cálculo del efecto neto en el ejercicio?]]></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ómina, inversión y subsidio: 18,000,000 al mes que llegan a los hogares por otras puertas (el empleo, la conexión, el litro barato). Declarar ese límite es parte de la cuenta, no un adorno.]]></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Constitución mexicana habla de exenciones y condonaciones de impuesto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artículo 28, párrafo primero: quedan prohibidas las condonaciones y las exenciones de impuestos «en los términos y condiciones que fijan las leyes» (párrafo reformado DOF 06-03-2020).]]></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úmeros reales afirma esta lección?]]></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8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ocabulario que se confunde: seis pares que se usan mal en una reunión · Tarjetas de repaso: base, tasa, caja y faltante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o de distribución, recaudación ni precios: todo el ejercicio es ficticio y etiquetado. Lo único verificado son citas constitucionales con su fecha, leídas en la compilación oficial el 24-10-2026.]]></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biene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orma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base]]></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icl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126]]></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8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ecio-max]]></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mecanism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frase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uenta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86]]></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Ubicas un servicio en su caja de rivalidad y exclusión, calculas base, tasa, recaudación y tasa media grupo por grupo, explicas por qué un tope produce faltante y de qué línea del presupuesto sale el hueco, y citas con fecha las reglas constitucionales del contribuir y del gastar. Siguiente paso de la ruta: U09, relaciones internacionales y acción local.]]></a:t>
            </a:r>
          </a:p>
        </p:txBody>
      </p:sp>
      <p:sp>
        <p:nvSpPr>
          <p:cNvPr id="8" name=""/>
          <p:cNvSpPr txBox="1"/>
          <p:nvPr/>
        </p:nvSpPr>
        <p:spPr>
          <a:xfrm>
            <a:off x="514350" y="3162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figuras y a los dos ejemplos resueltos. Los dos tropiezos típicos de esta lección son confundir la tasa marginal con la media y creer que un precio topado elimina el faltante en lugar de repartirlo.]]></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un servicio en las cuatro cajas de rivalidad y exclusión, y dices en cuáles el precio no alcanza para financiarlo ni para cuidarl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base y la tasa de cualquier regla de ingreso antes de discutir su porcentaje, y calculas la recaudación con una suma de control.]]></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tasa media de marginal y das el caso del ejercicio donde D tiene media de 10 y marginal de 15.]]></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s tres reglas que recaudan 22,500,000 y muestras, grupo por grupo, qué tasa media deja cada una: plana, franjas y consum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tas el mecanismo completo de un precio máximo: lo pedido, lo servido, el faltante, quién lo recibe y de qué línea del presupuesto sale el huec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un presupuesto como autorización: ordenas el ciclo, citas el artículo 126 y dices qué se pisa cuando una partida crece sin fuente.]]></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un efecto distributivo con su límite declarado, y distingues promedio de mediana antes de aceptar una conclusión sobre «el ingreso típic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s los artículos 4, 25, 28, 31 fracción IV, 74 fracción IV, 126 y 134 con texto verificado, y declaras en voz alta qué cifras reales esta lección no afirma.]]></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8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verificarlo y hasta dónde llega. Ámbito: Constitución Política de los Estados Unidos Mexicanos, compilación oficial de la Cámara de Diputados, última reforma publicada en el Diario Oficial de la Federación el 07-10-2026; los textos se copiaron de esa compilación el 24-10-2026. Revisión editorial: Lumbre Política, 24-10-2026. No fue dictaminado por persona abogada, economista ni contadora y no sustituye un dictamen profesional.]]></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 persona tiene derecho al acceso, disposición y saneamiento de agua para consumo personal y doméstico en forma suficiente, salubre, aceptable y asequible]]></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 párrafo con la nota «Párrafo adicionado DOF 08-02-2012»]]></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el 24-10-2026. La lección no afirma cómo se financia ni qué tarifa es compatible con ese derecho: eso es materia de la ley que no se leyó aquí]]></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año y deterioro ambiental generará responsabilidad para quien lo provoque en términos de lo dispuesto por la ley]]></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 párrafo del medio ambiente sano, con la nota «Párrafo adicionado DOF 28-06-1999»]]></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el 24-10-2026. Ancla del ejemplo de externalidad; la lección no describe el procedimiento de responsabilidad ni sus plazo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responde al Estado la rectoría del desarrollo nacional para garantizar que éste sea integral y sustentabl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25, párrafo primero (reformado DOF 28-06-1999 y 05-06-2013)]]></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del inicio del párrafo primero, verificada el 24-10-2026; el párrafo sigue con «una más justa distribución del ingreso y la riqueza». No fija instrumento, tasa ni fórmula]]></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tado velará por la estabilidad de las finanzas públicas y del sistema financiero para coadyuvar a generar condiciones favorables para el crecimiento económico y el emple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25, párrafo con la nota «Párrafo adicionado DOF 26-05-2015»]]></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del primer enunciado del párrafo, verificada el 24-10-2026. Ancla de la sección de presupuesto; la lección no define «estabilidad» ni afirma metas de déficit]]></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os Estados Unidos Mexicanos quedan prohibidos los monopolios, las prácticas monopólicas, los estancos, las condonaciones de impuestos y las exenciones de impuestos en los términos y condiciones que fijan las leyes]]></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28, párrafo primero (reformado DOF 06-03-2020)]]></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el 24-10-2026. Base del argumento de erosión de la base imponible; la lección no enumera exenciones vigentes ni sus montos]]></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leyes fijarán bases para que se señalen precios máximos a los artículos, materias o productos que se consideren necesarios para la economía nacional o el consumo popular]]></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28, tercer párrafo: empieza «Las leyes fijarán bases para que se señalen precios máximos…»]]></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el 24-10-2026. La lección lo usa para mostrar que topar precios es una herramienta prevista, no un tabú; no afirma qué productos tienen tope hoy]]></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ibuir para los gastos públicos, así de la Federación, como de los Estados, de la Ciudad de México y del Municipio en que residan, de la manera proporcional y equitativa que dispongan las ley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31, fracción IV (reformada DOF 25-10-1993 y 29-01-201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las tasas, bases y franjas del ejercicio son ficticias y no describen ningún impuesto vigente]]></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robar anualmente el Presupuesto de Egresos de la Federación, previo examen, discusión y, en su caso, modificación del Proyecto enviado por el Ejecutivo Federal, una vez aprobadas las contribuciones que, a su juicio, deben decretarse para cubrirlo]]></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74, fracción IV (reformado por los decretos que su nota lista: 25-10-1993, 30-07-2004 y 07-05-2008)]]></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de la fracción, verificada el 24-10-2026. Ámbito federal. Los ciclos y órganos locales y municipales están en leyes que esta lección no leyó]]></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jecutivo Federal hará llegar a la Cámara la Iniciativa de Ley de Ingresos y el Proyecto de Presupuesto de Egresos de la Federación a más tardar el día 8 del mes de septiembre]]></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74, fracción IV, párrafo siguiente]]></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la lección no afirma fechas de entrega locale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odrá hacerse pago alguno que no esté comprendido en el Presupuesto o determinado por la ley posterior]]></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126 (texto original DOF 05-02-1917)]]></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el 24-10-2026. Núcleo de la sección de presupuesto; la vía para un gasto no previsto es modificar la autorización, y su procedimiento local no se describe]]></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recursos económicos de que dispongan la Federación, las entidades federativas, los Municipios y las demarcaciones territoriales de la Ciudad de México, se administrarán con eficiencia, eficacia, economía, transparencia y honradez para satisfacer los objetivos a los que estén destinados]]></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457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134, párrafos primero y segundo (reformados DOF 07-05-2008 y 29-01-2016)]]></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del primer párrafo, verificada el 24-10-2026. Ancla de la evaluación en el ciclo; la lección no nombra los órganos locales de evaluación]]></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 hogares, ingresos, consumos, tarifas, franjas, costos, montos y cantidades de agua del ejercici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son datos inventados para practicar las cuentas y están etiquetados como ficticios en cada bloque]]></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idáctico sin valor normativo ni estadístico; ninguna cifra corresponde a un hecho real]]></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afirma ningún dato de desigualdad, recaudación, precios, salarios ni consumo de México u otro paí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 de la escuela: sólo se enuncia lo verificado el mismo día; lo demás se declara como no verificad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so exige certeza sobre un impuesto concreto, una ley local de presupuesto o una estadística oficial, esa verificación corresponde a quien pueda leer la norma y abrir la fuente con esta hoja en la mano]]></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8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nstitución Política de los Estados Unidos Mexicanos: compilación oficial vigente en PDF (Cámara de Diput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los artículos 4, 25, 28, 31 fracción IV, 74 fracción IV, 126 y 134 y compara cada cita de esta lección con lo impreso. Verifica siempre la nota «Última reforma» de la edición que tienes enfrente: esta lección usó la que reporta DOF 07-10-2026, consultada el 24-10-2026.]]></a:t>
            </a:r>
          </a:p>
        </p:txBody>
      </p:sp>
      <p:sp>
        <p:nvSpPr>
          <p:cNvPr id="9" name=""/>
          <p:cNvSpPr txBox="1"/>
          <p:nvPr/>
        </p:nvSpPr>
        <p:spPr>
          <a:xfrm>
            <a:off x="514350" y="3067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dónde fechar el decreto de una reforma]]></a:t>
            </a:r>
          </a:p>
        </p:txBody>
      </p:sp>
      <p:sp>
        <p:nvSpPr>
          <p:cNvPr id="10" name=""/>
          <p:cNvSpPr txBox="1"/>
          <p:nvPr/>
        </p:nvSpPr>
        <p:spPr>
          <a:xfrm>
            <a:off x="514350" y="37528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el ejercicio de versión: localiza el decreto y compara su fecha de publicación con la nota del artículo que citas. La lección no fija plazos ni requisitos legale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8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
              </a:rPr>
              <a:t><![CDATA[Instituto Nacional de Estadística y Geografía: puerta de entrada a las estadísticas oficiale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y no en una frase de campaña— se busca una cifra de ingreso, consumo o gasto antes de citarla. Esta lección no usó ningún número de este u otro organismo porque no abrió esas fuentes al redactarse; si necesitas un dato real, ábrelo, anota el año y escribe la base con la que viene.]]></a:t>
            </a:r>
          </a:p>
        </p:txBody>
      </p:sp>
      <p:sp>
        <p:nvSpPr>
          <p:cNvPr id="9" name=""/>
          <p:cNvSpPr txBox="1"/>
          <p:nvPr/>
        </p:nvSpPr>
        <p:spPr>
          <a:xfrm>
            <a:off x="514350" y="3067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U09 «Relaciones internacionales y acción local», cuya primera lección está escrita como «Qué se decide afuera y qué se ejecuta aquí».]]></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1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aja directo: esta lección te dejó una hoja con caja, base, tasa, línea de gasto y faltante; la siguiente pregunta es qué pasa cuando el mecanismo que decides en tu municipio depende de reglas que se escribieron afuera —comercio, migración, cooperación y problemas compartidos— y de competencias que están repartidas entre niveles de gobierno.]]></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8-r01-oa01"/>
              </a:rPr>
              <a:t><![CDATA[Bienes, impuestos, presupuesto e incentivos: los cuatro mecanismos que deciden quién paga lo públ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1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los cuatro mecanismos que aprendiste siguen sirviendo: sirven para reconocer cuándo una decisión de otro ámbito cambia un resultado local sin cambiar tus supuestos. Y si quieres volver a la parte jurídica, la ruta de lectura de normas (J02) tiene la lección de vigencia, publicación y transitorios, que es la que responde «qué versión aplicaba ese día», la pregunta que esta lección dejó plantada en cada ci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2026-10-25T08:52:14Z</dcterms:created>
  <dcterms:modified xsi:type="dcterms:W3CDTF">2026-10-25T08:52:14Z</dcterms:modified>
  <dc:title>Bienes, impuestos, presupuesto e incentivos: los cuatro mecanismos que deciden quién paga lo público</dc:title>
  <dc:description>Presentación editable del OA «Bienes, impuestos, presupuesto e incentivos: los cuatro mecanismos que deciden quién paga lo público». Enlace: https://politica.lumbre.lat/object/pol-u08-r01-oa01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