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6.xml" ContentType="application/vnd.openxmlformats-officedocument.presentationml.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219.xml" ContentType="application/vnd.openxmlformats-officedocument.presentationml.slide+xml"/>
  <Override PartName="/ppt/notesSlides/notesSlide219.xml" ContentType="application/vnd.openxmlformats-officedocument.presentationml.notes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slide" Target="slides/slide211.xml"/>
  <Relationship Id="rId214" Type="http://schemas.openxmlformats.org/officeDocument/2006/relationships/slide" Target="slides/slide212.xml"/>
  <Relationship Id="rId215" Type="http://schemas.openxmlformats.org/officeDocument/2006/relationships/slide" Target="slides/slide213.xml"/>
  <Relationship Id="rId216" Type="http://schemas.openxmlformats.org/officeDocument/2006/relationships/slide" Target="slides/slide214.xml"/>
  <Relationship Id="rId217" Type="http://schemas.openxmlformats.org/officeDocument/2006/relationships/slide" Target="slides/slide215.xml"/>
  <Relationship Id="rId218" Type="http://schemas.openxmlformats.org/officeDocument/2006/relationships/slide" Target="slides/slide216.xml"/>
  <Relationship Id="rId219" Type="http://schemas.openxmlformats.org/officeDocument/2006/relationships/slide" Target="slides/slide217.xml"/>
  <Relationship Id="rId220" Type="http://schemas.openxmlformats.org/officeDocument/2006/relationships/slide" Target="slides/slide218.xml"/>
  <Relationship Id="rId221" Type="http://schemas.openxmlformats.org/officeDocument/2006/relationships/slide" Target="slides/slide219.xml"/>
  <Relationship Id="rId222" Type="http://schemas.openxmlformats.org/officeDocument/2006/relationships/slide" Target="slides/slide220.xml"/>
  <Relationship Id="rId223" Type="http://schemas.openxmlformats.org/officeDocument/2006/relationships/slide" Target="slides/slide221.xml"/>
  <Relationship Id="rId224" Type="http://schemas.openxmlformats.org/officeDocument/2006/relationships/presProps" Target="presProps.xml"/>
  <Relationship Id="rId225" Type="http://schemas.openxmlformats.org/officeDocument/2006/relationships/viewProps" Target="viewProps.xml"/>
  <Relationship Id="rId2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2 de 1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3 de 1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4 de 1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5 de 1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6 de 1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7 de 1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8 de 1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9 de 1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10 de 1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11 de 1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piar sin copiar: cómo comparar casos» (12 de 1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palabras que deciden una comparación»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palabras que deciden una comparación»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10-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dimensiones, una por una» (2 de 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dimensiones, una por una» (3 de 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dimensiones, una por una» (4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dimensiones, una por una» (5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que la competencia aguante sólo autoriza a seguir: seis dimensiones más pueden impedir que el traslado produzca lo del caso de origen, y aquí cinco de las siete sí se romp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triz no busca un permiso, busca una predicción. La dimensión 5 responde «puedo hacerlo jurídicamente»; las dimensiones 1 a 4 y 6 a 7 responden «si lo hago, ¿obtendré el resultado que vengo a copiar?». Un traslado puede ser plenamente competencial y aun así fallar porque la tasa base, el criterio de elegibilidad, la rutina, el ejecutor, la base del costo o la serie de datos no se sostienen en el nuevo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bajo de la matriz en la tabla anterior; anclas 115 (competencia municipal) y 26 A (planeación federal), leídas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admite como explicación, porque no es comprobable ni señala una acción. En su lugar obliga a escribir rasgos medibles: tasa base del problema, criterio de elegibilidad, quién ejecuta, con qué serie de datos, con qué tipo de partida y en qué horizonte. Un adjetivo cultural no cambia el diseño; esos siete renglones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mensiones 1, 2, 4, 6 y 7 de la matriz; columna «contexto» del glo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seño detrás del número decide el verbo» (2 de 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seño detrás del número decide el verbo» (3 de 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seño detrás del número decide el verbo» (4 de 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seño detrás del número decide el verbo» (5 de 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seño detrás del número decide el verbo» (6 de 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seño detrás del número decide el verbo» (7 de 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10-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el diseño de un caso real (PROGRES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0. Escribir qué sé y de dó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GRESA (Educación, Salud y Alimentación) inició su operación en septiembre de 1997 y cambió de nombre a Oportunidades en 2002, según consta en el documento institucional de CONEVAL sobre los veinte años del programa. Sé también, por los materiales de la evaluación, que las localidades se asignaron de manera aleatoria a un grupo de tratamiento y a un grupo de control; en la documentación de las muestras experimentales del programa se consignan 320 localidades asignadas al grupo de tratamiento y 186 al de control. Eso lo leo; lo demás lo preg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el diseño de un caso real (PROGRES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1. Nombrar el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unidades —localidades— asignadas por azar a recibir o no recibir el programa, y una comparación construida antes de observar resultados. Eso es un experimento de asignación aleatoria con unidades grupales: la banda más alta de la figura. No es un antes y después de un solo lugar, aunque el documento también reporte trayec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el diseño de un caso real (PROGRES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2. Decir qué se midió cont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 grupo de control asignado, la comparación es entre lo que pasó en las localidades de tratamiento y lo que pasó en las de control en el mismo periodo, para los indicadores que la evaluación definió: inscripción y asistencia escolar y, por el componente de salud, indicadores nutricionales y de uso de servicios. El contrafactual no es supuesto: está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el diseño de un caso real (PROGRES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3. Escribir el verbo que ese diseñ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utoriza causó, acotado: para la población elegible de esas localidades en ese periodo. No autoriza «el programa subió la matrícula en México», ni «funciona en cualquier municipio», ni «su costo baja al escalar»: eso último no lo midió. También permite comparar el efecto según características de las localidades, porque la asignación se hizo sobre un padrón amplio de localidades po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el diseño de un caso real (PROGRES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4. Anotar qué NO autoriza y con qué lo veri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llevarlo a un municipio hay que verificar tres cosas que el diseño no contesta: la tasa base local (¿la deserción aquí pesa como en 1997?), la escala (una nación con aparato de padrón contra un ayuntamiento) y la serie de información local que permitiría medir el mismo indicador. Si alguna de las tres falta, el resultado de PROGRESA es una hipótesis para mi pilote, no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er el diseño de un caso real (PROGRES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5. Redactar la línea que va a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se escribe: «México, PROGRESA, desde 1997; diseño: asignación aleatoria de localidades a tratamiento y control; indicadores: inscripción y asistencia escolar, y salud; verbo autorizado: causó en la población y el periodo asignados; no informa el costo de escalar; fuente: documento institucional de CONEVAL sobre los veinte años del programa y materiales de su evaluación, consultados el 24-10-2026». Esa línea es transferible; la frase «en México funcionó, tráigalo»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países con más gasto social tienen menos pobreza medida, cruzando 90 países en un año → Se asocia (descriptivo o cor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asistencia escolar pasó de 61 a 74 por ciento en el distrito piloto entre 2019 y 2022 → Cambió (antes y después sin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 el municipio la matrícula subió 8 puntos y en los tres vecinos bajó 2 en el mismo periodo → Se atribuye el excedente (diferencias en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ogares apenas arriba y apenas abajo del puntaje de corte fueron comparados al arrancar → Causó (aleatorio o junto al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calidades sorteadas a recibir el programa contra localidades sorteadas a esperar → Causó (aleatorio o junto al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promedio estatal de beneficiarios muestra mejores resultados que el promedio nacional → Se asocia (descriptivo o cor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os beneficiarios tienen menos rezago que quienes no se inscribieron porque no quisieron → Se asocia (descriptivo o cor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grupo tratado mejoró respecto de su línea base y el grupo de comparación mejoró menos → Se atribuye el excedente (diferencias en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tegorías de la figura de diseños; usar sólo el verbo que el diseñ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3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municipio la deserción bajó justo después de arrancar el programa, por lo que el programa causó la baja de la dese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tres. La segunda es un antes y después de un solo caso: autoriza cambió, no causó, porque no hay contrafactual observado y puede haber tendencia previa. La cuarta afirma el costo de escalar sin haberlo medido: un experimento informa de la población y el momento asignados, no de la expansión. La sexta convierte una correlación descriptiva en una afirmación causal. Aguantan la primera (asignación aleatoria con su acotación), la tercera (dejar la celda vacía es la regla de la casa) y la quinta (descontinuidad: sólo vecinos del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andas 1, 2, 4 y 5 de la figura de diseños; regla de la celda vacía de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asos con documento a la vista»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asos con documento a la vista»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asos con documento a la vista»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casos con documento a la vista» (5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2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3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4»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4»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4»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 experimento chico con dos brazos (Zomba, Malaw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scribir la población antes que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de la evaluación describe mujeres jóvenes nunca casadas, de 13 a 22 años, reclutadas en 176 áreas de enumeración del distrito de Zomba, asignadas al azar. Con esa línea ya tengo la frontera de la afirmación: el resultado vale para esa población y ese lugar. No vale para «los jóvenes de Malawi» ni para «los adolescentes de un municipio mexicano», y esa diferencia no es un detalle: cambia quién sería elegible en mi pi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 experimento chico con dos brazos (Zomba, Malaw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Identificar qué se compa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comparaciones distintas dentro del mismo estudio. Una: comunidades que recibieron el programa contra comunidades asignadas a no recibirlo todavía, que es la comparación que autoriza causó. Otra: un brazo con condición de asistencia escolar contra un brazo con el mismo dinero sin condición, que es la comparación que autoriza preguntar si la condición agrega algo. Son dos preguntas y dos respuestas; confundirlas produce la frase vacía «el programa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 experimento chico con dos brazos (Zomba, Malaw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Nombrar el indicador, no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se midió fue matrimonio y fertilidad de las jóvenes y su participación escolar. Si mi argumento local es sobre rendimiento académico, este caso no me sirve de evidencia aunque sea un programa de transferencias a jóvenes: el indicador no coincide. La matriz exige que la celda indicador sea la misma en los dos lados, y aquí no lo s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 experimento chico con dos brazos (Zomba, Malaw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Decidir qué verbo uso y cuál 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o escribir: en esas comunidades del distrito de Zomba, la transferencia causó una diferencia observada en matrimonio, fertilidad y participación escolar frente al grupo asignado, y el diseño permite contrastar la condición contra la ausencia de condición. No puedo escribir el tamaño del efecto (no leí las tablas), ni que la condición es la causa del resultado en otros países, ni que el resultado se mantiene fuera del periodo estud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 experimento chico con dos brazos (Zomba, Malaw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Pasar el caso por la matriz antes de cop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sa base: en Zomba el matrimonio temprano y la desvinculación escolar eran muy frecuentes; hay que medirla aquí antes de esperar el mismo impacto absoluto. Población: mi programa municipal no puede dirigirse a «mujeres jóvenes nunca casadas» sin un problema de discriminación y sin padrón que lo sostenga. Ejecutora: el estudio operó con un aparato de investigación; un ayuntamiento no lo tiene. Capacidad de información: sin una serie local de matrícula y de embarazo adolescente no hay forma de verificar nada en cinco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un experimento chico con dos brazos (Zomba, Malaw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línea que va a la ficha com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se escribe: «Malawi, Zomba Cash Transfer Program; diseño: ensayo aleatorizado por conglomerados en 176 áreas de enumeración, brazos con y sin condición; población: mujeres nunca casadas de 13 a 22 años; indicadores: matrimonio, fertilidad, participación escolar; verbo: causó en esa población y periodo; magnitudes no citadas por esta lección; fuente: registro de la evaluación, consultado el 24-10-2026». Y la condición de validez: el traslado exige medir primero la tasa base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á bien que haya un brazo con condición y otro sin ella, lo que autoriza comparar los dos en esa población y ese periodo; está de más el «es mejor» generalizado, porque la lección no leyó las magnitudes y nada se traslada sin medir la tasa base y la eleg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istencia de dos brazos asignados es lo que da permiso para una comparación entre condición y sin condición dentro de esa población y ese momento. Ese permiso no incluye un «es mejor» sin magnitudes leídas, y no incluye la generalización a otra tasa base, a otra población ni a otra ejecutora. Y en México la condición de una prestación municipal no es obligatoria ni prohibida por la Constitución: es una decisión de diseño que hay que poder operar y fisc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eño del Zomba Cash Transfer Program (brazos con y sin condición) y dimensiones de la matriz; fuentes de la tabla de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 por unidad atendida: la cuenta, no la cifra» (2 de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 por unidad atendida: la cuenta, no la cifra» (3 de 5).]]></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 por unidad atendida: la cuenta, no la cifra» (4 de 5).]]></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 por unidad atendida: la cuenta, no la cifra» (5 de 5).]]></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10-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Paso 0. Declarar el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n Rafael de la Sierra y El Mirador son municipios inventados. Los montos son ficticios, redondos, y están en millones de pesos corrientes de 2024 salvo que se diga otra cosa. El índice de inflación del paso 5 es un supuesto del ejercicio, no un dato publicado. Nada de lo que se calcule aquí describe a un gobiern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Paso 1. Escribir el denominador antes que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revia: ¿costo por qué? Aquí se elige por hogar atendido al año, porque el servicio es de recolección puerta a puerta. Con el denominador elegido antes, la pregunta de la comparación cambia: ya no es «cuánto gastan», es «cuánto cuesta atender a un hogar un año». Un total de 24 millones no dice nada; 1,500 pesos por hogar sí se puede poner junto a otro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Paso 2. Separar componente fijo de componente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San Rafael: fijo 14.4 millones (dos camiones, contrato, supervisión) y variable 9.6 millones, que es 600 pesos por hogar por 16 mil hogares. Total 24.0 millones. El orden de magnitud del fijo es lo que decide si el diseño es trasladable a un municipio chico, porque el fijo no se encoge cuando el usuario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Paso 3. Dividir y escribir la unidad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n Rafael: 24,000,000 entre 16,000 hogares = 1,500 pesos por hogar atendido, al año, en pesos corrientes de 2024. Se escribe la cadena completa cada vez que se cita el número; «1,500 pesos» a secas es el inicio de una pelea de cif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Paso 4. Probar la escala, que es lo que interesa al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irador copia el diseño con dos camiones: fijo 14.4 más variable 2.4 = 16.8 millones entre 4,000 hogares = 4,200 pesos por hogar: 2.8 veces más. Con un camión: fijo 7.2 más variable 2.4 = 9.6 millones entre 4,000 = 2,400 pesos: 1.6 veces. La conclusión operativa es que copiar el diseño sin redimensionar el componente fijo multiplica el costo unitario, y que el costo de escalar (o de desescalar) es exactamente el renglón que un experimento no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Paso 5. Cambiar de base y ver qué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ervicio costó 20.0 millones en 2022 y 24.0 en 2024: en corrientes parece un alza de 4.0 millones. Con el índice ficticio y declarado de 10 por ciento anual, 20.0 x 1.1 x 1.1 = 24.2 millones de 2024: en constantes el costo real habría bajado 0.2 millones. Dos bases, dos conclusiones opuestas. En un trabajo real hay que citar el índice de precios usado y su fuente; aquí el índice es inventado y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3 (cifras ficticias): de un presupuesto a un costo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Paso 6. Escribir qué quedó fuera y cerrar la línea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ron fuera de la cuenta: la evaluación del servicio, el sistema de quejas y el costo de mantener el padrón. Como se escribe: «costo por hogar atendido al año: 1,500 (San Rafael) y 4,200 (El Mirador con el diseño copiado), en millones de pesos corrientes de 2024, cifras ficticias de ejercicio, componente fijo incluido, evaluación excluida, fuente: supuestos del ejercicio etique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piar el diseño de San Rafael en El Mirador con dos camiones cuesta 4,200 pesos por hogar atendido al año contra 1,500 en San Rafael: 2.8 veces más por hogar, en millones de pesos corrientes de 2024 y con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mpara totales de jurisdicciones de tamaño distinto: no es una comparación, es una suma. La tercera ignora el denominador (9.6 millones entre 4 mil hogares son 2,400 pesos, no 1,500). La cuarta afirma una variación real sin declarar la base ni el índice. La segunda declara moneda, año, denominador, magnitud por unidad y el carácter ficticio de la cifra: con eso otro lector puede disentir del supuesto, pero no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costos ficticios y figura de costo unitario; seis renglones que toda cifra de costo debe traer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neda · constantes · denominador ·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uatro renglones que vuelven una división comparable: moneda, año, base (corriente o constante con el índice citado) y denominador. Falta uno y el número deja de ser un costo: se vuelve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nglones 1 a 4 de la caja «lo que toda cifra de costo debe traer escrito»; ejemplo resuelt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2 de 8).]]></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3 de 8).]]></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4 de 8).]]></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5 de 8).]]></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6 de 8).]]></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7 de 8).]]></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is filtros antes de copiar: la prueba de transferibilidad» (8 de 8).]]></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10-r01-oa01]]></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6» (2 de 2).]]></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6» (2 de 2).]]></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6» (2 de 2).]]></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6» (2 de 2).]]></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etencia: ¿esta autoridad puede hacerlo? → Presupuesto y costo: ¿hay partida y a qué costo por unidad? → Capacidad de gestión: ¿con qué gente y con qué dato? → Escala y densidad: ¿funciona con menos gente? → Tasa base: ¿el problema pesa igual aquí? → Horizonte: ¿llega el efecto dentro d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los dos primeros son filtros duros: si la facultad no está y la partida no existe, no hay diseño que salvar. El tercero decide si lo afirmado puede verificarse. El cuarto y el quinto cambian la magnitud esperada. El sexto no valida el programa: decide quién lo mide y con qué continuidad. Invertir el orden —empezar por la tasa base o por el horizonte— es la manera más común de aprobar un traslado que nunca fue jurídicamente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mbudo de seis filtros; anclas 115, 134, 79 y 26 A leídas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Paso 0. El candi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San Rafael de la Sierra (municipio ficticio) se propone «un PROGRESA municipal»: transferencias con corresponsabilidad escolar a 2 mil hogares. La matriz ya se llenó y rompió en cinco dimensiones. Ahora pasan los filtros. Todas las cifras de este paso son ficticias, en pesos corrientes de 20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Filtro 1.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 el ayuntamiento crear una transferencia monetaria a hogares? El texto del 115 que leí da al municipio su competencia en exclusiva y le pide observar la ley federal y la estatal; no dice que la asistencia o el desarrollo social municipal puedan tomar esta forma concreta sin revisar la ley del estado. Veredicto: condicionado. Prueba pendiente: la ley municipal del estado, que esta lección no leyó, y si hace falta un convenio previo. No se afirma que esté prohibido: se afirma que todavía no está demostrado que se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Filtro 2. Presupuesto y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ficticia: 500 pesos al mes por 2 mil hogares = 12 millones de pesos al año, más 1 millón de verificación de padrón y 400 mil de comisión de pago = 13.4 millones, es decir 6,700 pesos por hogar atendido al año. Contra el presupuesto de egresos del municipio ficticio, la partida no existe y el 134 pide administrarlos para satisfacer los objetivos a los que estén destinados, con evaluación de resultados. Veredicto: reprobado hasta que haya partida creada y costo por unidad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Filtro 3. Capacidad de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rresponsabilidad escolar se cobra con asistencia verificada y la de salud con chequeos: aquí no hay serie municipal de asistencia ni personal de seguimiento, y el 79 permite fiscalizar directamente los recursos federales que ejerzan los municipios, con auditorías de desempeño sobre los objetivos de los programas. Veredicto: reprobado en su componente condicionado; pasaría una versión sin condición y con una serie de línea base medida antes de arran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Filtro 4.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parato de padrón y pago de un programa nacional no cabe en un municipio de 4 mil hogares: el componente fijo por hogar se multiplica, como mostró la tabla de costos (1.6 y 2.8 veces más caro por hogar que el caso de referencia). Veredicto: se puede, pero el costo unitario no es el del caso de origen, y hay que escr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Filtro 5. Tas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medición local de deserción de último año de secundaria con la misma definición que usó el caso de origen, el efecto esperado es desconocido: un efecto relativo grande sobre una tasa base baja produce pocos hogares impactados. Veredicto: celda vacía; no se puede proyectar el impacto hast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Filtro 6. Horizo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ultado educativo del diseño copiado se verifica al terminar el ciclo escolar y consolidarse una cohorte; el encargo municipal ficticio termina en tres años y el cambio de administración no está comprometido por escrito. Veredicto: reprobado para el resultado original; aprobado como pilote con un indicador intermedio visible dentro del encargo (inscripción y asistencia del primer año), declarado como indicador inter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4 (municipio ficticio): los seis filtros sobre el pilote copiado d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Veredicto y redacció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raslado no se aprueba ni se descarta con adjetivos: se condiciona por escrito. Como queda la línea: «no se copia el programa; se copia una hipótesis, acotada a 2 mil hogares, sin componente condicionado hasta tener serie de asistencia, con partida creada en el presupuesto de egresos y costo por hogar atendido de 6,700 pesos al año (cifras ficticias, pesos corrientes de 2024), indicador intermedio dentro del encargo, y verificación pendiente de la ley municipal del estado, que no se leyó». Eso es transferibilidad: no es un dictamen, es un método que señala qué hace falta y quién lo decide. Y no sustituye la asesoría técnica ni jurídica del cas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confunde, y la ficha que cierra» (2 de 4).]]></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confunde, y la ficha que cierra» (3 de 4).]]></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confunde, y la ficha que cierra» (4 de 4).]]></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arable → Que la misma pregunta obtenga la misma respuesta en los dos 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sa base → Cuántas veces aparece el problema por unidad, en un añ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factual → Lo que habría pasado en esa población sin 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ontinuidad → Comparar apenas arriba y apenas abajo de un umbral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unitario → Un total dividido por un denominador, con moneda, año y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feribilidad → Las condiciones que, si faltan aquí, hacen que el diseño no produzca lo de all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inicial, matriz de siete dimensiones, banda 4 de diseños y caja de seis renglones d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3).]]></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3 de 3).]]></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piar la redacción no transfiere las condiciones. El mismo texto produce otra cosa donde la tasa base es distinta, donde lo elegible se define con otro criterio, donde ejecuta una unidad sin padrón ni serie de datos, donde el componente fijo se reparte entre menos usuarios y donde el efecto llega después del cambio de administración. Los seis filtros existen para detectar eso antes de gastar, no para culpar a la ejecución después. Afirmar lo contrario sería prometer un resultado, y esta casa no promete resultados: entrega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filtros y sus anclas 115, 134, 79 y 26 A; dimensión 1 y 4 de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10-r01-oa01]]></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 traslado que tu equipo esté discutiendo realmente y llena la ficha de ocho campos para ese caso contra un documento que puedas abrir hoy: país, programa, diseño e indicador. Escribe el verbo que ese diseño autoriza y, en los campos sin dato, la razón de la vaciedad y cómo se obtendría. Cierra con los filtros que se reprobaron y la condición de validez: qué tendría que darse aquí para que valga la pena probarlo, y con qué pilote ac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 que se confunde, y la ficha que cierra · Memoria: diseño contra verbo, y caso contra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 que se confunde, y la ficha que cierra · Memoria: diseño contra verbo, y caso contra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o que se confunde, y la ficha que cierra · Memoria: diseño contra verbo, y caso contra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dos casos compa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os casos parecidos: dos casos donde la misma pregunta obtiene la misma respuesta, con la misma definición operativa, el mismo denominador y el mismo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la dimensión 1 de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ntas veces aparece el problema por unidad y en qué año, en los dos lados. Si la tasa base es de otro orden de magnitud, el efecto relativo no se tra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estudio comparó hogares justo arriba y justo abajo del puntaje de corte. ¿Qué verbo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usó, junto al corte: la estimación vale para los vecinos del umbral, no para toda la pob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matrícula subió en el municipio después de arrancar el programa. ¿Qué puedo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ambió. Sin grupo de comparación observado no puedo escribir causó: puede ser tendencia previa o regresión a la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renglones debe traer escrito una cifra d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neda y año del precio; corriente o de capital; precios corrientes o constantes y con qué índice; denominador; qué quedó fuera; fuente y fecha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scarta el filtro 1 de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medida exija una facultad que no está en la competencia de quien la va a operar, o que necesite un convenio previo. La prueba es el texto de la facultad, no la voluntad de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rograma de un país cubrió tres millones de hogares. ¿Se puede prometer aquí el mismo costo por ho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componente fijo no se encoge al bajar la demanda: en el ejercicio ficticio, copiar el diseño costaba entre 1.6 y 2.8 veces más por ho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ficha com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cho campos por traslado candidato, donde ninguna celda se deja en blanco sin decir por qué: qué falta, con qué se mide y quién lo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10-r01-oa01]]></a:t>
            </a:r>
          </a:p>
        </p:txBody>
      </p:sp>
    </p:spTree>
  </p:cSld>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0» (2 de 2).]]></a:t>
            </a:r>
          </a:p>
        </p:txBody>
      </p:sp>
    </p:spTree>
  </p:cSld>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6).]]></a:t>
            </a:r>
          </a:p>
        </p:txBody>
      </p:sp>
    </p:spTree>
  </p:cSld>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6).]]></a:t>
            </a:r>
          </a:p>
        </p:txBody>
      </p:sp>
    </p:spTree>
  </p:cSld>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6).]]></a:t>
            </a:r>
          </a:p>
        </p:txBody>
      </p:sp>
    </p:spTree>
  </p:cSld>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5 de 6).]]></a:t>
            </a:r>
          </a:p>
        </p:txBody>
      </p:sp>
    </p:spTree>
  </p:cSld>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6813" r:id="rId1"/>
    <p:sldLayoutId id="2481946814" r:id="rId2"/>
    <p:sldLayoutId id="2481946815" r:id="rId3"/>
    <p:sldLayoutId id="24819468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7638c5f89b960760c1552c4c07493b949f4ce88076e8111.jpg"/>
  <Relationship Id="rId3" Type="http://schemas.openxmlformats.org/officeDocument/2006/relationships/hyperlink" Target="https://politica.lumbre.lat/object/pol-u10-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politica.lumbre.lat/object/pol-u10-r01-oa01" TargetMode="External"/>
  <Relationship Id="rId4" Type="http://schemas.openxmlformats.org/officeDocument/2006/relationships/hyperlink" Target="https://politica.lumbre.lat/object/pol-u10-r01-oa01"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politica.lumbre.lat/object/pol-u10-r01-oa01" TargetMode="External"/>
  <Relationship Id="rId4" Type="http://schemas.openxmlformats.org/officeDocument/2006/relationships/hyperlink" Target="https://politica.lumbre.lat/object/pol-u10-r01-oa01"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politica.lumbre.lat/object/pol-u10-r01-oa01" TargetMode="External"/>
  <Relationship Id="rId4" Type="http://schemas.openxmlformats.org/officeDocument/2006/relationships/hyperlink" Target="https://politica.lumbre.lat/object/pol-u10-r01-oa01" TargetMode="External"/>
  <Relationship Id="rId5"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politica.lumbre.lat/object/pol-u10-r01-oa01" TargetMode="External"/>
  <Relationship Id="rId4" Type="http://schemas.openxmlformats.org/officeDocument/2006/relationships/hyperlink" Target="https://politica.lumbre.lat/object/pol-u10-r01-oa01" TargetMode="External"/>
  <Relationship Id="rId5"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politica.lumbre.lat/object/pol-u10-r01-oa01" TargetMode="External"/>
  <Relationship Id="rId4"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3.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4.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5.xml"/>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6.xml"/>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7.xml"/>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8.xml"/>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199.xml"/>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0.xml"/>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2.xml"/>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3.xml"/>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4.xml"/>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5.xml"/>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6.xml"/>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7.xml"/>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8.xml"/>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09.xml"/>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0.xml"/>
</Relationships>

</file>

<file path=ppt/slides/_rels/slide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1.xml"/>
</Relationships>

</file>

<file path=ppt/slides/_rels/slide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2.xml"/>
</Relationships>

</file>

<file path=ppt/slides/_rels/slide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3.xml"/>
</Relationships>

</file>

<file path=ppt/slides/_rels/slide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4.xml"/>
</Relationships>

</file>

<file path=ppt/slides/_rels/slide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5.xml"/>
</Relationships>

</file>

<file path=ppt/slides/_rels/slide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www.coneval.org.mx/EvaluacionDS/PP/CEIPP/IEPSM/Documents/Libro_POP_20.pdf" TargetMode="External"/>
  <Relationship Id="rId4" Type="http://schemas.openxmlformats.org/officeDocument/2006/relationships/hyperlink" Target="https://alnap.org/documents/10084/cash-transfers-what-does-evidence-say.pdf" TargetMode="External"/>
</Relationships>

</file>

<file path=ppt/slides/_rels/slide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hyperlink" Target="https://pubmed.ncbi.nlm.nih.gov/22341825/" TargetMode="External"/>
  <Relationship Id="rId4" Type="http://schemas.openxmlformats.org/officeDocument/2006/relationships/hyperlink" Target="https://ipcid.org/sites/default/files/pub/ms/PRB46BA_BSM_Indonesian_Cash_Transfer_Programme_for_Poor_Students.pdf" TargetMode="External"/>
  <Relationship Id="rId5" Type="http://schemas.openxmlformats.org/officeDocument/2006/relationships/notesSlide" Target="../notesSlides/notesSlide217.xml"/>
</Relationships>

</file>

<file path=ppt/slides/_rels/slide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8.xml"/>
</Relationships>

</file>

<file path=ppt/slides/_rels/slide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19.xml"/>
</Relationships>

</file>

<file path=ppt/slides/_rels/slide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20.xml"/>
</Relationships>

</file>

<file path=ppt/slides/_rels/slide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10-r01-oa01" TargetMode="External"/>
  <Relationship Id="rId3" Type="http://schemas.openxmlformats.org/officeDocument/2006/relationships/notesSlide" Target="../notesSlides/notesSlide22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pi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pi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10-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una política pública con casos de México y de otros países usando cinco preguntas verificables —semejanza del problema, diferencia del contexto, evidencia de qué funcionó y con qué diseño, costo con moneda y año, y condiciones bajo las cuales el traslado deja de ser transferible— y cerrar el análisis en una ficha comparada que se pueda revisar entre personas que piensan disti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U10: el procedimiento para traer una política de otro lado sin copiar a ciegas. Llenas la matriz de comparabilidad, lees el diseño detrás de cada número y usas sólo el verbo que autoriza, trabajas cuatro casos documentados de transferencias monetarias, recalculas un costo por hogar con cifras ficticias etiquetadas y pasas el traslado por seis filtros anclados en la Constitución. Producto: una ficha comparada con fuente, indicador y condición de validez.]]></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1]]></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aración de políticas públicas · transferibilidad de programas · diseños de evaluación · transferencias monetarias · matriz de comparabilidad · costo por unidad atendida · competencia municipal · ficha compar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reunión de equipo alguien trae la idea que va a definir el programa: «en ese país funciona, hay que traerlo». Tiene un recorte, una diapositiva de un organismo internacional y una convicción. Y en los siguientes veinte minutos se toman tres decisiones con esa frase: se asume que el problema local es el mismo, que el resultado observado allá se va a repetir aquí y que el costo es más o menos el que aparece en la no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uposiciones son comprobables y las tres fallan con frecuencia. No porque el caso extranjero sea falso, sino porque se está usando una afirmación sobre un lugar y un momento para decidir en otro lugar y otro momento. La comparación bien hecha no elimina el caso extranjero: lo convierte en una hipótesis local que hay que probar, con condiciones escri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3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ese procedimiento. Cinco preguntas, en orden: qué tan comparable es el problema (misma definición, mismo denominador, mismo periodo); qué diferencia el contexto (cosas medibles del país y del momento, no adjetivos culturales); qué evidencia existe de que funcionó y con qué diseño se produjo ese número; cuánto cuesta por unidad atendida, en qué moneda y de qué año; y bajo qué condiciones el traslado deja de ser transferi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4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terial se trabaja con casos reales y con datos ficticios declarados. Los cuatro casos comparados son programas de transferencias monetarias en países en desarrollo, enmarcados por la revisión sistemática que el Overseas Development Institute publicó en 2016 (Harman, Bastagli, Hagen-Zanker, Sturge y Barc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cada caso esta lección escribe sólo lo que alcanzó a comprobar con documento a la vista: el nombre del programa, el país, el diseño que se le documenta y el indicador que midi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5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magnitud ni ningún porcentaje de resultado se cita aquí: el cuerpo completo de la revisión no se pudo abrir en esta sesión, así que la lección renuncia a las cifras y se queda con el diseño, que es lo que enseña el procedimiento. En la tabla de fuentes está el enlace de cada documento con su fecha de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6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de costos se trabaja con dos municipios inventados, San Rafael de la Sierra y El Mirador, con cifras redondas y explicitadamente ficticias: sirven para aprender la mecánica del costo unitario, no para describir el mundo. La parte jurídica se ancla sólo en el texto de la Constitución, leído en la compilación oficial de la Cámara de Diputados el 24 de octubre de 2026 (última reforma DOF 07-10-2026), y en el principio que imponen la ley federal de presupuesto y la ley general de desarrollo social, citadas por su nombre y sin número de artículo porque su texto no está en las compilaciones locales con las que se trabaj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7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1]]></a:t>
            </a:r>
          </a:p>
        </p:txBody>
      </p:sp>
      <p:sp>
        <p:nvSpPr>
          <p:cNvPr id="7" name="" descr=""/>
          <p:cNvSpPr/>
          <p:nvPr/>
        </p:nvSpPr>
        <p:spPr>
          <a:xfrm>
            <a:off x="514350" y="2209800"/>
            <a:ext cx="8115300" cy="24193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sustituye una asesoría técnica ni una evaluación formal, y nadie de la profesión jurídica revisó este material: la revisión fue editorial y de cuentas, con fech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nar una matriz de comparabilidad de siete dimensiones para dos casos y decir en cuál de ellas la comparación se rompe; clasificar un resultado de evaluación según el diseño que lo produjo (descriptivo, antes y después, diferencias en diferencias, descontinuidad, asignación aleatoria) y enunciarlo con el verbo que ese diseño autoriza; citar cuatro casos documentados con fu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8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1]]></a:t>
            </a:r>
          </a:p>
        </p:txBody>
      </p:sp>
      <p:sp>
        <p:nvSpPr>
          <p:cNvPr id="7" name="" descr=""/>
          <p:cNvSpPr/>
          <p:nvPr/>
        </p:nvSpPr>
        <p:spPr>
          <a:xfrm>
            <a:off x="514350" y="1219200"/>
            <a:ext cx="8115300" cy="22764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ño, población y lo que midieron; calcular un costo por hogar atendido a partir de partidas y un denominador, distinguiendo pesos corrientes de pesos constantes; pasar un traslado candidato por seis filtros de transferibilidad anclados en el texto de los artículos 26, 79, 115 y 134 constitucionales y en las leyes federal de presupuesto y general de desarrollo social; y escribir una fich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da con fuente y condición de validez en cada cam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9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unicipios de los ejercicios —San Rafael de la Sierra y El Mirador—, sus habitantes, sus hogares, sus camiones y todos sus montos están inventados para practicar la cuenta y así están etiquetados en cada bloque y en la figu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firma ningún resultado de Suecia, Finlandia, Dinamarca ni de ningún país nórdico: no se localizó una evaluación con diseño e indicador a la vista, y la casa no permite «en tal país funcionó» sin docum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10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1]]></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cuatro casos reales que se trabajan se copia lo que el documento permite afirmar: diseño, población e indicador. No se cita ninguna magnitud de resultado porque en esta sesión no se leyó el cuerpo de la revisión ni las tablas de los estudios; cuando el documento no permite una afirmación —el costo de escalar, el efecto en otra tasa base, el tamaño del efecto—, la lección lo dice en lugar de completarl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1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firma que ningún programa mexicano o extranjero haya sido «replicado en otros países», ni se dan cifras de cobertura actuales de programas sociales mexicanos: no se verificaron ese dí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oma partido por ningún caso ni por ningún partido. Ninguna lección de esta ruta enseña a evadir un requisito: no explica cómo simular un dato ni cómo omitir una constancia. Si algo rebasa la competencia del que decide, la vía correcta es documentar la duda, escalarla o consultar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piar sin copiar: cómo comparar casos · 1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legales están copiadas de las compilaciones oficiales vigentes consultadas el 24-10-2026. Antes de usarlas en un escrito o en una sesión pública, compáralas otra vez contra el texto vigente de ese d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alabras que deciden una compar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 discusión pública sobre políticas comparadas se atora en seis palabras que cada quien usa a su manera. Vale la pena fijarlas antes de entrar a los casos, porque la comparación no se gana con erudición: se gana con definicione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ble no significa parecido: significa que una misma pregunta obtiene la misma respuesta en los dos lados. Dos países con la misma tasa de inscripción pueden no ser comparables si uno la mide sobre la población en edad escolar y el otro sobre la matrícula registrada en escuelas públic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alabras que deciden una compar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idencia no es un número impressionante: es un número producido por un diseño. El mismo 12 por ciento de reducción puede ser una diferencia estimada con grupo de comparación o un cambio observado en una sola línea temporal, y la frase con la que se presenta cambia por complet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no es presupuesto. Un presupuesto es un total; un costo comparable es un total dividido por un denominador explícito, en una moneda y un año declarados, con el tratamiento corriente o constante dic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alabras que deciden una compar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feribilidad no es voluntad política: es una lista de condiciones que, si no se cumplen aquí, hacen que el diseño de allá no produzca lo de allá aunque la ley se copie palabra por palab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alabras que deciden una com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trabajo de la lección. Seis términos más «contrafactual», que es la pregunta que decide si un resultado puede atribuirse a la intervención o sólo acompañar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os casos miden lo mismo, sobre la misma base, en el mismo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definición operativa, mismo denominador, mismo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una tasa de un país con un conteo absoluto de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ás estaba pasando alrededor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s medibles del país y del momento: tasa base, capacidad, precios rela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un resultado por «la cultura» del paí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21]]></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iseño produjo este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rimento, diferencias en diferencias, descontinuidad, antes y después, corre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funcionó» sin decir qué se midió y con qué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21]]></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uesta por unidad aten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llones de pesos corrientes de 2024 entre hogares atendidos, a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presupuestos totales de países de tamaño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o observable se midió y cont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mación con población, indicador y contrafactual decl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ir al programa la tendencia que ya venía bajando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21]]></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ene que darse aquí para que produzca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enumeradas, cada una con su prueba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iar la norma sin copiar la capacidad de aplic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95500"/>
                <a:gridCol w="2171700"/>
                <a:gridCol w="1847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fac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bría pasado sin el programa en esa pob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de comparación definido antes del arranque o asignado al a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tra quien no se inscribió porque no que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alabras que deciden una com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Es un esquema metodológico: no contiene cifras reales de ningún país. Revisión editorial 24-10-2026.]]></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triz-comparabil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dimensiones, una por u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2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se llena en este orden, y el orden no es decorativo: cada dimensión es un filtro que puede cerrar la conversación antes de la siguiente.]]></a:t>
            </a:r>
          </a:p>
        </p:txBody>
      </p:sp>
      <p:sp>
        <p:nvSpPr>
          <p:cNvPr id="8" name=""/>
          <p:cNvSpPr txBox="1"/>
          <p:nvPr/>
        </p:nvSpPr>
        <p:spPr>
          <a:xfrm>
            <a:off x="514350" y="22860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 y tasa base. No basta con que el problema se parezca: hay que contar las veces que aparece por unidad y en el mismo año. Si en el caso de origen cuatro de cada diez hogares estaban en la situación que el programa ataca y aquí está uno de cada diez, el mismo efecto relativo produce una cuarta parte de impacto absoluto. Esa es la razón más frecuente por la que un programa exitoso fracasa al copia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dimensiones, una por u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22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blación objetivo. Quién era elegible allá, con qué criterio, y quién sería elegible aquí. Un programa dirigido a adolescentes que habían dejado la escuela no es comparable a uno dirigido a todos los estudiantes matriculados, aunque los dos se llamen be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dimensiones, una por u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22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vención. La rutina, no la foto: cuánto se entrega, cada cuánto tiempo, con qué condición, por qué canal y qué se exige a cambio. Una transferencia mensual sin condición y una transferencia trimestral condicionada a dos chequeos de salud son intervenciones distintas, aunque el monto anual sea idéntico.]]></a:t>
            </a:r>
          </a:p>
        </p:txBody>
      </p:sp>
      <p:sp>
        <p:nvSpPr>
          <p:cNvPr id="9" name=""/>
          <p:cNvSpPr txBox="1"/>
          <p:nvPr/>
        </p:nvSpPr>
        <p:spPr>
          <a:xfrm>
            <a:off x="514350" y="32385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32385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dad que ejecuta. Allá lo operó un ministerio con una agencia nacional y un padrón nacional; aquí lo operaría un ayuntamiento de doce personas. Cambia el ejecutor y cambia la rutina real del programa: el mismo reglamento produce otra co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dimensiones, una por u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22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de competencias. Qué autoridad podía decidir, cobrar y gastar eso en el caso de origen, y qué artículo lo permite aquí. Esta dimensión es la que convierte un traslado en un problema jurídico antes de ser un problema técnico.]]></a:t>
            </a:r>
          </a:p>
        </p:txBody>
      </p:sp>
      <p:sp>
        <p:nvSpPr>
          <p:cNvPr id="9" name=""/>
          <p:cNvSpPr txBox="1"/>
          <p:nvPr/>
        </p:nvSpPr>
        <p:spPr>
          <a:xfrm>
            <a:off x="514350" y="25812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5812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y financiamiento. Cuánto costó, en qué moneda, en qué año, en precios corrientes o constantes, y dividido entre cuántos. Y con qué tipo de partida: un programa financiado con un fondo nacional no se traslada con la partida de un ayuntami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dimensiones, una por u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22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cidad de información. Con qué dato se midió el resultado allá y desde cuándo; si esa serie no existe aquí con la misma periodicidad, nadie podrá verificar el resultado que se está copiando ni dentro de tres años.]]></a:t>
            </a:r>
          </a:p>
        </p:txBody>
      </p:sp>
      <p:sp>
        <p:nvSpPr>
          <p:cNvPr id="9" name=""/>
          <p:cNvSpPr txBox="1"/>
          <p:nvPr/>
        </p:nvSpPr>
        <p:spPr>
          <a:xfrm>
            <a:off x="514350" y="2581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a casa está dibujada al pie de la figura: una dimensión vacía en alguno de los dos lados no es un dato pendiente, es una razón para no comparar todavía. En la práctica esto obliga a decir «todavía no sé si son comparables» y a señalar qué celda hace falta. Esa frase es un avance, no una derro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dimensione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llena para un traslado candidato. El caso de origen existe y está documentado; el municipio, su pilote y sus cifras son ficticios y están declarados como tales en toda la lección. La última columna es el producto real del ejercicio: decir en qué dimensión se rompe la compar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221]]></a:t>
            </a:r>
          </a:p>
        </p:txBody>
      </p:sp>
      <p:graphicFrame>
        <p:nvGraphicFramePr>
          <p:cNvPr id="7" name="" descr=""/>
          <p:cNvGraphicFramePr>
            <a:graphicFrameLocks noGrp="1"/>
          </p:cNvGraphicFramePr>
          <p:nvPr/>
        </p:nvGraphicFramePr>
        <p:xfrm>
          <a:off x="514350" y="1257300"/>
          <a:ext cx="8115300" cy="3524250"/>
        </p:xfrm>
        <a:graphic>
          <a:graphicData uri="http://schemas.openxmlformats.org/drawingml/2006/table">
            <a:tbl>
              <a:tblPr firstRow="1" bandRow="1"/>
              <a:tblGrid>
                <a:gridCol w="2000250"/>
                <a:gridCol w="2047875"/>
                <a:gridCol w="2047875"/>
                <a:gridCol w="2019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de origen: PROGRESA, México (federal, desde 199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que recibe: pilote municipal en San Rafael de la Sierra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comparación se rompe 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Problema y tas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rción y baja inscripción en secundaria en localidades rurales pobres; la tasa base era alta entre los hogares eleg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rción de último año de secundaria en un municipio de 60 mil habitantes; tasa base mucho menor y sin serie municipal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nominador: aquí el problema pesa distinto y no hay serie local que lo mid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221]]></a:t>
            </a:r>
          </a:p>
        </p:txBody>
      </p:sp>
      <p:graphicFrame>
        <p:nvGraphicFramePr>
          <p:cNvPr id="7" name="" descr=""/>
          <p:cNvGraphicFramePr>
            <a:graphicFrameLocks noGrp="1"/>
          </p:cNvGraphicFramePr>
          <p:nvPr/>
        </p:nvGraphicFramePr>
        <p:xfrm>
          <a:off x="514350" y="1257300"/>
          <a:ext cx="8115300" cy="3524250"/>
        </p:xfrm>
        <a:graphic>
          <a:graphicData uri="http://schemas.openxmlformats.org/drawingml/2006/table">
            <a:tbl>
              <a:tblPr firstRow="1" bandRow="1"/>
              <a:tblGrid>
                <a:gridCol w="2000250"/>
                <a:gridCol w="2047875"/>
                <a:gridCol w="2047875"/>
                <a:gridCol w="2019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de origen: PROGRESA, México (federal, desde 199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que recibe: pilote municipal en San Rafael de la Sierra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comparación se rompe 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Población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gares con escolares en ciertos grados, seleccionados con un censo y un puntaje de pobreza aplicado a nivel n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gares del padrón de programas sociales del ayuntamiento, con un criterio de ingreso auto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 de selección: un padrón con censo y un padrón autodeclarado no seleccionan a la mism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221]]></a:t>
            </a:r>
          </a:p>
        </p:txBody>
      </p:sp>
      <p:graphicFrame>
        <p:nvGraphicFramePr>
          <p:cNvPr id="7" name="" descr=""/>
          <p:cNvGraphicFramePr>
            <a:graphicFrameLocks noGrp="1"/>
          </p:cNvGraphicFramePr>
          <p:nvPr/>
        </p:nvGraphicFramePr>
        <p:xfrm>
          <a:off x="514350" y="1257300"/>
          <a:ext cx="8115300" cy="3257550"/>
        </p:xfrm>
        <a:graphic>
          <a:graphicData uri="http://schemas.openxmlformats.org/drawingml/2006/table">
            <a:tbl>
              <a:tblPr firstRow="1" bandRow="1"/>
              <a:tblGrid>
                <a:gridCol w="2000250"/>
                <a:gridCol w="2047875"/>
                <a:gridCol w="2047875"/>
                <a:gridCol w="2019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de origen: PROGRESA, México (federal, desde 199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que recibe: pilote municipal en San Rafael de la Sierra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comparación se rompe 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Interv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s monetarias con corresponsabilidad en salud y educación, con monto distinto por grado esco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única mensual fija, sin condición, entregada en ventanilla muni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utina: monto por grado y corresponsabilidad contra monto plano sin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221]]></a:t>
            </a:r>
          </a:p>
        </p:txBody>
      </p:sp>
      <p:graphicFrame>
        <p:nvGraphicFramePr>
          <p:cNvPr id="7" name="" descr=""/>
          <p:cNvGraphicFramePr>
            <a:graphicFrameLocks noGrp="1"/>
          </p:cNvGraphicFramePr>
          <p:nvPr/>
        </p:nvGraphicFramePr>
        <p:xfrm>
          <a:off x="514350" y="1257300"/>
          <a:ext cx="8115300" cy="3257550"/>
        </p:xfrm>
        <a:graphic>
          <a:graphicData uri="http://schemas.openxmlformats.org/drawingml/2006/table">
            <a:tbl>
              <a:tblPr firstRow="1" bandRow="1"/>
              <a:tblGrid>
                <a:gridCol w="2000250"/>
                <a:gridCol w="2047875"/>
                <a:gridCol w="2047875"/>
                <a:gridCol w="2019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de origen: PROGRESA, México (federal, desde 199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que recibe: pilote municipal en San Rafael de la Sierra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comparación se rompe 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Unidad que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ción federal a cargo de varias secretarías, con un aparato de padrón y de pagos n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yuntamiento con dos áreas administrativas y sin personal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jecutor: la misma regla se opera distinto cuando cambia quién la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221]]></a:t>
            </a:r>
          </a:p>
        </p:txBody>
      </p:sp>
      <p:graphicFrame>
        <p:nvGraphicFramePr>
          <p:cNvPr id="7" name="" descr=""/>
          <p:cNvGraphicFramePr>
            <a:graphicFrameLocks noGrp="1"/>
          </p:cNvGraphicFramePr>
          <p:nvPr/>
        </p:nvGraphicFramePr>
        <p:xfrm>
          <a:off x="514350" y="1257300"/>
          <a:ext cx="8115300" cy="3524250"/>
        </p:xfrm>
        <a:graphic>
          <a:graphicData uri="http://schemas.openxmlformats.org/drawingml/2006/table">
            <a:tbl>
              <a:tblPr firstRow="1" bandRow="1"/>
              <a:tblGrid>
                <a:gridCol w="2000250"/>
                <a:gridCol w="2047875"/>
                <a:gridCol w="2047875"/>
                <a:gridCol w="2019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de origen: PROGRESA, México (federal, desde 199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que recibe: pilote municipal en San Rafael de la Sierra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comparación se rompe 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Marco de compe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ama nacional creado por ley y presupuestado a nivel federal, sujeto al plan nacional de desarrollo (26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ción municipal dentro de la competencia del ayuntamiento, financiada con su hacienda (115, fracciones II, III y I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aquí la dimensión aguanta, pero obliga a revisar la hacienda municipal y el acuerdo del cabi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221]]></a:t>
            </a:r>
          </a:p>
        </p:txBody>
      </p:sp>
      <p:graphicFrame>
        <p:nvGraphicFramePr>
          <p:cNvPr id="7" name="" descr=""/>
          <p:cNvGraphicFramePr>
            <a:graphicFrameLocks noGrp="1"/>
          </p:cNvGraphicFramePr>
          <p:nvPr/>
        </p:nvGraphicFramePr>
        <p:xfrm>
          <a:off x="514350" y="1257300"/>
          <a:ext cx="8115300" cy="3524250"/>
        </p:xfrm>
        <a:graphic>
          <a:graphicData uri="http://schemas.openxmlformats.org/drawingml/2006/table">
            <a:tbl>
              <a:tblPr firstRow="1" bandRow="1"/>
              <a:tblGrid>
                <a:gridCol w="2000250"/>
                <a:gridCol w="2047875"/>
                <a:gridCol w="2047875"/>
                <a:gridCol w="2019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de origen: PROGRESA, México (federal, desde 1997)]]></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que recibe: pilote municipal en San Rafael de la Sierra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comparación se rompe 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Costos y financi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federal anual, en pesos de cada año del programa, con costo por hogar publicado por la propia institución evalu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ipaciones municipales de un solo ejercicio, sin partida de supervisión ni de evalu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del costo: al pilote le falta el componente fijo y el costo de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dimensiones, una por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tabla llena, la dimensión 5 (marco de competencias) es la única que no se rompe. ¿Por qué eso NO significa que el traslado esté aprobad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ayuntamiento no puede crear prestaciones sin autorización del Senad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que la competencia aguante sólo autoriza a seguir: seis dimensiones más pueden impedir que el traslado produzca lo del caso de origen, y aquí cinco de las siete sí se romp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2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artículo 115 prohíbe a los municipios gastar en transferencias a hogar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todo programa social debe ser federal conforme al artículo 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dimensiones, una por u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explicar por qué un caso extranjero no se reproduce aquí, la lección admite la frase «es que la cultura de ese país es disti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22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ultado de evaluación no es un hecho desnudo: es un número con una estructura, y la estructura manda sobre el verbo. Cinco estructuras, de menor a mayor fuerza para atribu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2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ptivo o correlación entre muchos casos. Alguien cruza datos de muchos lugares o personas y encuentra que dos variables se mueven juntas. Verbo autorizado: se asocia. Sirve para plantear hipótesis y para fijar tasas base; no autoriza decir que una política provocó nada, porque nada se construyó a propósito: puede haber una tercera variable olvidada, la dirección puede estar invertida y el contexto se asume constante. Si además el país entero es la unidad de observación, hay muy pocas oportunidades de err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y después de un solo caso, sin grupo de comparación. Un indicador medido igual en dos fechas toma valores distintos. Verbo autorizado: cambió. Es la estructura donde vive la mayoría de las diapositivas de prensa, y arrastra dos riesgos: que la trayectoria ya venía dada y que el caso se eligió por ser el peor, de modo que la medida se mueve sola (regresión a la med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2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s en diferencias. Hay un grupo tratado y un grupo de comparación, y los dos se observan antes y después. Verbo autorizado, con precisión: se atribuye al programa el excedente del cambio propio frente al cambio del grupo de comparación, y sólo bajo la condición de tendencias previas paralelas. Sin series previas que corran parecidas, la resta no significa nada; y si otra política o una crisis golpeó a un grupo y no al otro, ese choque concurrente se come el result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ntinuidad. Existe una regla escrita con un umbral, y se comparan los que quedan apenas arriba con los que quedan apenas abajo: son casi los mismos hogares. Verbo autorizado: causó, junto al corte. Su límite es exactamente ése: informa del vecino del umbral. Si todos pasan o si el puntaje se manipula para cruzar, no hay nadie cerca del corte y la comparación queda vací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ción aleatoria o entrada escalonada. El grupo de comparación no lo eligió quien observa: lo eligió un sorteo o el calendario de expansión del propio programa cuando la demanda superaba la capacidad. Verbo autorizado: causó, para la población y el momento asignados. Sus límites: no informa el costo de escalar ni el efecto en otra tasa base, y suele ser caro y l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trabajo: antes de discutir si el resultado fue bueno, escriba en una línea qué diseño lo produjo. Si el documento no dice el diseño, el resultado no está documentado, por impressive que sea el número. Y una advertencia que se olvida: un diseño alto aplicado a un solo municipio sigue siendo una sola historia; la calidad del diseño no multiplica el número de cas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seño detrás del número decide el verb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2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Ordena los diseños por la fuerza atributiva que autorizan; no es una jerarquía de importancia ni de costo. Revisión editorial 24-10-2026.]]></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isenos-evidenc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seño detrás del número decide el verbo · Ejemplo resuelto 1: leer el diseño de un caso real (PROGRESA, México) · Paso 1 de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0. Escribir qué sé y de dónd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ESA (Educación, Salud y Alimentación) inició su operación en septiembre de 1997 y cambió de nombre a Oportunidades en 2002, según consta en el documento institucional de CONEVAL sobre los veinte años del programa. Sé también, por los materiales de la evaluación, que las localidades se asignaron de manera aleatoria a un grupo de tratamiento y a un grupo de control; en la documentación de las muestras experimentales del programa se consignan 320 localidades asignadas al grupo de tratamiento y 186 al de control. Eso lo leo; lo demás lo pregu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seño detrás del número decide el verbo · Ejemplo resuelto 1: leer el diseño de un caso real (PROGRESA, México) · Paso 2 de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Nombrar el diseñ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idades —localidades— asignadas por azar a recibir o no recibir el programa, y una comparación construida antes de observar resultados. Eso es un experimento de asignación aleatoria con unidades grupales: la banda más alta de la figura. No es un antes y después de un solo lugar, aunque el documento también reporte trayectori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seño detrás del número decide el verbo · Ejemplo resuelto 1: leer el diseño de un caso real (PROGRESA, México) · Paso 3 de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Decir qué se midió contra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grupo de control asignado, la comparación es entre lo que pasó en las localidades de tratamiento y lo que pasó en las de control en el mismo periodo, para los indicadores que la evaluación definió: inscripción y asistencia escolar y, por el componente de salud, indicadores nutricionales y de uso de servicios. El contrafactual no es supuesto: está observ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seño detrás del número decide el verbo · Ejemplo resuelto 1: leer el diseño de un caso real (PROGRESA, México) · Paso 4 de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scribir el verbo que ese diseño autoriz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riza causó, acotado: para la población elegible de esas localidades en ese periodo. No autoriza «el programa subió la matrícula en México», ni «funciona en cualquier municipio», ni «su costo baja al escalar»: eso último no lo midió. También permite comparar el efecto según características de las localidades, porque la asignación se hizo sobre un padrón amplio de localidades pobr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seño detrás del número decide el verbo · Ejemplo resuelto 1: leer el diseño de un caso real (PROGRESA, México) · Paso 5 de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Anotar qué NO autoriza y con qué lo verific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levarlo a un municipio hay que verificar tres cosas que el diseño no contesta: la tasa base local (¿la deserción aquí pesa como en 1997?), la escala (una nación con aparato de padrón contra un ayuntamiento) y la serie de información local que permitiría medir el mismo indicador. Si alguna de las tres falta, el resultado de PROGRESA es una hipótesis para mi pilote, no una prome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seño detrás del número decide el verbo · Ejemplo resuelto 1: leer el diseño de un caso real (PROGRESA, México) · Paso 6 de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Redactar la línea que va a la fich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se escribe: «México, PROGRESA, desde 1997; diseño: asignación aleatoria de localidades a tratamiento y control; indicadores: inscripción y asistencia escolar, y salud; verbo autorizado: causó en la población y el periodo asignados; no informa el costo de escalar; fuente: documento institucional de CONEVAL sobre los veinte años del programa y materiales de su evaluación, consultados el 24-10-2026». Esa línea es transferible; la frase «en México funcionó, tráigalo» no lo 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iseño detrás del número decide el verb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el verbo que la lección deja usar, es decir, según el diseño que la sostend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socia (descriptivo o correl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ó (antes y después sin compar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tribuye el excedente (diferencias en diferencia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usó (aleatorio o junto al cor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2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países con más gasto social tienen menos pobreza medida, cruzando 90 países en un añ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asistencia escolar pasó de 61 a 74 por ciento en el distrito piloto entre 2019 y 2022]]></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el municipio la matrícula subió 8 puntos y en los tres vecinos bajó 2 en el mismo period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gares apenas arriba y apenas abajo del puntaje de corte fueron comparados al arrancar]]></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calidades sorteadas a recibir el programa contra localidades sorteadas a esper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2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promedio estatal de beneficiarios muestra mejores resultados que el promedio nacional]]></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os beneficiarios tienen menos rezago que quienes no se inscribieron porque no quisieron]]></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grupo tratado mejoró respecto de su línea base y el grupo de comparación mejoró menos]]></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iseño detrás del número decide el verb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líneas del memorándum que acompaña la propuesta «traigamos el programa». Marca las que no se sostienen: las que atribuyen de más o las que no declaran el diseño.]]></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rganismo reporta el resultado con un grupo de comparación asignado al azar: citamos el efecto con el verbo causó y su acotación de población y periodo.]]></a:t>
            </a:r>
          </a:p>
        </p:txBody>
      </p:sp>
      <p:sp>
        <p:nvSpPr>
          <p:cNvPr id="10" name=""/>
          <p:cNvSpPr txBox="1"/>
          <p:nvPr/>
        </p:nvSpPr>
        <p:spPr>
          <a:xfrm>
            <a:off x="628650" y="36385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municipio la deserción bajó justo después de arrancar el programa, por lo que el programa causó la baja de la deser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2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localizamos el diseño del caso que citamos; dejamos la celda vacía y no afirmamos un efecto hasta leer el estud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l programa de allá cubrió a tres millones de hogares, al escalarlo aquí el costo por hogar bajará por economía de escal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estudio comparó los hogares apenas arriba y apenas abajo del puntaje de corte: su estimación vale para los vecinos de ese umbral.]]></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os variables aparecen juntas en una tabla de muchos países; redactamos que la política provocó el camb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asos con documento a la vis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2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casos son programas de transferencias monetarias, que es la familia de política más copiada del mundo porque es la más fácil de describir en una frase: dinero a hogares. Se eligieron a propósito en tres posiciones de la matriz de evidencia: un experimento federal grande ya documentado (PROGRESA, México), un experimento comunitario pequeño con dos brazos (Zomba, Malawi), un programa cuyo nombre estaba mal escrito en el borrador de esta lección (Ecuador) y un programa evaluado con datos de encuesta y no con sorteo (Indones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asos con documento a la vis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22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lto en el caso ecuatoriano, porque es la lección entera en miniatura. El borrador llamaba al programa «Bolsa Dinâmic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nombre no corresponde a ningún programa ecuatoriano documentable: la familia «bolsa» es brasileña (Bolsa Escola, después Bolsa Família), y el programa condicionado de Ecuador fue el Bono de Desarrollo Social, que más adelante pasó a llamarse Bono de Desarrollo Human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asos con documento a la vis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verificó el nombre antes de escribirlo, y el error habría sobrevivido a la lección porque suena plausible. Se corrigió y se dejó la constancia: una comparación puede estar bien construida en su lógica y mal construida en su referencia, y el segundo fallo borra al primer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segundo que hay que decir de frente: de los cuatro casos esta lección escribe diseño, población e indicador, y no escribe magnitud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asos con documento a la vis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caso mexicano alcanzó a verificar el diseño y las localidades asignadas; para el de Malawi, el diseño y la población; para el indonesio, que hubo una evaluación institucional en 2011 con datos de encuesta; y para el ecuatoriano, sólo el nombre y la naturaleza del program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asos con documento a la vis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de la revisión del ODI no se abrió en esta sesión y ningún estudio original se leyó tabla por tabla, así que aquí no hay «redujo la deserción en tantos puntos»: quien necesite la magnitud tiene que abrir el estudio y copiarla de ahí, con su tabla y su intervalo. Ésa es exactamente la disciplina que la lección está enseñando a exigi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casos con documento a la v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ve una ficha de casos cuando se trabaja con honestidad de fuentes: cuatro columnas afirmadas y una columna que declara su propio límite. La celda «ninguno» del caso ecuatoriano no es una falta del programa: es una falta del documento que esta lección alcanzó a verific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país y años]]></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GRESA, México. Federal; operación desde septiembre de 1997; renombrado Oportunidades en 2002.]]></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era la intervención]]></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ferencias monetarias con corresponsabilidad en salud y educación para hogares de localidades pobres, con monto distinto por grado escol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iseño que sí pude verifica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signación aleatoria de localidades a tratamiento y control; la documentación de las muestras experimentales consigna 320 localidades al tratamiento y 186 al control.]]></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 y verbo autorizad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scripción y asistencia escolar, y por el componente de salud nutrición y uso de servicios. Verbo: causó, acotado a esas localidades y a ese perio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autoriza este document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forma el costo de escalar ni el efecto en otra tasa base; no autoriza «funciona en cualquier municipio» ni «sirve para todo nivel educativ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país y años]]></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Zomba Cash Transfer Program, Malawi. Distrito de Zomb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era la intervención]]></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ferencias a mujeres jóvenes nunca casadas de 13 a 22 años, con un brazo condicionado a asistir a la escuela y un brazo sin condición.]]></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iseño que sí pude verificar]]></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erimental con asignación aleatoria por conglomerados: el registro de la evaluación describe 176 áreas de enumeración en el distrito de Zomb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 y verbo autorizado]]></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rimonio y fertilidad de las jóvenes y su participación escolar. Verbo: causó para esas comunidades y ese periodo; y permite contrastar condición contra sin condición.]]></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autoriza este document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utoriza generalizar a otra población ni a otra tasa base; esta lección no cita las magnitudes porque no leyó las tablas de resultad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país y años]]></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ono de Desarrollo Social, Ecuador (después Bono de Desarrollo Human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era la intervención]]></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ferencia monetaria a hogares con persona a cargo, con componentes de salud y educación.]]></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iseño que sí pude verificar]]></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ificado el nombre y la naturaleza del programa; no verificado aquí el diseño de una evaluación con su indicado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 y verbo autorizad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o se afirma. Sin diseño declarado no hay verbo: la celda se deja vacía y se dic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autoriza este document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utoriza citar la estimación que aparezca en una nota de prensa ni en un boletín de organismo internacional, aunque el programa exis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so, país y años]]></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ntuan Siswa Miskin (BSM), Indones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era la intervención]]></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oyo monetario para estudiantes de hogares pobres, con elegibilidad ligada al registro de familias pobres y evaluación institucional reportada en 2011.]]></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iseño que sí pude verificar]]></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ún el documento de investigación que leí, la secretaría del equipo nacional de aceleración de la reducción de la pobreza evaluó el programa con datos de encuesta; no con un sorte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dicador y verbo autorizado]]></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sistencia escolar y riesgo de abandono. Verbo: se asocia, y como mucho con controles estadísticos; no causó.]]></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autoriza este document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utoriza atribuir al programa el cambio observado sin grupo asignado; esta lección no cita magnitudes del estudi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asos con documento a la vista · Ejemplo resuelto 2: un experimento chico con dos brazos (Zomba, Malawi) · Paso 1 de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scribir la población antes que el efec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a evaluación describe mujeres jóvenes nunca casadas, de 13 a 22 años, reclutadas en 176 áreas de enumeración del distrito de Zomba, asignadas al azar. Con esa línea ya tengo la frontera de la afirmación: el resultado vale para esa población y ese lugar. No vale para «los jóvenes de Malawi» ni para «los adolescentes de un municipio mexicano», y esa diferencia no es un detalle: cambia quién sería elegible en mi pilot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asos con documento a la vista · Ejemplo resuelto 2: un experimento chico con dos brazos (Zomba, Malawi) · Paso 2 de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Identificar qué se compar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mparaciones distintas dentro del mismo estudio. Una: comunidades que recibieron el programa contra comunidades asignadas a no recibirlo todavía, que es la comparación que autoriza causó. Otra: un brazo con condición de asistencia escolar contra un brazo con el mismo dinero sin condición, que es la comparación que autoriza preguntar si la condición agrega algo. Son dos preguntas y dos respuestas; confundirlas produce la frase vacía «el programa funcionó».]]></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asos con documento a la vista · Ejemplo resuelto 2: un experimento chico con dos brazos (Zomba, Malawi) · Paso 3 de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Nombrar el indicador, no el dese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midió fue matrimonio y fertilidad de las jóvenes y su participación escolar. Si mi argumento local es sobre rendimiento académico, este caso no me sirve de evidencia aunque sea un programa de transferencias a jóvenes: el indicador no coincide. La matriz exige que la celda indicador sea la misma en los dos lados, y aquí no lo serí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asos con documento a la vista · Ejemplo resuelto 2: un experimento chico con dos brazos (Zomba, Malawi) · Paso 4 de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Decidir qué verbo uso y cuál guard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o escribir: en esas comunidades del distrito de Zomba, la transferencia causó una diferencia observada en matrimonio, fertilidad y participación escolar frente al grupo asignado, y el diseño permite contrastar la condición contra la ausencia de condición. No puedo escribir el tamaño del efecto (no leí las tablas), ni que la condición es la causa del resultado en otros países, ni que el resultado se mantiene fuera del periodo estudiad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asos con documento a la vista · Ejemplo resuelto 2: un experimento chico con dos brazos (Zomba, Malawi) · Paso 5 de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Pasar el caso por la matriz antes de copiarl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sa base: en Zomba el matrimonio temprano y la desvinculación escolar eran muy frecuentes; hay que medirla aquí antes de esperar el mismo impacto absoluto. Población: mi programa municipal no puede dirigirse a «mujeres jóvenes nunca casadas» sin un problema de discriminación y sin padrón que lo sostenga. Ejecutora: el estudio operó con un aparato de investigación; un ayuntamiento no lo tiene. Capacidad de información: sin una serie local de matrícula y de embarazo adolescente no hay forma de verificar nada en cinco año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asos con documento a la vista · Ejemplo resuelto 2: un experimento chico con dos brazos (Zomba, Malawi) · Paso 6 de 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línea que va a la ficha compara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se escribe: «Malawi, Zomba Cash Transfer Program; diseño: ensayo aleatorizado por conglomerados en 176 áreas de enumeración, brazos con y sin condición; población: mujeres nunca casadas de 13 a 22 años; indicadores: matrimonio, fertilidad, participación escolar; verbo: causó en esa población y periodo; magnitudes no citadas por esta lección; fuente: registro de la evaluación, consultado el 24-10-2026». Y la condición de validez: el traslado exige medir primero la tasa base local.]]></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casos con documento a la vis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propone: «Zomba demostró que poner condiciones es mejor que dar dinero libre; pongamos condición en nuestro programa». Según lo que esta lección pudo verificar del diseño, ¿qué está bien y qué está de má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o bien: el estudio concluye que la condición es mejor y por eso se cit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221]]></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á bien que haya un brazo con condición y otro sin ella, lo que autoriza comparar los dos en esa población y ese periodo; está de más el «es mejor» generalizado, porque la lección no leyó las magnitudes y nada se traslada sin medir la tasa base y la elegibilidad.]]></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á de más todo: un experimento nunca puede decir nada sobre condiciones.]]></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bien, porque las condiciones son siempre jurídicamente obligatorias en Méxic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es un total; un costo comparable es una división. Y una división tiene cuatro cosas que decir antes de que el número signifique algo: entre cuánto (el denominador), en qué moneda, de qué año, y en qué base (corriente o constante). Falta una de esas cuatro y la comparación entre dos países o entre dos municipios se convierte en una pelea de adjetivo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jercicios de esta sección usan dos municipios inventados, San Rafael de la Sierra y El Mirador, con cifras redondas y ficticias. Ningún dato de aquí describe a un gobierno real. Sirven para ver la mecánic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servicio. San Rafael tiene 60 mil habitantes y 16 mil hogares, y recolecta basura puerta a puerta con un costo de 24 millones de pesos corrientes de 2024: 14.4 millones de componente fijo (camiones, contrato y supervisión) y 9.6 millones de componente variable, que son 600 pesos por hogar al año. El Mirador tiene 4 mil hogare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e copia el diseño con dos camiones, gasta 16.8 millones: 14.4 fijos, porque el componente fijo no se achica aunque haya menos hogares, y 2.4 variables. Dividido entre 4 mil, son 4,200 pesos por hogar atendido al año, mientras que en San Rafael son 1,500. Copiar el diseño cuesta 2.8 veces más por hogar. Si El Mirador opera con un solo camión, el fijo baja a 7.2 y el total a 9.6 millones: 2,400 pesos por hogar, 1.6 veces más.]]></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Ésa es la cuenta que la mayoría de las propuestas de traslado se saltan: el componente fijo se reparte entre menos usuari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2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transferencia. Supongamos, también con cifras ficticias, un programa municipal de 500 pesos al mes para 2 mil hogares. Las transferencias puras cuestan 12 millones de pesos al año. Sumar la verificación del padrón (1 millón) y la comisión del pago (400 mil) da 13.4 millones, es decir 6,700 pesos por hogar atendido al año, cuando la transferencia que llega al hogar es de 6,000. Los 700 pesos de diferencia son la capacidad: no son un gasto hormiga, son lo que decide si el programa se puede verificar. Un traslado que copia el monto sin copiar esos 700 copia un anuncio, no un program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2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trampa del precio. En el ejercicio, el mismo servicio costó 20.0 millones en 2022 y 24.0 millones en 2024. Parece un alza del 20 por ciento. Con un índice de inflación ficticio y declarado de 10 por ciento anual, 20.0 x 1.1 x 1.1 son 24.2 millones de pesos de 2024: en términos reales el costo habría bajado 200 mil pesos. La misma cifra, en dos bases, da dos conclusiones opuestas. Para afirmar variaciones reales hay que buscar el índice de precios publicado y citar su fuente; en este ejercicio el índice está inventado a propósito y así está etiquetad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2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Todos los montos, los nombres de municipio y el índice de inflación son ficticios y están declarados como tales en el propio dibujo. Sirven para ejercitar la mecánica del costo unitario. Revisión editorial 24-10-2026.]]></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stos-fictici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 por unidad atendida: la cuenta, no la cif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2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comparación en tabla, para rehacerla a mano. Cifras ficticias de ejercicio, redondas a propósito: lo que se evalúa es el procedimiento (fijo contra variable, denominador declarado, razón por hogar), no el monto. Ningún municipio real aparece aquí.]]></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22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95500"/>
                <a:gridCol w="2000250"/>
                <a:gridCol w="201930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 ficticia, millones de pesos corrientes de 2024]]></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an Rafael (16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Mirador con dos camiones (4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Mirador con un camión (4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nente fijo: camiones, contrato y 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nente variable: 600 pesos por hogar a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22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95500"/>
                <a:gridCol w="2000250"/>
                <a:gridCol w="201930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 ficticia, millones de pesos corrientes de 2024]]></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an Rafael (16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Mirador con dos camiones (4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Mirador con un camión (4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 del servicio en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hogar atendido, al año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221]]></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95500"/>
                <a:gridCol w="2000250"/>
                <a:gridCol w="201930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 ficticia, millones de pesos corrientes de 2024]]></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an Rafael (16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Mirador con dos camiones (4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 Mirador con un camión (4 mil hogar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ces que cuesta respecto de San Rafa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1 de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0. Declarar el supue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n Rafael de la Sierra y El Mirador son municipios inventados. Los montos son ficticios, redondos, y están en millones de pesos corrientes de 2024 salvo que se diga otra cosa. El índice de inflación del paso 5 es un supuesto del ejercicio, no un dato publicado. Nada de lo que se calcule aquí describe a un gobierno real.]]></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2 de 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scribir el denominador antes que el total]]></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revia: ¿costo por qué? Aquí se elige por hogar atendido al año, porque el servicio es de recolección puerta a puerta. Con el denominador elegido antes, la pregunta de la comparación cambia: ya no es «cuánto gastan», es «cuánto cuesta atender a un hogar un año». Un total de 24 millones no dice nada; 1,500 pesos por hogar sí se puede poner junto a otro númer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Separar componente fijo de componente variabl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an Rafael: fijo 14.4 millones (dos camiones, contrato, supervisión) y variable 9.6 millones, que es 600 pesos por hogar por 16 mil hogares. Total 24.0 millones. El orden de magnitud del fijo es lo que decide si el diseño es trasladable a un municipio chico, porque el fijo no se encoge cuando el usuario baj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ividir y escribir la unidad comple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n Rafael: 24,000,000 entre 16,000 hogares = 1,500 pesos por hogar atendido, al año, en pesos corrientes de 2024. Se escribe la cadena completa cada vez que se cita el número; «1,500 pesos» a secas es el inicio de una pelea de cifra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5 de 7]]></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robar la escala, que es lo que interesa al traslad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rador copia el diseño con dos camiones: fijo 14.4 más variable 2.4 = 16.8 millones entre 4,000 hogares = 4,200 pesos por hogar: 2.8 veces más. Con un camión: fijo 7.2 más variable 2.4 = 9.6 millones entre 4,000 = 2,400 pesos: 1.6 veces. La conclusión operativa es que copiar el diseño sin redimensionar el componente fijo multiplica el costo unitario, y que el costo de escalar (o de desescalar) es exactamente el renglón que un experimento no inform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6 de 7]]></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Cambiar de base y ver qué se dic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costó 20.0 millones en 2022 y 24.0 en 2024: en corrientes parece un alza de 4.0 millones. Con el índice ficticio y declarado de 10 por ciento anual, 20.0 x 1.1 x 1.1 = 24.2 millones de 2024: en constantes el costo real habría bajado 0.2 millones. Dos bases, dos conclusiones opuestas. En un trabajo real hay que citar el índice de precios usado y su fuente; aquí el índice es inventado y se dic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 por unidad atendida: la cuenta, no la cifra · Ejemplo resuelto 3 (cifras ficticias): de un presupuesto a un costo comparable · Paso 7 de 7]]></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Escribir qué quedó fuera y cerrar la línea de la fich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on fuera de la cuenta: la evaluación del servicio, el sistema de quejas y el costo de mantener el padrón. Como se escribe: «costo por hogar atendido al año: 1,500 (San Rafael) y 4,200 (El Mirador con el diseño copiado), en millones de pesos corrientes de 2024, cifras ficticias de ejercicio, componente fijo incluido, evaluación excluida, fuente: supuestos del ejercicio etiquetado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sto por unidad atendida: la cuenta, no la cif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datos ficticios del ejercicio, ¿cuál de estas frases es una comparación admisibl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n Rafael gasta 24 millones y El Mirador 16.8, así que el servicio de El Mirador es más barato.]]></a:t>
            </a:r>
          </a:p>
        </p:txBody>
      </p:sp>
      <p:sp>
        <p:nvSpPr>
          <p:cNvPr id="10" name=""/>
          <p:cNvSpPr txBox="1"/>
          <p:nvPr/>
        </p:nvSpPr>
        <p:spPr>
          <a:xfrm>
            <a:off x="666750" y="30099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piar el diseño de San Rafael en El Mirador con dos camiones cuesta 4,200 pesos por hogar atendido al año contra 1,500 en San Rafael: 2.8 veces más por hogar, en millones de pesos corrientes de 2024 y con cifras ficticia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2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irador con un camión cuesta 9.6 millones, así que su costo por hogar es el mismo que en San Rafae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o bajó 200 mil pesos entre 2022 y 2024, así que el servicio es eficient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sto por unidad atendida: la cuenta, no la cifr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dos cifras de costo sean comparables hay que escribir la ___ y el año del precio, decir si los montones están en corrientes o en ___, y declarar el ___: por hogar atendido, por tonelada recolectada o por persona al mes. Si un lado está en precios de 2024 y el otro en precios de 2019, hay que llevarlos a una misma ___ antes de restar.]]></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pregunta si dos casos se parecen. Los filtros preguntan algo más incómodo: aunque se parezcan, ¿puede este caso reproducirse aquí, con lo que hay, dentro de lo que la ley permite? Un solo filtro reprobado alcanza para no copiar todavía. Y ninguno de los seis es una opinión: cada uno tiene una prueba documentari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2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1, competencia. La Constitución dice, en el texto del artículo 115 que esta lección leyó, que la competencia que la Constitución otorga al gobierno municipal se ejerce por el ayuntamiento de manera exclusiva y que no habrá autoridad intermedia entre el ayuntamiento y el gobierno del estado; y el municipio actúa dentro de su competencia, observando la ley federal y la estatal. Lo que el caso de origen hacía por conducto de un ministerio no se vuelve municipal porque a alguien le parezca bien: hay que verlo en el reparto. Prueba: el texto de la facultad, no la voluntad de la persona alcaldesa.]]></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22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2, presupuesto y costo.]]></a:t>
            </a:r>
          </a:p>
        </p:txBody>
      </p:sp>
      <p:sp>
        <p:nvSpPr>
          <p:cNvPr id="8" name=""/>
          <p:cNvSpPr txBox="1"/>
          <p:nvPr/>
        </p:nvSpPr>
        <p:spPr>
          <a:xfrm>
            <a:off x="514350" y="15525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34, párrafo primero, manda que los recursos económicos de la Federación, las entidades federativas, los municipios y las demarcaciones territoriales de la Ciudad de México se administren con eficiencia, eficacia, economía, transparencia y honradez para satisfacer los objetivos a los que estén destinados, y su párrafo segundo pone la evaluación de resultados como instrumento para asignar los recursos en los]]></a:t>
            </a:r>
          </a:p>
        </p:txBody>
      </p:sp>
      <p:sp>
        <p:nvSpPr>
          <p:cNvPr id="9"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s, remitiendo a los artículos 26 Apartado C, 74 fracción VI y 79.]]></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ámbito federal, la ley federal de presupuesto sujeta el gasto a objetivos y a evaluación de resultados, y la ley general de desarrollo social organiza la política social y su registro de instrumentos y agentes: se citan por su nombre y por el principio que imponen, porque su articulado no está en las compilaciones con las que se trabajó. Prueba: una partida real aquí, con costo por unidad atendida, moneda y año.]]></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22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3, capacidad de gestión. Con qué gente y con qué dato se opera el programa. Aquí entra la fiscalización: el artículo 79, fracción I, da a la Auditoría Superior de la Federación fiscalizar en forma posterior ingresos, egresos y deuda y realizar auditorías sobre el desempeño en el cumplimiento de los objetivos contenidos en los programas federales, y añade que también fiscalizará directamente los recursos federales que administren o ejerzan los municipios. Un traslado que no puede producir información para ese desempeño no es un programa: es un gasto sin evidencia. Prueba: la serie local, con su fecha de inici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22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4, escala y densidad.]]></a:t>
            </a:r>
          </a:p>
        </p:txBody>
      </p:sp>
      <p:sp>
        <p:nvSpPr>
          <p:cNvPr id="8" name=""/>
          <p:cNvSpPr txBox="1"/>
          <p:nvPr/>
        </p:nvSpPr>
        <p:spPr>
          <a:xfrm>
            <a:off x="514350" y="15525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6, Apartado A, organiza un sistema de planeación democrática del desarrollo nacional y establece que habrá un plan nacional de desarrollo al que se sujetan obligatoriamente los programas de la Administración Pública Federal, y que la ley determina las bases para que el Ejecutivo federal coordine mediante convenios con los gobiernos de las entidades]]></a:t>
            </a:r>
          </a:p>
        </p:txBody>
      </p:sp>
      <p:sp>
        <p:nvSpPr>
          <p:cNvPr id="9"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derativa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2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es un programa de escala nacional: su rutina depende de un aparato nacional. Copiarlo a un municipio de 4 mil hogares cambia el programa, porque el componente fijo se reparte distinto y la corresponsabilidad se cobra con otra capacidad. Prueba: dividir el costo fijo entre los hogares locales, como se hizo en el ejemplo de costo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5, tasa base. Si el problema pesa distinto, un efecto relativo grande puede ser invisible aquí. Prueba: multiplicar el efecto relativo que reporta el caso de origen por la tasa local del problema, con la medición local en la mano.]]></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22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6, horizonte. Hay resultados que tardan más que un encargo municipal: si el primer resultado verificable aparece después del cambio de administración, nadie lo mide y nadie lo defiende con recursos. Prueba: comparar el año en que aparece el efecto con el año en que cambia la administración. Este filtro no es cinismo electoral: es la condición de que alguien pueda rendir cuentas sobre el programa, y la rendición de cuentas también es parte del diseño.]]></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2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Filtros de método, no reglas de ningún municipio real. Los anclajes jurídicos de cada filtro se verifican en la tabla siguiente. Revisión editorial 24-10-2026.]]></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mbudo-transferibil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is filtros antes de copiar: la prueba de transfer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filtros con su ancla. Las citas del artículo 115, 26, 79 y 134 están copiadas de la compilación oficial de la Cámara de Diputados consultada el 24-10-2026 (última reforma DOF 07-10-2026). La ley federal de presupuesto y la ley general de desarrollo social se citan por el principio que imponen, sin número de artículo, porque su texto no integra las compilaciones locales con las que se trabajó.]]></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ltr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etencia jurídic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que hay que contestar por escri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autoridad puede crear y operar esa prestación?]]></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jurídica leída el 24-10-2026]]></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5: la competencia que la Constitución otorga al gobierno municipal se ejerce por el ayuntamiento de manera exclusiva, sin autoridad intermedia; el municipio actúa en su competencia y observando la ley federal y la estatal.]]></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ueba documentar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xto de la facultad en la Constitución y en la ley del estado; si hace falta un convenio, el convenio firmado antes de gastar.]]></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ltr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upuesto y cost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que hay que contestar por escri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partida corriente aquí y a qué costo por unidad?]]></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jurídica leída el 24-10-2026]]></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34, párrafos primero y segundo: recursos de los tres órdenes administrados con eficiencia, eficacia, economía, transparencia y honradez, con evaluación de resultados para asignarlos en los presupuesto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ueba documentar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upuesto de egresos local con la partida; costo por hogar atendido con moneda, año y base; lo que quedó fuera de la cuent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ltr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acidad de gest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que hay que contestar por escri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qué personal y con qué dato se opera y se verific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jurídica leída el 24-10-2026]]></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79, fracción I: auditorías sobre el desempeño en el cumplimiento de los objetivos de los programas federales, y fiscalización directa de los recursos federales que administren o ejerzan los municipio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ueba documentar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rie local con su fecha de inicio; el padrón con su criterio; el personal con nombre y plaza; el instrumento de evaluación.]]></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ltr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cala y densidad]]></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que hay que contestar por escri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nciona con menos gente y con otra densidad?]]></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jurídica leída el 24-10-2026]]></a:t>
            </a:r>
          </a:p>
        </p:txBody>
      </p:sp>
      <p:sp>
        <p:nvSpPr>
          <p:cNvPr id="12" name=""/>
          <p:cNvSpPr txBox="1"/>
          <p:nvPr/>
        </p:nvSpPr>
        <p:spPr>
          <a:xfrm>
            <a:off x="514350" y="29146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26, Apartado A: plan nacional de desarrollo al que se sujetan obligatoriamente los programas federales, y coordinación mediante convenios con las entidades federativa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ueba documentar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vidir el componente fijo entre los hogares locales; comparar el costo unitario resultante, como en el ejercicio de costo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ltr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asa bas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que hay que contestar por escri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blema pesa igual aquí que allá?]]></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jurídica leída el 24-10-2026]]></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cla metodológica, no jurídica: la dimensión 1 de la matriz.]]></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ueba documentaria]]></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ción local del mismo indicador, con definición y denominador iguales a los del caso de orige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ltr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izont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que hay que contestar por escri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ga el efecto dentro del encargo y con quien lo sosteng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jurídica leída el 24-10-2026]]></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cla de rendición de cuentas: 79 y 134 en su lectura de resultados, sin prometer un resultado.]]></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ueba documentaria]]></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ño del primer resultado verificable contra el año del cambio de administración; el compromiso de financiamiento.]]></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eis filtros antes de copiar: la prueba de transferibili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filtros como se aplican en la lección: de la pregunta que puede detener todo a la que sólo ordena la expectativ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upuesto y costo: ¿hay partida y a qué costo por unidad?]]></a:t>
            </a:r>
          </a:p>
        </p:txBody>
      </p:sp>
      <p:sp>
        <p:nvSpPr>
          <p:cNvPr id="10" name=""/>
          <p:cNvSpPr txBox="1"/>
          <p:nvPr/>
        </p:nvSpPr>
        <p:spPr>
          <a:xfrm>
            <a:off x="628650" y="3009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acidad de gestión: ¿con qué gente y con qué dato?]]></a:t>
            </a:r>
          </a:p>
        </p:txBody>
      </p:sp>
      <p:sp>
        <p:nvSpPr>
          <p:cNvPr id="11" name=""/>
          <p:cNvSpPr txBox="1"/>
          <p:nvPr/>
        </p:nvSpPr>
        <p:spPr>
          <a:xfrm>
            <a:off x="628650" y="3371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ala y densidad: ¿funciona con menos gente?]]></a:t>
            </a:r>
          </a:p>
        </p:txBody>
      </p:sp>
      <p:sp>
        <p:nvSpPr>
          <p:cNvPr id="12" name=""/>
          <p:cNvSpPr txBox="1"/>
          <p:nvPr/>
        </p:nvSpPr>
        <p:spPr>
          <a:xfrm>
            <a:off x="628650" y="3733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asa base: ¿el problema pesa igual aquí?]]></a:t>
            </a:r>
          </a:p>
        </p:txBody>
      </p:sp>
      <p:sp>
        <p:nvSpPr>
          <p:cNvPr id="13" name=""/>
          <p:cNvSpPr txBox="1"/>
          <p:nvPr/>
        </p:nvSpPr>
        <p:spPr>
          <a:xfrm>
            <a:off x="628650" y="4095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orizonte: ¿llega el efecto dentro del encargo?]]></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22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mpetencia: ¿esta autoridad puede hacerlo?]]></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0. El candida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an Rafael de la Sierra (municipio ficticio) se propone «un PROGRESA municipal»: transferencias con corresponsabilidad escolar a 2 mil hogares. La matriz ya se llenó y rompió en cinco dimensiones. Ahora pasan los filtros. Todas las cifras de este paso son ficticias, en pesos corrientes de 2024.]]></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2 de 8]]></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ltro 1. Competenci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 el ayuntamiento crear una transferencia monetaria a hogares? El texto del 115 que leí da al municipio su competencia en exclusiva y le pide observar la ley federal y la estatal; no dice que la asistencia o el desarrollo social municipal puedan tomar esta forma concreta sin revisar la ley del estado. Veredicto: condicionado. Prueba pendiente: la ley municipal del estado, que esta lección no leyó, y si hace falta un convenio previo. No se afirma que esté prohibido: se afirma que todavía no está demostrado que sea posible.]]></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3 de 8]]></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ltro 2. Presupuesto y cost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ficticia: 500 pesos al mes por 2 mil hogares = 12 millones de pesos al año, más 1 millón de verificación de padrón y 400 mil de comisión de pago = 13.4 millones, es decir 6,700 pesos por hogar atendido al año. Contra el presupuesto de egresos del municipio ficticio, la partida no existe y el 134 pide administrarlos para satisfacer los objetivos a los que estén destinados, con evaluación de resultados. Veredicto: reprobado hasta que haya partida creada y costo por unidad declarado.]]></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4 de 8]]></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ltro 3. Capacidad de gest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esponsabilidad escolar se cobra con asistencia verificada y la de salud con chequeos: aquí no hay serie municipal de asistencia ni personal de seguimiento, y el 79 permite fiscalizar directamente los recursos federales que ejerzan los municipios, con auditorías de desempeño sobre los objetivos de los programas. Veredicto: reprobado en su componente condicionado; pasaría una versión sin condición y con una serie de línea base medida antes de arrancar.]]></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5 de 8]]></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ltro 4. Escal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arato de padrón y pago de un programa nacional no cabe en un municipio de 4 mil hogares: el componente fijo por hogar se multiplica, como mostró la tabla de costos (1.6 y 2.8 veces más caro por hogar que el caso de referencia). Veredicto: se puede, pero el costo unitario no es el del caso de origen, y hay que escribirlo.]]></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ltro 5. Tasa bas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medición local de deserción de último año de secundaria con la misma definición que usó el caso de origen, el efecto esperado es desconocido: un efecto relativo grande sobre una tasa base baja produce pocos hogares impactados. Veredicto: celda vacía; no se puede proyectar el impacto hasta medir.]]></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7 de 8]]></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2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ltro 6. Horizont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educativo del diseño copiado se verifica al terminar el ciclo escolar y consolidarse una cohorte; el encargo municipal ficticio termina en tres años y el cambio de administración no está comprometido por escrito. Veredicto: reprobado para el resultado original; aprobado como pilote con un indicador intermedio visible dentro del encargo (inscripción y asistencia del primer año), declarado como indicador intermedio.]]></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is filtros antes de copiar: la prueba de transferibilidad · Ejemplo resuelto 4 (municipio ficticio): los seis filtros sobre el pilote copiado de PROGRESA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edicto y redacción final]]></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slado no se aprueba ni se descarta con adjetivos: se condiciona por escrito.]]></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queda la línea: «no se copia el programa; se copia una hipótesis, acotada a 2 mil hogares, sin componente condicionado hasta tener serie de asistencia, con partida creada en el presupuesto de egresos y costo por hogar atendido de 6,700 pesos al año (cifras ficticias, pesos corrientes de 2024), indicador]]></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medio dentro del encargo, y verificación pendiente de la ley municipal del estado, que no se leyó».]]></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es transferibilidad: no es un dictamen, es un método que señala qué hace falta y quién lo decide. Y no sustituye la asesoría técnica ni jurídica del caso concreto.]]></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22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sostiene toda la lecció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r no es juzgar, y transferir no es copiar. La comparación produce una hipótesis local: «si hacemos esto aquí, con esta tasa base y esta capacidad, esperamos esto». Copiar produce una ley o un reglamento que imita palabras y deja intactas las condiciones que no se trajeron. El error más caro de esta materia no es traer una política extranjera: es traer su redacción sin traer su padrón, su personal, su serie de datos, su partida y su horizonte. La ficha comparada existe para que eso quede escrito antes de la sesión de consejo, no después del fracaso.]]></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2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comparada: una hoja por traslado candidato, con ocho campos. Un campo por cada dimensión de la matriz, más los dos que no son de la matriz: el verbo que el diseño autoriza y la condición de validez del traslado.]]></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lenado es brutal y es lo que hace útil la hoja: ningún campo se deja en blanco sin decir por qué. Si no sé la tasa base local, escribo «sin medición local: pendiente, se obtiene con el censo escolar municipal» y no «baja». Si no sé el diseño del caso de origen, escribo «el documento citado no declara el diseño: no afirmo efecto». Si el costo que traen es un presupuesto total, escribo «no comparable: falta denominador, moneda y año».]]></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2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llena en media hora para dos casos vale más que una presentación de cuarenta diapositivas sobre el país modelo. Y tiene una función que no es técnica: cuando dos personas del equipo discrepan, la ficha obliga a discutir en la misma celda. La mitad de las peleas de política pública son dos personas discutiendo cosas distintas sin saberlo: una habla de la competencia, otra de la tasa base. La ficha separa las conversaciones, y por eso se puede cerrar una reunión con la ficha a medio llenar y no con una pelea a medio terminar.]]></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2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ocho campos, llena con el caso mexicano documentado y un pilote ficticio. Las celdas que dicen «no lo copia esta lección» o «no leída» son parte del producto: una ficha honesta declara su propio límite en lugar de completarlo con un adjetivo.]]></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221]]></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Problema y tas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problema, definido igual, medido en los dos lados, con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deserción y baja inscripción en localidades pobres en 1997. Recibe: sin medición local; pendiente del censo escolar municipal (dato ficticio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221]]></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Población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elegibilidad y padrón que lo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hogares con escolares en ciertos grados, con censo y puntaje de pobreza. Recibe: 2 mil hogares del padrón municipal auto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Interv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utina: monto, frecuencia, condición, canal, contrapres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transferencia con corresponsabilidad en salud y educación, con monto por grado. Recibe: 500 pesos mensuales por ventanilla municipal, sin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Diseño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ocumento existe, con qué comparación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asignación aleatoria de localidades (320 al tratamiento y 186 al control). Recibe: sin diseño; habría que medir la línea base antes de arran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Costo con moneda y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denominador, moneda, año, base y lo que quedó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no lo copia esta lección, porque no leyó la tabla de costos. Recibe: 13.4 millones de pesos corrientes de 2024 ficticios; 6,700 por hogar ate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221]]></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Verbo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erbo que el diseño permite, con su acotación de población y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causó en la población y el periodo asignados; no informa el costo de escalar. Recibe: sin verbo, porque no hay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Filtros reprob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es de los seis filtros fallan y con qué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s 2 (sin partida), 3 (sin serie ni personal) y 6 (el efecto llega después del encargo); el 1 queda condicionado a la ley del estado, no leí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22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333625"/>
                <a:gridCol w="3781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lleno (caso PROGRESA contra pilote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Condición de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ene que darse aquí para que el traslado merezca la pena prob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lote acotado, línea base medida antes, componente fijo escrito, indicador intermedio visible dentro del encargo y facultad o convenio ver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se confunde, y la ficha que cier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esta lección, no con lo que parece significar en una reun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arabl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asa bas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factu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continuidad]]></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sto unitario]]></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22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ransferibilidad]]></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as veces aparece el problema por unidad, en un año declarado]]></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bría pasado en esa población sin el programa]]></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apenas arriba y apenas abajo de un umbral escrito]]></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total dividido por un denominador, con moneda, año y base]]></a:t>
            </a:r>
          </a:p>
        </p:txBody>
      </p:sp>
      <p:sp>
        <p:nvSpPr>
          <p:cNvPr id="13" name=""/>
          <p:cNvSpPr txBox="1"/>
          <p:nvPr/>
        </p:nvSpPr>
        <p:spPr>
          <a:xfrm>
            <a:off x="628650" y="3571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condiciones que, si faltan aquí, hacen que el diseño no produzca lo de allá]]></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2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e la misma pregunta obtenga la misma respuesta en los dos lados]]></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se confunde, y la ficha que cier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norma que crea el programa se copia palabra por palabra, el traslado está asegurado: cualquier diferencia de resultados se deberá entonces a la ejecu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se confunde, y la ficha que cierr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un traslado que tu equipo esté discutiendo realmente y llena la ficha de ocho campos para ese caso contra un documento que puedas abrir hoy: país, programa, diseño e indicador. Escribe el verbo que ese diseño autoriza y, en los campos sin dato, la razón de la vaciedad y cómo se obtendría. Cierra con los filtros que se reprobaron y la condición de validez: qué tendría que darse aquí para que valga la pena probarlo, y con qué pilote acotado.]]></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221]]></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cites una magnitud que no hayas visto en la tabla del estudio, no afirmes un diseño que el documento no declara y no llenes la celda de costo con un presupuesto total. Si nada pasa el filtro 1, dilo en la primera línea y detén el análisis: escalar la duda a la autoridad que sí puede es el producto correcto, no una falla. Y recuerda que esto es método, no asesoría para tu caso concreto.]]></a:t>
            </a:r>
          </a:p>
        </p:txBody>
      </p:sp>
      <p:sp>
        <p:nvSpPr>
          <p:cNvPr id="8"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 · Memoria: diseño contra verbo, y caso contra diseñ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22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990975"/>
                <a:gridCol w="4124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dades asignadas al azar a tratamiento y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ó, acotado a esa población y ese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ción apenas arriba y apenas abajo del umb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ó, junto al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grupos observados 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tribuye el excedente del cambi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indicador medido en dos fechas, sin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confunde, y la ficha que cierra · Memoria: diseño contra verbo, y caso contra diseñ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22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990975"/>
                <a:gridCol w="4124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variables que aparecen juntas en muchos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so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ESA, México, desde 199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ción aleatoria de localidades: 320 y 18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mba Cash Transfer Program, Malaw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6 áreas de enumeración, con y sin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no de Desarrollo Social, Ecu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verificado; diseño no verificado en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Memoria: diseño contra verbo, y caso contra diseñ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10-r01-oa01"/>
              </a:rPr>
              <a:t><![CDATA[Abrir el juego en el OA]]></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1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dos casos comparables?]]></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os casos parecidos: dos casos donde la misma pregunta obtiene la misma respuesta, con la misma definición operativa, el mismo denominador y el mismo periodo.]]></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2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la dimensión 1 de la matriz?]]></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tas veces aparece el problema por unidad y en qué año, en los dos lados. Si la tasa base es de otro orden de magnitud, el efecto relativo no se traslada.]]></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3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estudio comparó hogares justo arriba y justo abajo del puntaje de corte. ¿Qué verbo uso?]]></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usó, junto al corte: la estimación vale para los vecinos del umbral, no para toda la población.]]></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4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matrícula subió en el municipio después de arrancar el programa. ¿Qué puedo afirmar?]]></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ambió. Sin grupo de comparación observado no puedo escribir causó: puede ser tendencia previa o regresión a la media.]]></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5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renglones debe traer escrito una cifra de costo?]]></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neda y año del precio; corriente o de capital; precios corrientes o constantes y con qué índice; denominador; qué quedó fuera; fuente y fecha del dato.]]></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6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scarta el filtro 1 del embudo?]]></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medida exija una facultad que no está en la competencia de quien la va a operar, o que necesite un convenio previo. La prueba es el texto de la facultad, no la voluntad de la autoridad.]]></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7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rograma de un país cubrió tres millones de hogares. ¿Se puede prometer aquí el mismo costo por hogar?]]></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componente fijo no se encoge al bajar la demanda: en el ejercicio ficticio, copiar el diseño costaba entre 1.6 y 2.8 veces más por hogar.]]></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5 / 2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8 de 8]]></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ficha comparada?]]></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6 / 2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nfunde, y la ficha que cierra · Tarjetas de repaso: lo que hay que decir antes de copiar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cho campos por traslado candidato, donde ninguna celda se deja en blanco sin decir por qué: qué falta, con qué se mide y quién lo decide.]]></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7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im]]></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ultural]]></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verbo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disen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zomba]]></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8 / 22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os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filtr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opiar]]></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9 / 221]]></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Llenas la matriz de siete dimensiones y dices en cuál se rompe la comparación; lees el diseño detrás de un número y usas sólo el verbo que autoriza; calculas un costo por unidad atendida con moneda, año y base; y pasas un traslado por los seis filtros con su ancla en el texto constitucional. Lo que sigue es la ficha comparada llena.]]></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0 / 221]]></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diseños y al embudo. Los dos tropiezos que más cuestan: escribir causó sobre un antes y después sin comparación, y comparar presupuestos totales de jurisdicciones de tamaños distintos en lugar de costos por unidad atendida con moneda, año y base.]]></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1 / 2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s siete dimensiones de la matriz para dos casos y señalas en cuál se rompe la comparación, sin recurrir a adjetivos sobre la cultura del paí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cualquier resultado citado, escribes primero qué diseño lo produjo y, si el documento no lo declara, dices que el resultado no está documenta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causó de se atribuye el excedente, de cambió y de se asocia, y acotas toda afirmación causal a la población y al periodo que el diseño cubrió.]]></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2 / 2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s costos por unidad atendida con moneda, año, base corriente o constante y denominador declarado, y detectas cuando alguien está comparando total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os seis filtros de transferibilidad con su ancla en el artículo 115, 134, 79 y 26 A, y distingues lo verificado de lo que aún está pendiente de consul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es una ficha comparada de ocho campos donde cada vacío dice por qué está vacío y con qué se llenaría, y cierra con la condición bajo la cual el traslado merece la pena probarse.]]></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3 / 22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ienes la frontera de la lección: esto es método de comparación, no sustituye una asesoría técnica ni un dictamen jurídico para el caso concreto.]]></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4 / 2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de la lección, con su fecha de consulta y con lo que cada una no permite afirmar. La columna de la derecha es el producto: una comparación se defiende por el documento que trae, no por la seguridad con la que se dice.]]></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5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26 Apartado A, 79 fracción I, 115 en su base y su reparto de competencia municipal, y 134 en sus dos primeros párraf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ilación oficial de la Cámara de Diputados consultada el 24-10-2026; última reforma publicada DOF 07-10-2026. Antes de usar la cita en un escrito, volver a cotejarla contra el texto vigente ese día.]]></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6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Federal de Presupuesto y Responsabilidad Hacendar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ncipio que impone al gasto federal: sujetarlo a objetivos y someterlo a evaluación de resultad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integra las compilaciones locales con las que se trabajó. La lección la nombra por su principio y no cita artículos ni plazo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7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de Desarrollo Soci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ncipio que organiza la política social nacional y su registro de instrumentos y agente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advertencia: se cita por el principio, sin número de artículo, porque su articulado no se verificó en esta sesión.]]></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8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sistemática del Overseas Development Institute sobre transferencias monetarias (Harman, Bastagli, Hagen-Zanker, Sturge y Barca, 2016)]]></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arco de selección de los cuatro casos y la disciplina de leer el diseño antes que el resultado]]></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9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y reseña localizadas el 24-10-2026. El cuerpo del documento no se abrió en esta sesión: por eso la lección no cita ninguna magnitud de resultado.]]></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0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EVAL, documento institucional sobre los veinte años de Progresa-Oportunidades-Prosper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programa inició su operación en septiembre de 1997 y cambió de nombre a Oportunidades en 2002]]></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cumento institucional en el portal de CONEVAL, consultado el 24-10-2026.]]></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1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cumentación de las muestras experimentales de Progres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signación aleatoria de localidades: 320 al grupo de tratamiento y 186 al de contro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localizado el 24-10-2026 en el repositorio de la investigación sobre el programa. No se copian estimaciones de efecto.]]></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2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valuaciones del Zomba Cash Transfer Program (Baird, McIntosh y Özler, y sus registros públic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blación (mujeres nunca casadas de 13 a 22 años), 176 áreas de enumeración del distrito de Zomba, brazos con y sin condición]]></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istros y resúmenes de la evaluación consultados el 24-10-2026. Las tablas de resultados no se leyeron, así que no se citan magnitudes ni intervalo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3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ono de Desarrollo Social de Ecuador, después Bono de Desarrollo Human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nombre correcto del programa y su naturaleza de transferencia con componentes de salud y educación]]></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ntes públicas y su documentación legal citada en ellas, consultadas el 24-10-2026. En esta lección sólo se afirma el nombre: su diseño de evaluación no se verificó.]]></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4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cumento de investigación sobre el Bantuan Siswa Miskin (BSM) de Indonesia, 2014]]></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s un apoyo monetario para estudiantes de hogares pobres y que la secretaría del equipo nacional de aceleración de la reducción de la pobreza lo evaluó en 2011 con datos de encuesta]]></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cumento localizado el 24-10-2026 en el portal del IPC. Se describe el tipo de datos; no se afirma un efecto causal ni se citan magnitudes.]]></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5 / 2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uent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del paquet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tomó de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editorial de textos, cuentas y fuentes; verificación de las cifras ficticias y de los rótulos de fic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Ámbito, fecha y límite de lo que se afirm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umbre Política, 24-10-2026. No hubo revisión por una persona abogada: este material no sustituye un dictamen profesional ni habilita para ejercer la profesión.]]></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6 / 2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coneval.org.mx/EvaluacionDS/PP/CEIPP/IEPSM/Documents/Libro_POP_20.pdf"/>
              </a:rPr>
              <a:t><![CDATA[CONEVAL: El Progresa-Oportunidades-Prospera a veinte años de su creación]]></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la cronología del programa y verifica los dos datos que usa esta lección: el inicio de operación en septiembre de 1997 y el cambio de nombre a Oportunidades en 2002. Consultada el 24-10-2026.]]></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lnap.org/documents/10084/cash-transfers-what-does-evidence-say.pdf"/>
              </a:rPr>
              <a:t><![CDATA[ODI: Cash transfers: what does the evidence say? (revisión rigurosa, 2016)]]></a:t>
            </a:r>
          </a:p>
        </p:txBody>
      </p:sp>
      <p:sp>
        <p:nvSpPr>
          <p:cNvPr id="10" name=""/>
          <p:cNvSpPr txBox="1"/>
          <p:nvPr/>
        </p:nvSpPr>
        <p:spPr>
          <a:xfrm>
            <a:off x="514350" y="34861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el marco de esta lección. En esta sesión el archivo no entregó su cuerpo de texto, así que se usó sólo como marco de casos y de diseños: ninguna magnitud de resultado se cita aquí con base en él. Consultada la referencia el 24-10-2026.]]></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7 / 22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22341825/"/>
              </a:rPr>
              <a:t><![CDATA[Evaluación del Zomba Cash Transfer Program (Baird, McIntosh y Özler): ensayo aleatorizado por conglomer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resumen declara el diseño y la población: mujeres nunca casadas de 13 a 22 años en 176 áreas de enumeración del distrito de Zomba. Para las magnitudes hay que abrir las tablas del estudio: esta lección no las leyó. Consultada el 24-10-2026.]]></a:t>
            </a:r>
          </a:p>
        </p:txBody>
      </p:sp>
      <p:sp>
        <p:nvSpPr>
          <p:cNvPr id="9" name=""/>
          <p:cNvSpPr txBox="1"/>
          <p:nvPr/>
        </p:nvSpPr>
        <p:spPr>
          <a:xfrm>
            <a:off x="514350" y="3067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ipcid.org/sites/default/files/pub/ms/PRB46BA_BSM_Indonesian_Cash_Transfer_Programme_for_Poor_Students.pdf"/>
              </a:rPr>
              <a:t><![CDATA[Documento de investigación sobre el Bantuan Siswa Miskin (BSM), Indonesia]]></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8 / 221]]></a:t>
            </a:r>
          </a:p>
        </p:txBody>
      </p:sp>
      <p:sp>
        <p:nvSpPr>
          <p:cNvPr id="7" name=""/>
          <p:cNvSpPr txBox="1"/>
          <p:nvPr/>
        </p:nvSpPr>
        <p:spPr>
          <a:xfrm>
            <a:off x="514350" y="12192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scribe el programa y consigna la evaluación institucional de 2011 realizada con datos de encuesta por la secretaría del equipo nacional de aceleración de la reducción de la pobreza. De ahí se toma el tipo de datos, no un efecto causal. Consultada el 24-10-2026.]]></a:t>
            </a:r>
          </a:p>
        </p:txBody>
      </p:sp>
      <p:sp>
        <p:nvSpPr>
          <p:cNvPr id="8" name=""/>
          <p:cNvSpPr txBox="1"/>
          <p:nvPr/>
        </p:nvSpPr>
        <p:spPr>
          <a:xfrm>
            <a:off x="514350" y="2381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real. Esta es la última unidad universal del plan, así que la continuidad no es una promesa de unidad futura: es el uso. Dos cosas quedan hechas y son tuya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9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levar la ficha a la mesa. Toma el traslado que tu equipo esté discutiendo hoy, abre un documento del caso de origen y llena los ocho campos delante de quien trae la frase «en ese país funciona». La conversación cambia de naturaleza cuando cada afirmación tiene su celda: deja de ser sobre el país y pasa a ser sobre la tasa base que no medimos, la partida que no existe y la serie que nadie va a levantar.]]></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0 / 2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volver atrás con lo nuevo. Esta lección presupone saber leer una pieza normativa y localizar su versión vigente (la ruta de lectura de normas) y manejar una tabla comparada con supuestos escritos y sumas de control (la unidad de tablas comparadas); ya publicadas ambas, vale la pena rehacerlas con el caso que acabas de fichar, porque ahora sabes qué celdas de esa tabla son jurídicas y cuáles son metodológica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10-r01-oa01"/>
              </a:rPr>
              <a:t><![CDATA[Copiar sin copiar: cómo comparar ca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1 / 22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advertencia, que es la lección entera en una línea: si un traslado no puede decir en qué diseño se apoyó, cuánto cuesta por unidad atendida en su moneda y su año, y qué tiene que cumplirse aquí para que produzca lo de allá, no es una política comparada. Es una frase. Y las frases no se fiscaliza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2026-10-25T12:15:40Z</dcterms:created>
  <dcterms:modified xsi:type="dcterms:W3CDTF">2026-10-25T12:15:40Z</dcterms:modified>
  <dc:title>Copiar sin copiar: cómo comparar casos</dc:title>
  <dc:description>Presentación editable del OA «Copiar sin copiar: cómo comparar casos». Enlace: https://politica.lumbre.lat/object/pol-u10-r01-oa01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