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dia-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dia-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no ves las causas, solo tratarás síntomas»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no ves las causas, solo tratarás síntomas»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no ves las causas, solo tratarás síntomas»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no ves las causas, solo tratarás síntoma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funde una solución precargada («más camas») y un síntoma con una causa raíz: no baja a los porqués (¿derivaciones mal hechas? ¿falta de atención primaria? ¿epidemias estacionales?) que revelarían causas accionabl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capta los dos vicios: solución disfrazada de causa y falta de profundidad. Si la raíz fuera real, «más camas» resolvería; pero si el problema nace de una atención primaria que no resuelve y envía todo al hospital, más camas solo compran el síntoma. La 1 es el error criticado. La 3 y la 4 son irrelevantes: la orientación gráfica no cambia la lógica cau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lta de camas» formula la causa como ausencia de una solución y se detiene en el primer nivel; preguntar «por qué hay demasiados pacientes ocupando camas» destapa causas raíz (atención primaria débil, malas derivaciones, estacionalidad) con políticas muy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dia-r02-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p-dia-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por tres razones. Primero, algunos nodos son **condiciones** que agravan, no eslabones causales. Segundo, varias causas reales están **fuera del alcance** del gobierno, así que intentar «atacarlas» es ilusorio. Tercero, aunque fueran todas accionables, los recursos son finitos: la estrategia no es cubrir todo el árbol, sino identificar el **camino crítico** de pocos eslabones de alto impacto. La disciplina del árbol está menos en dibujar y más en **seleccionar**: elegir dónde romper la cadena produce más cambio por peso inve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todos son causas (algunos son condiciones), no todos son accionables y no todos tienen el mismo peso: el diseño se concentra en el camino causal crítico, no en la totalidad del dia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dia-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ualquier factor que rodea al problema debe dibujarse como un eslabón de la cadena cau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incorrecta: confunde **causa** con **condición**. Las demás son ciertas: la 1 evita la solución precargada, la 2 describe la profundización con «por qué» y la 4 introduce el filtro de accionabilidad. El hábito que deja la lección: antes de dibujar una flecha, pregúntate si de verdad «A produce B» o solo «A está presente cuando B ocurre»; correlación y cercanía no son caus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todo factor que rodea al problema es una causa: varios son condiciones que agravan sin producir. Dibujarlos como eslabones causales infla el árbol y dispersa la intervención en objetivos imposibles de log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dia-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problema de tu ámbito. Escribe su tronco como estado negativo, baja al menos dos niveles de causa (directa y raíz) preguntando «por qué», sube un efecto, y marca con una X las causas que el gobierno sí puede ac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dia-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el árbol de probl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dia-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284" r:id="rId1"/>
    <p:sldLayoutId id="2481856285" r:id="rId2"/>
    <p:sldLayoutId id="2481856286" r:id="rId3"/>
    <p:sldLayoutId id="24818562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6c993d082ebbd2f3f6e4f772eaef1c06b41ba9a006b78911.jpg"/>
  <Relationship Id="rId3" Type="http://schemas.openxmlformats.org/officeDocument/2006/relationships/hyperlink" Target="https://politica.lumbre.lat/object/pp-dia-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dia-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árb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blem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on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aíc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am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p-dia-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 árbol de problemas que ordene el núcleo, sus causas (directas y raíz) y sus efectos, identificando causas accionables para orientar el diseño de la interven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blema nunca viene solo: tiene raíces que lo producen y ramas que lo agravan. Esta lección enseña a construir el árbol de problemas, la herramienta que ordena el diagnóstico en una estructura causal. Se coloca el núcleo en el tronco, se desciende a causas directas y raíz, se asciende a efectos, y se distingue causa accionable de la que no depende del gobierno. Quien diseña sin árbol ataca ramas: gasta y el problema reaparec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árbol de problemas · causa raíz · efectos · causas accionables · diagnóst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ves las causas, solo tratarás síntom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árb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on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ita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o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ves las causas, solo tratarás síntom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uición.\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fund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íz]]></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í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ént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e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í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r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b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e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ves las causas, solo tratarás síntom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e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gu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grá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ves las causas, solo tratarás síntom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árb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ña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on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ntrol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óm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ob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j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on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ít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ñ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um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ves las causas, solo tratarás síntom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ronco se escribe como estado, no como ausenci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rror clásico es redactar el problema central como «falta de X», porque eso reintroduce la solución precargada que ya combatimos en la lección uno. «Falta un centro comunitario» esconde que el problema podría ser el ocio violento, la descohesión vecinal o la ausencia de cuidados. Redacta el tronco como un ]]></a:t>
            </a:r>
            <a:r>
              <a:rPr lang="en-US" b="1" strike="noStrike" sz="2000" spc="0" u="none" cap="none">
                <a:solidFill>
                  <a:srgbClr val="1B2438">
                    <a:alpha val="100000"/>
                  </a:srgbClr>
                </a:solidFill>
                <a:latin typeface="Calibri"/>
              </a:rPr>
              <a:t><![CDATA[estado negativo verificable]]></a:t>
            </a:r>
            <a:r>
              <a:rPr lang="en-US" strike="noStrike" sz="2000" spc="0" u="none" cap="none">
                <a:solidFill>
                  <a:srgbClr val="1B2438">
                    <a:alpha val="100000"/>
                  </a:srgbClr>
                </a:solidFill>
                <a:latin typeface="Calibri"/>
              </a:rPr>
              <a:t><![CDATA[: «los adolescentes de la zona concentran robos con violencia y no tienen oferta educativa ni recreativa después de la escuela». Ese enunciado admite muchas soluciones y obliga a mirar la raíz, no a comprar una ob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i no ves las causas, solo tratarás síntom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árbol sobre el hacinamiento hospitalario, un equipo coloca «falta de camas» como causa raíz y termina ahí. ¿Cuál es el defecto metodológico princip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las camas son literalmente la causa del hacinamiento.]]></a:t>
            </a:r>
          </a:p>
        </p:txBody>
      </p:sp>
      <p:sp>
        <p:nvSpPr>
          <p:cNvPr id="10" name=""/>
          <p:cNvSpPr txBox="1"/>
          <p:nvPr/>
        </p:nvSpPr>
        <p:spPr>
          <a:xfrm>
            <a:off x="666750" y="302895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unde una solución precargada («más camas») y un síntoma con una causa raíz: no baja a los porqués (¿derivaciones mal hechas? ¿falta de atención primaria? ¿epidemias estacionales?) que revelarían causas accionables distint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fecto es que falta dibujar el árbol en horizontal.]]></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hacinamiento no puede representarse como árbo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tructura del árb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Tres niveles: efectos arriba, núcleo en el tronco, causas abajo.]]></a:t>
            </a:r>
          </a:p>
        </p:txBody>
      </p:sp>
      <p:sp>
        <p:nvSpPr>
          <p:cNvPr id="9" name=""/>
          <p:cNvSpPr txBox="1"/>
          <p:nvPr/>
        </p:nvSpPr>
        <p:spPr>
          <a:xfrm>
            <a:off x="514350" y="1866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 tronco se sube a los efectos que el problema produce y se baja a las causas directas y a las causas raíz. Intervenir arriba alivia; intervenir en la raíz transforma.]]></a:t>
            </a:r>
          </a:p>
        </p:txBody>
      </p:sp>
      <p:sp>
        <p:nvSpPr>
          <p:cNvPr id="10"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43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ausa real vs. condición vs. causa inaccionable.]]></a:t>
            </a:r>
          </a:p>
        </p:txBody>
      </p:sp>
      <p:sp>
        <p:nvSpPr>
          <p:cNvPr id="12" name=""/>
          <p:cNvSpPr txBox="1"/>
          <p:nvPr/>
        </p:nvSpPr>
        <p:spPr>
          <a:xfrm>
            <a:off x="514350" y="3514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todo lo que rodea al problema lo causa, y no toda causa puede moverse por política pública. El diseño selecciona causas reales y accion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i no ves las causas, solo tratarás síntom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árbol de problemas bien construido, todos los nodos inferiores son causas del problema central y deben atacarse por igu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el árbol de problema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ronco se redacta como un estado negativo verificable, no como la ausencia de la solución preferi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causas raíz se hallan descendiendo con la pregunta «por qué» más allá del primer nive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lquier factor que rodea al problema debe dibujarse como un eslabón de la cadena caus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viene marcar qué causas son accionables por el gobierno y cuáles están fuera de su alc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problema de tu ámbito. Escribe su tronco como estado negativo, baja al menos dos niveles de causa (directa y raíz) preguntando «por qué», sube un efecto, y marca con una X las causas que el gobierno sí puede accionar.]]></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primera causa ya es la solución que tenías en mente, todavía no estás diagnosticando: vuelve a bajar.]]></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l árbol de probl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structuras núcleo, causas y efectos, y filtras causas accionables. La siguiente lección (r02-oa02) verifica las relaciones causales y convierte el árbol en un árbol de objetivos.]]></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baja con «por qué» hasta la raíz; no confundas condiciones con causas; el tronco se escribe como estado y no como ausencia de solución; ataca el camino crítico, no todo el árbo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dia-r02-oa01"/>
              </a:rPr>
              <a:t><![CDATA[El árbol de problemas: del tronco a las raíces y las ra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armaste tu árbol. Pero un árbol ]]></a:t>
            </a:r>
            <a:r>
              <a:rPr lang="en-US" b="1" strike="noStrike" sz="2100" spc="0" u="none" cap="none">
                <a:solidFill>
                  <a:srgbClr val="1B2438">
                    <a:alpha val="100000"/>
                  </a:srgbClr>
                </a:solidFill>
                <a:latin typeface="Calibri"/>
              </a:rPr>
              <a:t><![CDATA[bonito no es un árbol verdadero]]></a:t>
            </a:r>
            <a:r>
              <a:rPr lang="en-US" strike="noStrike" sz="2100" spc="0" u="none" cap="none">
                <a:solidFill>
                  <a:srgbClr val="1B2438">
                    <a:alpha val="100000"/>
                  </a:srgbClr>
                </a:solidFill>
                <a:latin typeface="Calibri"/>
              </a:rPr>
              <a:t><![CDATA[: cada flecha es una hipótesis que puede estar equivocada. La siguiente lección (r02-oa02) enseña a ]]></a:t>
            </a:r>
            <a:r>
              <a:rPr lang="en-US" b="1" strike="noStrike" sz="2100" spc="0" u="none" cap="none">
                <a:solidFill>
                  <a:srgbClr val="1B2438">
                    <a:alpha val="100000"/>
                  </a:srgbClr>
                </a:solidFill>
                <a:latin typeface="Calibri"/>
              </a:rPr>
              <a:t><![CDATA[verificar]]></a:t>
            </a:r>
            <a:r>
              <a:rPr lang="en-US" strike="noStrike" sz="2100" spc="0" u="none" cap="none">
                <a:solidFill>
                  <a:srgbClr val="1B2438">
                    <a:alpha val="100000"/>
                  </a:srgbClr>
                </a:solidFill>
                <a:latin typeface="Calibri"/>
              </a:rPr>
              <a:t><![CDATA[ las relaciones causales —con evidencia y contra la lógica— y a voltear el árbol de problemas en un ]]></a:t>
            </a:r>
            <a:r>
              <a:rPr lang="en-US" b="1" strike="noStrike" sz="2100" spc="0" u="none" cap="none">
                <a:solidFill>
                  <a:srgbClr val="1B2438">
                    <a:alpha val="100000"/>
                  </a:srgbClr>
                </a:solidFill>
                <a:latin typeface="Calibri"/>
              </a:rPr>
              <a:t><![CDATA[árbol de objetivos]]></a:t>
            </a:r>
            <a:r>
              <a:rPr lang="en-US" strike="noStrike" sz="2100" spc="0" u="none" cap="none">
                <a:solidFill>
                  <a:srgbClr val="1B2438">
                    <a:alpha val="100000"/>
                  </a:srgbClr>
                </a:solidFill>
                <a:latin typeface="Calibri"/>
              </a:rPr>
              <a:t><![CDATA[, que es el puente natural hacia el diseño de la intervención. Ahí el diagnóstico deja de ser mapa y empieza a ser pla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2026-10-24T11:06:51Z</dcterms:created>
  <dcterms:modified xsi:type="dcterms:W3CDTF">2026-10-24T11:06:51Z</dcterms:modified>
  <dc:title>El árbol de problemas: del tronco a las raíces y las ramas</dc:title>
  <dc:description>Presentación editable del OA «El árbol de problemas: del tronco a las raíces y las ramas». Enlace: https://politica.lumbre.lat/object/pp-dia-r02-oa01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