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p-teo-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teo-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dena causal: el puente entre gastar y lograr»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dena causal: el puente entre gastar y lograr»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dena causal: el puente entre gastar y lograr»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dena causal: el puente entre gastar y lograr»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producto: una unidad de la actividad entregada. No evidencia todavía un resultado (mejora nutricional) ni mucho menos un imp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lo ubica correctamente: es un producto, paso necesario pero que no prueba que nadie haya mejorado. La 1 confunde el final de la cadena con un eslabón temprano. La 4 anticipa un resultado que el dato no demuestra: se pueden entregar paquetes y que la desnutrición no cambie si el paquete es inadecuado o no se usa bien. La 3 no aplica: el paquete no es un insumo financiero. La lección enseña a no conformarse con contar entregas y buscar siempre el eslabón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quetes entregados» es el conteo de un producto (la entrega efectuada). Resultado sería un cambio verificable en las familias (estado nutricional), e impacto sería la reducción de la desnutrición pobl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teo-r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p-teo-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eslabones de la caden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ste es el optimismo lineal que la cadena causal viene a romper. Que el gobierno ejecute impecablemente su parte (actividades y productos) no asegura que la realidad responda: la población puede no usar lo entregado, la causa del problema pudo estar mal diagnosticada, o factores externos anularon el efecto. Por eso el monitoreo vigila no solo «¿hicimos lo dicho?» (cumplimiento) sino «¿está pasando lo que esperábamos?» (resultados). Reconocer los saltos frágiles permite corregir el rumbo a tiempo en lugar de descubrir, al final, que se gastó sin transfo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dena no es automática: entre productos y resultados, y entre resultados e impacto, existen supuestos que pueden fallar. Cumplir la entrega no garantiza el cambio si la teoría causal era in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teo-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Reportar todas las actividades cumplidas demuestra por sí solo que hubo imp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incorrecta: iguala cumplimiento con logro, el error central que la lección combate. La 1 fija la frontera producto/resultado, la 2 describe la función disciplinante de la cadena y la 4 introduce los supuestos. El hábito útil: al leer cualquier informe, clasifica cada cifra en su eslabón y pregunta qué eslabón falta; si todo son productos, el impacto es una promesa si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mplir actividades y productos prueba ejecución, no impacto. El impacto requiere que los supuestos causales se sostengan y que los cambios se acumulen; la evidencia de que el problema retrocedió está aguas abajo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teo-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política que conozcas (propia o pública). Escribe su cadena causal completa en los cinco eslabones y marca con un signo de interrogación el salto que te parece más frágil: dónde es más probable que el producto no se convierta en resultado. Explica qué evidencia mostraría que ese eslabón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p-teo-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a cadena cau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p-teo-r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8957" r:id="rId1"/>
    <p:sldLayoutId id="2481848958" r:id="rId2"/>
    <p:sldLayoutId id="2481848959" r:id="rId3"/>
    <p:sldLayoutId id="24818489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1c33b8c244751fa2e9b8e48bfdb9931e59a7387a816ea261.jpg"/>
  <Relationship Id="rId3" Type="http://schemas.openxmlformats.org/officeDocument/2006/relationships/hyperlink" Target="https://politica.lumbre.lat/object/pp-teo-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teo-r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e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us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sum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tividad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duc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ult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mpac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p-teo-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la cadena causal de una intervención distinguiendo insumos, actividades, productos, resultados e impacto, y ubicar en cada eslabón qué se hace y qué se log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política pública es una apuesta sobre el futuro: si hacemos esto, pasará aquello. Esta lección descompone esa apuesta en la ]]></a:t>
            </a:r>
            <a:r>
              <a:rPr lang="en-US" b="1" strike="noStrike" sz="2100" spc="0" u="none" cap="none">
                <a:solidFill>
                  <a:srgbClr val="1B2438">
                    <a:alpha val="100000"/>
                  </a:srgbClr>
                </a:solidFill>
                <a:latin typeface="Calibri"/>
              </a:rPr>
              <a:t><![CDATA[cadena causal]]></a:t>
            </a:r>
            <a:r>
              <a:rPr lang="en-US" strike="noStrike" sz="2100" spc="0" u="none" cap="none">
                <a:solidFill>
                  <a:srgbClr val="1B2438">
                    <a:alpha val="100000"/>
                  </a:srgbClr>
                </a:solidFill>
                <a:latin typeface="Calibri"/>
              </a:rPr>
              <a:t><![CDATA[, el esqueleto de la teoría del cambio. Se distinguen los cinco eslabones —insumos, actividades, productos, resultados e impacto— y se muestra por qué confundirlos es la causa más común de programas que «cumplen» sin transformar nada. Aprender a leer la cadena permite pasar de reportar esfuerzo a demostrar camb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dena causal · teoría del cambio · productos y resultados · impacto · insum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a causal: el puente entre gastar y logra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u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ab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t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orma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u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r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iv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a causal: el puente entre gastar y logra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or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b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r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iv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ción).\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ont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ec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r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p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c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a causal: el puente entre gastar y logra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á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ab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d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vidu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b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on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póte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um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a causal: el puente entre gastar y logra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r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o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r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ab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n\nEscr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d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d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usible,]]></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a causal: el puente entre gastar y logra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0]]></a:t>
            </a:r>
          </a:p>
        </p:txBody>
      </p:sp>
      <p:sp>
        <p:nvSpPr>
          <p:cNvPr id="7" name="" descr=""/>
          <p:cNvSpPr/>
          <p:nvPr/>
        </p:nvSpPr>
        <p:spPr>
          <a:xfrm>
            <a:off x="514350" y="1219200"/>
            <a:ext cx="8115300" cy="33051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ar actividades no es demostrar resultados]]></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informe clásico «realizamos 120 jornadas y atendimos a 4,000 personas» es un relato de ]]></a:t>
            </a:r>
            <a:r>
              <a:rPr lang="en-US" i="1" strike="noStrike" sz="2000" spc="0" u="none" cap="none">
                <a:solidFill>
                  <a:srgbClr val="1B2438">
                    <a:alpha val="100000"/>
                  </a:srgbClr>
                </a:solidFill>
                <a:latin typeface="Calibri"/>
              </a:rPr>
              <a:t><![CDATA[productos]]></a:t>
            </a:r>
            <a:r>
              <a:rPr lang="en-US" strike="noStrike" sz="2000" spc="0" u="none" cap="none">
                <a:solidFill>
                  <a:srgbClr val="1B2438">
                    <a:alpha val="100000"/>
                  </a:srgbClr>
                </a:solidFill>
                <a:latin typeface="Calibri"/>
              </a:rPr>
              <a:t><![CDATA[, no de ]]></a:t>
            </a:r>
            <a:r>
              <a:rPr lang="en-US" i="1" strike="noStrike" sz="2000" spc="0" u="none" cap="none">
                <a:solidFill>
                  <a:srgbClr val="1B2438">
                    <a:alpha val="100000"/>
                  </a:srgbClr>
                </a:solidFill>
                <a:latin typeface="Calibri"/>
              </a:rPr>
              <a:t><![CDATA[resultados]]></a:t>
            </a:r>
            <a:r>
              <a:rPr lang="en-US" strike="noStrike" sz="2000" spc="0" u="none" cap="none">
                <a:solidFill>
                  <a:srgbClr val="1B2438">
                    <a:alpha val="100000"/>
                  </a:srgbClr>
                </a:solidFill>
                <a:latin typeface="Calibri"/>
              </a:rPr>
              <a:t><![CDATA[. No dice si cambió algo. Antes de presumir actividad, localízala en la cadena: ¿esto es insumo, actividad, producto o resultado? Si tu logro se puede «conseguir» sin que mejore el problema, es un producto: necesario pero no suficiente. La pregunta que sí importa siempre está aguas abajo: ]]></a:t>
            </a:r>
            <a:r>
              <a:rPr lang="en-US" b="1" strike="noStrike" sz="2000" spc="0" u="none" cap="none">
                <a:solidFill>
                  <a:srgbClr val="1B2438">
                    <a:alpha val="100000"/>
                  </a:srgbClr>
                </a:solidFill>
                <a:latin typeface="Calibri"/>
              </a:rPr>
              <a:t><![CDATA[¿qué va a ser distinto en la población gracias a esto, y cómo lo vamos a saber?]]></a:t>
            </a:r>
            <a:r>
              <a:rPr lang="en-US" strike="noStrike" sz="2000" spc="0" u="none" cap="none">
                <a:solidFill>
                  <a:srgbClr val="1B2438">
                    <a:alpha val="100000"/>
                  </a:srgbClr>
                </a:solidFill>
                <a:latin typeface="Calibri"/>
              </a:rPr>
              <a:t><![CDATA[ Reordenar el reporte hacia esa pregunta es pasar de justificar el gasto a demostrar valor públic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adena causal: el puente entre gastar y logr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grama de salud reporta: «Se entregaron 8,000 paquetes alimentarios a familias». Según la cadena causal, ese enunciado describe principalme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impacto del programa sobre la desnutrición de la región.]]></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roducto: una unidad de la actividad entregada. No evidencia todavía un resultado (mejora nutricional) ni mucho menos un impacto.]]></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insumo con que se financiará la próxima eta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sultado de cambio de comportamiento de las famili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eslabones de la cade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e lo que invertimos a lo que transformamos.]]></a:t>
            </a:r>
          </a:p>
        </p:txBody>
      </p:sp>
      <p:sp>
        <p:nvSpPr>
          <p:cNvPr id="9" name=""/>
          <p:cNvSpPr txBox="1"/>
          <p:nvPr/>
        </p:nvSpPr>
        <p:spPr>
          <a:xfrm>
            <a:off x="514350" y="18669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dena sube del recurso al cambio: insumos permiten actividades, actividades producen productos, productos generan resultados y resultados se acumulan en impacto.]]></a:t>
            </a:r>
          </a:p>
        </p:txBody>
      </p:sp>
      <p:sp>
        <p:nvSpPr>
          <p:cNvPr id="10"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3143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La cadena tiene saltos que pueden fallar.]]></a:t>
            </a:r>
          </a:p>
        </p:txBody>
      </p:sp>
      <p:sp>
        <p:nvSpPr>
          <p:cNvPr id="12" name=""/>
          <p:cNvSpPr txBox="1"/>
          <p:nvPr/>
        </p:nvSpPr>
        <p:spPr>
          <a:xfrm>
            <a:off x="514350" y="35147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tre producto y resultado, y entre resultado e impacto, hay supuestos. Si la hipótesis es falsa, el eslabón se rompe y el gasto no se convierte en camb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eslabones de la cade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ena con supuestos explícitos: se puede verificar]]></a:t>
            </a:r>
          </a:p>
        </p:txBody>
      </p:sp>
      <p:sp>
        <p:nvSpPr>
          <p:cNvPr id="8" name=""/>
          <p:cNvSpPr txBox="1"/>
          <p:nvPr/>
        </p:nvSpPr>
        <p:spPr>
          <a:xfrm>
            <a:off x="628650" y="1562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ena como salto de fe: se rompe sin avi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adena causal: el puente entre gastar y logr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programa cumple todas sus actividades y entrega todos sus productos, entonces por necesidad logrará los resultados e impacto esperad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a cadena causal.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oducto es lo que el programa entrega; el resultado es lo que cambia en la pobla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dena causal convierte un deseo político en una secuencia verificable de paso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portar todas las actividades cumplidas demuestra por sí solo que hubo impac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tre eslabones hay supuestos que conviene hacer explícitos porque pueden fall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política que conozcas (propia o pública). Escribe su cadena causal completa en los cinco eslabones y marca con un signo de interrogación el salto que te parece más frágil: dónde es más probable que el producto no se convierta en resultado. Explica qué evidencia mostraría que ese eslabón se rompió.]]></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logras distinguir producto de resultado, tu cadena todavía no está terminada: esa frontera es la prueba de que entiendes la lóg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cadena caus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insumos, actividades, productos, resultados e impacto, y ves los saltos frágiles. La siguiente lección (r01-oa02) hace explícita la hipótesis de cambio y sus supuestos.]]></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producto no es resultado, el cumplimiento no prueba impacto, y la cadena se rompe en los supuestos que nadie revis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teo-r01-oa01"/>
              </a:rPr>
              <a:t><![CDATA[La cadena causal: insumos, actividades, productos, resultados e impa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armar la cadena. Falta volverla ]]></a:t>
            </a:r>
            <a:r>
              <a:rPr lang="en-US" b="1" strike="noStrike" sz="2100" spc="0" u="none" cap="none">
                <a:solidFill>
                  <a:srgbClr val="1B2438">
                    <a:alpha val="100000"/>
                  </a:srgbClr>
                </a:solidFill>
                <a:latin typeface="Calibri"/>
              </a:rPr>
              <a:t><![CDATA[defendible]]></a:t>
            </a:r>
            <a:r>
              <a:rPr lang="en-US" strike="noStrike" sz="2100" spc="0" u="none" cap="none">
                <a:solidFill>
                  <a:srgbClr val="1B2438">
                    <a:alpha val="100000"/>
                  </a:srgbClr>
                </a:solidFill>
                <a:latin typeface="Calibri"/>
              </a:rPr>
              <a:t><![CDATA[: explicitar la ]]></a:t>
            </a:r>
            <a:r>
              <a:rPr lang="en-US" b="1" strike="noStrike" sz="2100" spc="0" u="none" cap="none">
                <a:solidFill>
                  <a:srgbClr val="1B2438">
                    <a:alpha val="100000"/>
                  </a:srgbClr>
                </a:solidFill>
                <a:latin typeface="Calibri"/>
              </a:rPr>
              <a:t><![CDATA[hipótesis de cambio]]></a:t>
            </a:r>
            <a:r>
              <a:rPr lang="en-US" strike="noStrike" sz="2100" spc="0" u="none" cap="none">
                <a:solidFill>
                  <a:srgbClr val="1B2438">
                    <a:alpha val="100000"/>
                  </a:srgbClr>
                </a:solidFill>
                <a:latin typeface="Calibri"/>
              </a:rPr>
              <a:t><![CDATA[ —el «si hacemos X, entonces pasará Y, porque Z»— y los ]]></a:t>
            </a:r>
            <a:r>
              <a:rPr lang="en-US" b="1" strike="noStrike" sz="2100" spc="0" u="none" cap="none">
                <a:solidFill>
                  <a:srgbClr val="1B2438">
                    <a:alpha val="100000"/>
                  </a:srgbClr>
                </a:solidFill>
                <a:latin typeface="Calibri"/>
              </a:rPr>
              <a:t><![CDATA[supuestos]]></a:t>
            </a:r>
            <a:r>
              <a:rPr lang="en-US" strike="noStrike" sz="2100" spc="0" u="none" cap="none">
                <a:solidFill>
                  <a:srgbClr val="1B2438">
                    <a:alpha val="100000"/>
                  </a:srgbClr>
                </a:solidFill>
                <a:latin typeface="Calibri"/>
              </a:rPr>
              <a:t><![CDATA[ bajo los que funciona, esos factores externos que no controlas pero que deciden el resultado. La siguiente lección (r01-oa02) enseña a formular esa hipótesis y a identificar los riesgos que la amenazarían, para pasar de un diagrama bonito a una teoría del cambio que resiste la realidad.]]></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2026-10-24T09:04:44Z</dcterms:created>
  <dcterms:modified xsi:type="dcterms:W3CDTF">2026-10-24T09:04:44Z</dcterms:modified>
  <dc:title>La cadena causal: insumos, actividades, productos, resultados e impacto</dc:title>
  <dc:description>Presentación editable del OA «La cadena causal: insumos, actividades, productos, resultados e impacto». Enlace: https://politica.lumbre.lat/object/pp-teo-r01-oa01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