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t-fin-r01-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t-fin-r01-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ntes de gastar, saber de dónde sale: las tres fuentes» (2 de 7).]]></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ntes de gastar, saber de dónde sale: las tres fuentes» (3 de 7).]]></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ntes de gastar, saber de dónde sale: las tres fuentes» (4 de 7).]]></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ntes de gastar, saber de dónde sale: las tres fuentes» (5 de 7).]]></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ntes de gastar, saber de dónde sale: las tres fuentes» (6 de 7).]]></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ntes de gastar, saber de dónde sale: las tres fuentes» (7 de 7).]]></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ordinario financia principalmente el gasto corriente del partido, y la ley reserva un 2% para un fondo de incentivos a la milita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2 refleja bien la estructura: ordinaria (corriente) + 2% incentivos, con las campañas en una bolsa específica. La lección completa insiste en que **la fuente pública es la más vigilada**: cada peso debe tener origen lícito y destino comprobable. Como tesorero o dirigente, tu primera tarea es saber qué bolsa estás tocando —corriente, específica de campañas, o 2% de incentivos— porque mezclarlas o gastar sin comprobar es precisamente lo que la fiscalización casti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inanciamiento público ordinario** está pensado sobre todo para la **operación diaria (gasto corriente)** del partido, y la ley aparta de él un **2% como fondo de incentivos** a la militancia (formación, investigación, actividades similares). Los **gastos de campaña** provienen de una bolsa **específica** distinta, no del ordinario (por eso la opción 1 se equivoca). Y todo dinero público **se comprueba y se informa**: la opción 3 contradice la razón de ser de la fiscalización. La 4 inventa una distinción (partido que gobierna o no) que la regla de prerrogativas no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t-fin-r01-oa01]]></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isual del OA (escenas en orden). Enlace: https://politica.lumbre.lat/object/pt-fin-r01-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el tope y la comprobación de origen son el corazón del financiamiento privado. La regla mental es simple: **público topado por fórmula y auditado; privado topado por donante y vigilado en su origen; autofinanciamiento menor pero informado**. Ninguna de las tres fuentes permite dinero prohibido. Como dirigente, si alguien te ofrece una aportación grande «en efectivo y sin papel», no estás ante una fortuna: estás ante una bomba de fiscalización que puede tumbar tu partido y tu candida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s **falso** en sus dos afirmaciones. El financiamiento privado está **topado** —hay límites por donante y por partido— precisamente para evitar que un gran aportante capture la agenda o la elección. Y no es «sin comprobación»: cada aportación debe tener **origen lícito y rastreo**, y existen **prohibiciones absolutas** (dinero de extranjeros, de gobierno, de personas morales vedadas, efectivo sin identificar, anónimo más allá del límite). La fiscalización revisa el dinero privado con especial lupa porque es el flanco donde más se cuelan aportaciones ilícitas. Un solo peso de origen prohibido puede costar, no un reembolso, sino **sanciones graves o 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t-fin-r01-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El financiamiento privado no tiene tope por donante ni exige comprobar el origen del recur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frases 1, 2 y 4 dibujan correctamente el mapa de las tres fuentes y sus reglas. La 3 es la falsa porque presenta el dinero privado como libre e incontrolado, cuando es justamente lo más revisado. La lección te deja una brújula: **cada grifo tiene llave de paso** (fórmula, tope, prohibición), y la fiscalización —que veremos a fondo en la siguiente ruta— es la que verifica que ningún peso entre por un grifo prohib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ercera afirmación** es el error. El financiamiento privado **sí está topado** (por donante y por partido) y **sí exige comprobar el origen lícito** del recurso; ambas cosas son garantías de que el dinero privado no capture la elección ni lave recursos. Las demás frases son ciertas: describe bien el ordinario y su 2% (1), la bolsa específica de campañas (2) y las prohibiciones absolutas de origen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t-fin-r01-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Detective de errores»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Imagina que eres tesorero(a) de un partido estatal y te piden **explicar en una página de dónde sale el dinero** antes de cualquier gasto. Redáctalo en cuatro bloques: **(1) Bolsas públicas**: distingue el **ordinario** (corriente + 2% de incentivos) del **específico** (actividades y campañas) y escribe un ejemplo de gasto legítimo de cada una. **(2) Dinero privado**: explica por qué una aportación grande «en efectivo y sin comprobante» es un riesgo y no una suerte, y qué **tope y origen** exigirías. **(3) Prohibiciones**: lista al menos tres fuentes de dinero que jamás deben entrar. **(4) Tu regla personal**: cierra con una frase de tesorero: «antes de gastar de la bolsa ____, verifico ____». La meta es que domines el mapa del dinero, porque quien no sabe de dónde sale su plata no puede probar a dónde f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t-fin-r01-oa01]]></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3).]]></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3 de 3).]]></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ckpoint: ubicar las tres fuentes y el cálculo de prerrogativ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t-fin-r01-oa01]]></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ckpoint: ubicar las tres fuentes y el cálculo de prerrogativas»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utocomproba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56306" r:id="rId1"/>
    <p:sldLayoutId id="2481856307" r:id="rId2"/>
    <p:sldLayoutId id="2481856308" r:id="rId3"/>
    <p:sldLayoutId id="2481856309"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a17f3009cc4ab441ec7e26dd2db2d224745ada337e5fa4fd1.jpg"/>
  <Relationship Id="rId3" Type="http://schemas.openxmlformats.org/officeDocument/2006/relationships/hyperlink" Target="https://politica.lumbre.lat/object/pt-fin-r01-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in-r01-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in-r01-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in-r01-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in-r01-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in-r01-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in-r01-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in-r01-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in-r01-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in-r01-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in-r01-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in-r01-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in-r01-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in-r01-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in-r01-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in-r01-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in-r01-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in-r01-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in-r01-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in-r01-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in-r01-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in-r01-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in-r01-oa01"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fin-r01-oa01" TargetMode="External"/>
  <Relationship Id="rId3" Type="http://schemas.openxmlformats.org/officeDocument/2006/relationships/notesSlide" Target="../notesSlides/notesSlide24.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r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fuent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iner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artid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óm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alcula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errogativa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pt-fin-r01-oa01"/>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in-r01-oa01"/>
              </a:rPr>
              <a:t><![CDATA[Las tres fuentes del dinero de un partido y cómo se calculan las prerrogativ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2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dentificar las tres fuentes de financiamiento de los partidos en México —público (prerrogativas), privado (aportaciones de militantes y simpatizantes con tope) y autofinanciamiento—, y entender cómo se calcula el financiamiento público ordinario y el específico, para dimensionar de cuánto dinero hablamos y de dónde sale cada pes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in-r01-oa01"/>
              </a:rPr>
              <a:t><![CDATA[Las tres fuentes del dinero de un partido y cómo se calculan las prerrogativ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inero público de los partidos es el más auditado del país. Antes de aprender a cuidarlo hay que saber de dónde viene. Esta lección distingue las tres fuentes de financiamiento —prerrogativas, aportaciones privadas topadas y autofinanciamiento— y explica cómo se calcula la bolsa pública: una fórmula ligada a la votación, un 2% de distribución y los rubros de gasto corriente, actividades específicas y campañas.]]></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in-r01-oa01"/>
              </a:rPr>
              <a:t><![CDATA[Las tres fuentes del dinero de un partido y cómo se calculan las prerrogativ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24]]></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rerrogativas · financiamiento público · aportaciones privadas · tope de financiamiento · autofinanciamient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ntes de gastar, saber de dónde sale: las tres fuentes ·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in-r01-oa01"/>
              </a:rPr>
              <a:t><![CDATA[Las tres fuentes del dinero de un partido y cómo se calculan las prerrogativ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2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ri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cribier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ig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oci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didatu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pañ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g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xic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n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ro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olsil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u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p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ueñ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ti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en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ó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s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ejar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ri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sore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ave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ie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licand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nt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esorerí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ón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iene]]></a:t>
            </a:r>
            <a:r>
              <a:rPr lang="en-US" strike="noStrike" sz="2100" spc="0" u="none" cap="none">
                <a:solidFill>
                  <a:srgbClr val="1B2438">
                    <a:alpha val="100000"/>
                  </a:srgbClr>
                </a:solidFill>
                <a:latin typeface="Calibri"/>
              </a:rPr>
              <a:t><![CDATA[.\n\nPien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if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n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ntes de gastar, saber de dónde sale: las tres fuentes ·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in-r01-oa01"/>
              </a:rPr>
              <a:t><![CDATA[Las tres fuentes del dinero de un partido y cómo se calculan las prerrogativ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2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a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ne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úbl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rrogativ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u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ne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iv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ort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lit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mpatiz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mi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ric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r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op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utofinancia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if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ve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o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if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hibi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n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ue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tr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ne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rig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líci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hib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fect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ob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óni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c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tranje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obier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res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a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p>
        </p:txBody>
      </p:sp>
      <p:sp>
        <p:nvSpPr>
          <p:cNvPr id="8" name=""/>
          <p:cNvSpPr txBox="1"/>
          <p:nvPr/>
        </p:nvSpPr>
        <p:spPr>
          <a:xfrm>
            <a:off x="514350" y="41814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re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str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ntes de gastar, saber de dónde sale: las tres fuentes ·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in-r01-oa01"/>
              </a:rPr>
              <a:t><![CDATA[Las tres fuentes del dinero de un partido y cómo se calculan las prerrogativ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ógica:\n\n]]></a:t>
            </a:r>
            <a:r>
              <a:rPr lang="en-US" b="1" strike="noStrike" sz="2100" spc="0" u="none" cap="none">
                <a:solidFill>
                  <a:srgbClr val="1B2438">
                    <a:alpha val="100000"/>
                  </a:srgbClr>
                </a:solidFill>
                <a:latin typeface="Calibri"/>
              </a:rPr>
              <a:t><![CDATA[U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inanciamien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úblic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rrogativ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n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di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a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ols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rdinari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órmu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ncul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ten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ri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tin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as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rr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er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er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2%]]></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ol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on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centiv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lita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estig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pecífic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ols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para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tividade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pecífic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duc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paci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estig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ntes de gastar, saber de dónde sale: las tres fuentes ·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in-r01-oa01"/>
              </a:rPr>
              <a:t><![CDATA[Las tres fuentes del dinero de un partido y cómo se calculan las prerrogativ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gast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mpañ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campañ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a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ner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úblic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ue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tal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u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E.\n\n]]></a:t>
            </a:r>
            <a:r>
              <a:rPr lang="en-US" b="1" strike="noStrike" sz="2100" spc="0" u="none" cap="none">
                <a:solidFill>
                  <a:srgbClr val="1B2438">
                    <a:alpha val="100000"/>
                  </a:srgbClr>
                </a:solidFill>
                <a:latin typeface="Calibri"/>
              </a:rPr>
              <a:t><![CDATA[D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inanciamient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iv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ort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ilitant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mpatiz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ísic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mi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rson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orale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op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stam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cul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iner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ueñ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re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l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áctic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hibi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n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ig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líc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ort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ta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scaliz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i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ntes de gastar, saber de dónde sale: las tres fuentes ·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in-r01-oa01"/>
              </a:rPr>
              <a:t><![CDATA[Las tres fuentes del dinero de un partido y cómo se calculan las prerrogativ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upa.\n\n]]></a:t>
            </a:r>
            <a:r>
              <a:rPr lang="en-US" b="1" strike="noStrike" sz="2100" spc="0" u="none" cap="none">
                <a:solidFill>
                  <a:srgbClr val="1B2438">
                    <a:alpha val="100000"/>
                  </a:srgbClr>
                </a:solidFill>
                <a:latin typeface="Calibri"/>
              </a:rPr>
              <a:t><![CDATA[Tr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utofinancia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ivida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úti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es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depend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li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ndi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s.\n\n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obier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hibicion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bsoluta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n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óni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l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mi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mit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ort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tranje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obier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r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da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fect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astre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ig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hib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scaliz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nt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us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an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rave]]></a:t>
            </a:r>
            <a:r>
              <a:rPr lang="en-US" strike="noStrike" sz="2100" spc="0" u="none" cap="none">
                <a:solidFill>
                  <a:srgbClr val="1B2438">
                    <a:alpha val="100000"/>
                  </a:srgbClr>
                </a:solidFill>
                <a:latin typeface="Calibri"/>
              </a:rPr>
              <a:t><![CDAT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ntes de gastar, saber de dónde sale: las tres fuentes ·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in-r01-oa01"/>
              </a:rPr>
              <a:t><![CDATA[Las tres fuentes del dinero de un partido y cómo se calculan las prerrogativ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4]]></a:t>
            </a:r>
          </a:p>
        </p:txBody>
      </p:sp>
      <p:sp>
        <p:nvSpPr>
          <p:cNvPr id="7" name="" descr=""/>
          <p:cNvSpPr/>
          <p:nvPr/>
        </p:nvSpPr>
        <p:spPr>
          <a:xfrm>
            <a:off x="514350" y="1219200"/>
            <a:ext cx="8115300" cy="26765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imensionar la bolsa: tres preguntas rápidas]]></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per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rigi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mplem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tend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ti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ecesita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imensiona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u]]></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inero]]></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c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al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tad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z]]></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gunta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Un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é]]></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amañ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bols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úblic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inanciamie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rdinar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lcu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órmu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ig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ot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úme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iudadano(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dr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tid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rand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cib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á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scus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nu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supues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rrogativ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úblic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sul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uer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tid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ntes de gastar, saber de dónde sale: las tres fuentes ·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in-r01-oa01"/>
              </a:rPr>
              <a:t><![CDATA[Las tres fuentes del dinero de un partido y cómo se calculan las prerrogativ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4]]></a:t>
            </a:r>
          </a:p>
        </p:txBody>
      </p:sp>
      <p:sp>
        <p:nvSpPr>
          <p:cNvPr id="7" name="" descr=""/>
          <p:cNvSpPr/>
          <p:nvPr/>
        </p:nvSpPr>
        <p:spPr>
          <a:xfrm>
            <a:off x="514350" y="1219200"/>
            <a:ext cx="8115300" cy="25812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5812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B2438">
                    <a:alpha val="100000"/>
                  </a:srgbClr>
                </a:solidFill>
                <a:latin typeface="Calibri"/>
              </a:rPr>
              <a:t><![CDATA[Do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é]]></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art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ampañ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pecífic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mpañ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sting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rr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ism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anten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ficin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sten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ec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ol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ien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g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iscalizació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re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ón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vien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riv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i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sglo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portacion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rific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ing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b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op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ng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rig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hibid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imensiona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n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udita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abe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uántos]]></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millone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hablamo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y]]></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o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é]]></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grif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ntran]]></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rso]]></a:t>
            </a:r>
          </a:p>
        </p:txBody>
      </p:sp>
      <p:sp>
        <p:nvSpPr>
          <p:cNvPr id="10" name=""/>
          <p:cNvSpPr txBox="1"/>
          <p:nvPr/>
        </p:nvSpPr>
        <p:spPr>
          <a:xfrm>
            <a:off x="685800" y="3419475"/>
            <a:ext cx="77724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gu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iscaliz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om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sprevenid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in-r01-oa01"/>
              </a:rPr>
              <a:t><![CDATA[Las tres fuentes del dinero de un partido y cómo se calculan las prerrogativ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ntes de gastar, saber de dónde sale: las tres fuente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tesorero nuevo pregunta a qué se destina el grueso del financiamiento público ordinario y qué porcentaje se aparta como fondo de incentivos a la militancia. ¿Cuál respuesta es correcta?]]></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Todo el ordinario va a campañas, y no existe fondo de incentivos reservado por ley.]]></a:t>
            </a:r>
          </a:p>
        </p:txBody>
      </p:sp>
      <p:sp>
        <p:nvSpPr>
          <p:cNvPr id="10" name=""/>
          <p:cNvSpPr txBox="1"/>
          <p:nvPr/>
        </p:nvSpPr>
        <p:spPr>
          <a:xfrm>
            <a:off x="666750" y="33432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ordinario financia principalmente el gasto corriente del partido, y la ley reserva un 2% para un fondo de incentivos a la militanci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in-r01-oa01"/>
              </a:rPr>
              <a:t><![CDATA[Las tres fuentes del dinero de un partido y cómo se calculan las prerrogativ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4]]></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ordinario se gasta libremente sin comprobación, pues es dinero público y no requiere informes.]]></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2% de incentivos solo aplica a los partidos que gobiernan, no a los de oposició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tres grifos de la ti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in-r01-oa01"/>
              </a:rPr>
              <a:t><![CDATA[Las tres fuentes del dinero de un partido y cómo se calculan las prerrogativ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1]]></a:t>
            </a:r>
          </a:p>
        </p:txBody>
      </p:sp>
      <p:sp>
        <p:nvSpPr>
          <p:cNvPr id="8" name=""/>
          <p:cNvSpPr txBox="1"/>
          <p:nvPr/>
        </p:nvSpPr>
        <p:spPr>
          <a:xfrm>
            <a:off x="514350" y="14954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Tres fuentes llenan la tesorería; la pública es la más grande y la más auditada.]]></a:t>
            </a:r>
          </a:p>
        </p:txBody>
      </p:sp>
      <p:sp>
        <p:nvSpPr>
          <p:cNvPr id="9" name=""/>
          <p:cNvSpPr txBox="1"/>
          <p:nvPr/>
        </p:nvSpPr>
        <p:spPr>
          <a:xfrm>
            <a:off x="514350" y="2200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rerrogativas, aportaciones topadas y autofinanciamiento, bajo prohibiciones de orig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in-r01-oa01"/>
              </a:rPr>
              <a:t><![CDATA[Las tres fuentes del dinero de un partido y cómo se calculan las prerrogativ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ntes de gastar, saber de dónde sale: las tres fuente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financiamiento privado de un partido es libre e ilimitado: cualquier persona o empresa puede aportar cuanto quiera sin tope ni comprobación de origen.]]></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in-r01-oa01"/>
              </a:rPr>
              <a:t><![CDATA[Las tres fuentes del dinero de un partido y cómo se calculan las prerrogativ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tro afirmaciones sobre las fuentes de financiamiento de los partidos. Localiza la incorrecta:]]></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financiamiento público ordinario se destina sobre todo al gasto corriente y reserva un 2% para el fondo de incentivos.]]></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os gastos de campaña se cubren con una bolsa específica distinta de la ordinaria.]]></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financiamiento privado no tiene tope por donante ni exige comprobar el origen del recurs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in-r01-oa01"/>
              </a:rPr>
              <a:t><![CDATA[Las tres fuentes del dinero de un partido y cómo se calculan las prerrogativ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24]]></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tán prohibidas las aportaciones de extranjeros, de gobierno y de origen ilícito o no identificab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in-r01-oa01"/>
              </a:rPr>
              <a:t><![CDATA[Las tres fuentes del dinero de un partido y cómo se calculan las prerrogativ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2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Imagi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r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esorero(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arti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tata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iden]]></a:t>
            </a:r>
            <a:r>
              <a:rPr lang="en-US"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explicar]]></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en]]></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una]]></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página]]></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de]]></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dónde]]></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sale]]></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el]]></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diner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nt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ualquie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gas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dáctal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uatr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bloques:]]></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1)]]></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Bolsas]]></a:t>
            </a:r>
            <a:r>
              <a:rPr lang="en-US"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públicas]]></a:t>
            </a:r>
            <a:r>
              <a:rPr lang="en-US" strike="noStrike" sz="2200" spc="0" u="none" cap="none">
                <a:solidFill>
                  <a:srgbClr val="1B2438">
                    <a:alpha val="100000"/>
                  </a:srgbClr>
                </a:solidFill>
                <a:latin typeface="Calibri"/>
              </a:rPr>
              <a:t><![CDA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isting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ordinari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rrien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2%]]></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incentiv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l]]></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específic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ctividad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ampañ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crib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jempl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gas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egítim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ad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2)]]></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Dinero]]></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privado]]></a:t>
            </a:r>
            <a:r>
              <a:rPr lang="en-US" strike="noStrike" sz="2200" spc="0" u="none" cap="none">
                <a:solidFill>
                  <a:srgbClr val="1B2438">
                    <a:alpha val="100000"/>
                  </a:srgbClr>
                </a:solidFill>
                <a:latin typeface="Calibri"/>
              </a:rPr>
              <a:t><![CDA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xplic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o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in-r01-oa01"/>
              </a:rPr>
              <a:t><![CDATA[Las tres fuentes del dinero de un partido y cómo se calculan las prerrogativ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24]]></a:t>
            </a:r>
          </a:p>
        </p:txBody>
      </p:sp>
      <p:sp>
        <p:nvSpPr>
          <p:cNvPr id="7" name=""/>
          <p:cNvSpPr txBox="1"/>
          <p:nvPr/>
        </p:nvSpPr>
        <p:spPr>
          <a:xfrm>
            <a:off x="514350" y="121920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é]]></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portació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gran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fectiv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i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mproban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iesg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uer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é]]></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tope]]></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y]]></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orig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xigirías.]]></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3)]]></a:t>
            </a:r>
            <a:r>
              <a:rPr lang="en-US"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Prohibiciones]]></a:t>
            </a:r>
            <a:r>
              <a:rPr lang="en-US" strike="noStrike" sz="2200" spc="0" u="none" cap="none">
                <a:solidFill>
                  <a:srgbClr val="1B2438">
                    <a:alpha val="100000"/>
                  </a:srgbClr>
                </a:solidFill>
                <a:latin typeface="Calibri"/>
              </a:rPr>
              <a:t><![CDA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is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en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r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uent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iner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jamá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b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trar.]]></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4)]]></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Tu]]></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regla]]></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personal]]></a:t>
            </a:r>
            <a:r>
              <a:rPr lang="en-US" strike="noStrike" sz="2200" spc="0" u="none" cap="none">
                <a:solidFill>
                  <a:srgbClr val="1B2438">
                    <a:alpha val="100000"/>
                  </a:srgbClr>
                </a:solidFill>
                <a:latin typeface="Calibri"/>
              </a:rPr>
              <a:t><![CDA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ier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ras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esorer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nt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gasta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bols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____,]]></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verific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____».]]></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e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omin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ap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iner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or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i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abe]]></a:t>
            </a:r>
          </a:p>
        </p:txBody>
      </p:sp>
      <p:sp>
        <p:nvSpPr>
          <p:cNvPr id="8" name=""/>
          <p:cNvSpPr txBox="1"/>
          <p:nvPr/>
        </p:nvSpPr>
        <p:spPr>
          <a:xfrm>
            <a:off x="514350" y="32861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ón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al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u]]></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la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ue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oba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ón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u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in-r01-oa01"/>
              </a:rPr>
              <a:t><![CDATA[Las tres fuentes del dinero de un partido y cómo se calculan las prerrogativ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24]]></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no distingues el gasto corriente del de campaña, o crees que una aportación en efectivo sin papel es «dinero gratis», todavía no dimensionas el riesgo contable que estás corriendo.]]></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ckpoint: ubicar las tres fuentes y el cálculo de prerrogativ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in-r01-oa01"/>
              </a:rPr>
              <a:t><![CDATA[Las tres fuentes del dinero de un partido y cómo se calculan las prerrogativ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2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distingues las tres fuentes del dinero partidista —público (prerrogativas), privado (aportaciones topadas) y autofinanciamiento— y sabes que el ordinario financia el gasto corriente con un 2% reservado a incentivos, mientras que campañas se cubren con una bolsa específica. Tienes claras las prohibiciones de origen (extranjeros, gobierno, dinero ilícito o anónimo). Sabes que la fuente pública es la más grande y la más auditad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ckpoint: ubicar las tres fuentes y el cálculo de prerrogativ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in-r01-oa01"/>
              </a:rPr>
              <a:t><![CDATA[Las tres fuentes del dinero de un partido y cómo se calculan las prerrogativ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24]]></a:t>
            </a:r>
          </a:p>
        </p:txBody>
      </p:sp>
      <p:sp>
        <p:nvSpPr>
          <p:cNvPr id="7" name=""/>
          <p:cNvSpPr txBox="1"/>
          <p:nvPr/>
        </p:nvSpPr>
        <p:spPr>
          <a:xfrm>
            <a:off x="514350" y="1219200"/>
            <a:ext cx="81153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cuerda los tres grifos y sus llaves: prerrogativas ligadas a la votación (ordinario = corriente + 2% incentivos; específico = actividades y campañas), privado con tope por donante y origen comprobado, y autofinanciamiento menor. Ninguna fuente admite dinero prohibido. Graba la regla de tesorero: ]]></a:t>
            </a:r>
            <a:r>
              <a:rPr lang="en-US" b="1" strike="noStrike" sz="2000" spc="0" u="none" cap="none">
                <a:solidFill>
                  <a:srgbClr val="1B2438">
                    <a:alpha val="100000"/>
                  </a:srgbClr>
                </a:solidFill>
                <a:latin typeface="Calibri"/>
              </a:rPr>
              <a:t><![CDATA[sé de qué bolsa vienes y verifica el origen antes de gastar]]></a:t>
            </a:r>
            <a:r>
              <a:rPr lang="en-US" strike="noStrike" sz="2000" spc="0" u="none" cap="none">
                <a:solidFill>
                  <a:srgbClr val="1B2438">
                    <a:alpha val="100000"/>
                  </a:srgbClr>
                </a:solidFill>
                <a:latin typeface="Calibri"/>
              </a:rPr>
              <a:t><![CDATA[, porque el dinero público y el privado se fiscalizan peso por pes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utocomproba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in-r01-oa01"/>
              </a:rPr>
              <a:t><![CDATA[Las tres fuentes del dinero de un partido y cómo se calculan las prerrogativ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2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ó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n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ó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lcu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ol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ó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az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scaliz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óm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dminist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óm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prueb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s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alió]]></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bí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n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arti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i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pañ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sore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aveda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utocomproba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fin-r01-oa01"/>
              </a:rPr>
              <a:t><![CDATA[Las tres fuentes del dinero de un partido y cómo se calculan las prerrogativ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2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fu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n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ortar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rig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íci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sti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probad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stribu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ter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curs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ope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ó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a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áre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pañ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mi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p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centr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n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v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ob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n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sten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u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et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2026-10-24T11:07:13Z</dcterms:created>
  <dcterms:modified xsi:type="dcterms:W3CDTF">2026-10-24T11:07:13Z</dcterms:modified>
  <dc:title>Las tres fuentes del dinero de un partido y cómo se calculan las prerrogativas</dc:title>
  <dc:description>Presentación editable del OA «Las tres fuentes del dinero de un partido y cómo se calculan las prerrogativas». Enlace: https://politica.lumbre.lat/object/pt-fin-r01-oa01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