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otal a la repartija: cómo baja el dinero dentro del partido»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falta: el ordinario financia el gasto corriente; las campañas deben cubrirse con la bolsa específica y comprobarse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2 capta la lógica contable: **cada peso nace con un destino**, y desviarlo —aunque el fin parezca inocente— es la falta. Como cuadro o tesorero, tu defensa ante el INE no es «gasté bien», es «gasté **en la bolsa que tocaba y puedo probarlo**». La tentación de la caja única es justo el error que las sanciones convierten en lección. Graba esto: **el orden político se demuestra con orden contable**, no a pesar d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ncipio que la lección instaló es la **separación de bolsas por destino**. El financiamiento público **ordinario** sostiene la **operación diaria** (corriente), mientras que **campañas y precampañas** se cubren con una **bolsa específica** distinta, con su propia comprobación. Usar lo corriente para pagar un spot de campaña **mezcla rubros** y es una de las faltas que la fiscalización persigue con más rigor, porque rastrea cada partida hasta su bolsa original. El tamaño del gasto (opción 3) no cambia la naturaleza del destino; y el horario (opción 4) es irrelevante. Que «todo sea del partido» suena práctico, pero **el dinero público no es un bote único**: es un conjunto de partidas con destino ma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fin-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etiqueta del dinero importa tanto como el gasto**. La lección deja una regla operativa: antes de mover o firmar cualquier cifra, pregunta primero «**¿esta bolsa permite financiar este destino?**». Si la respuesta no está escrita y probada, la respuesta correcta es no gastar. Quien administra con esta pregunta por delante duerme tranquilo; quien administra con la lógica del bote único despierta con un procedimiento sancion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La fiscalización no mira solo el **monto total**: mira el **destino de cada bolsa**. El ordinario (corriente) y el específico (campañas, actividades) tienen reglas y comprobación **separadas**, y mover dinero entre ellas aunque el total no varíe constituye una falta, porque **desvía recurso de su destino legal**. El argumento de «el total no cambia» confunde caja con contabilidad: para el INE **no es lo mismo en qué se gastó que de qué bolsa salió**. Además, la concentración o el rebase de topes en el dinero privado tampoco se justifica por el monto glob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os topes al dinero privado solo buscan recaudar más; no tienen relación con evitar que un donante capture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4 dibujan bien la disciplina interna: bolsas separadas, transferencias comprobables y responsabilidad compartida. La 3 falla porque vacía de sentido el tope: no es un tope «para que entre más plata», es un **candado contra la captura del partido por el dinero**. La brújula de la lección: **cada bolsa tiene destino, cada transferencia tiene rastro y cada donante tiene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afirmación** es el error. Los topes al financiamiento privado **no son una meta recaudatoria**: su razón de ser es impedir que un donante con mucho dinero **capture la agenda o la elección** del partido, así como frenar el lavado y las aportaciones de origen prohibido. Fraccionar una aportación grande entre varios «presta-nombres» para esquivar el tope es justamente la práctica que el límite busca cortar. Las demás frases son ciertas: describen la separación de bolsas (1), la cadena de prueba de las transferencias (2) y la responsabilidad solidari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llevas la tesorería de un comité estatal y te presentan tres movimientos para firmar. Redáctalo en cuatro bloques: **(1) Spot de campaña** pagado con dinero corriente: explica por qué lo frenarías y qué bolsa sí lo cubriría. **(2) Transferencia a un municipio** sin recibo de destino: escribe qué cadena de prueba exigirías antes de firmar. **(3) Donación grande** de un empresario que rebasa el tope: describe el riesgo de aceptarla (o de fraccionarla entre testaferros) y qué harías. **(4) Tu regla de firma**: cierra con una frase de tesorero: «antes de firmar verifico ____ y, si no puedo probarlo, ____». La meta es que interiorices que la firma contable es una declaración de responsabilidad, no un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repartir con regla y firmar co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repartir con regla y firmar con prueb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9535" r:id="rId1"/>
    <p:sldLayoutId id="2481939536" r:id="rId2"/>
    <p:sldLayoutId id="2481939537" r:id="rId3"/>
    <p:sldLayoutId id="24819395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28ba0f3be0e7c25578d4c26fda6145cce17d740b3ae8e2f1.jpg"/>
  <Relationship Id="rId3" Type="http://schemas.openxmlformats.org/officeDocument/2006/relationships/hyperlink" Target="https://politica.lumbre.lat/object/pt-fi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28ba0f3be0e7c25578d4c26fda6145cce17d740b3ae8e2f2.jpg"/>
  <Relationship Id="rId3" Type="http://schemas.openxmlformats.org/officeDocument/2006/relationships/hyperlink" Target="https://politica.lumbre.lat/object/pt-fin-r01-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2" TargetMode="External"/>
  <Relationship Id="rId3"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ribu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p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en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cent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in-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oba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in-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cómo se reparte el financiamiento dentro de un partido —entre dirigencia, áreas, estados y campañas—, qué reglas topean la concentración del dinero privado y por qué la documentación de cada egreso convierte una firma en línea entre sostener una causa y cometer una fa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de dónde sale el dinero no basta: hay que administrarlo y probarlo. Esta lección baja a la práctica la distribución interna del financiamiento —quién recibe qué bolsa y con qué límite—, explica los topes que impiden que un solo donante capture al partido, y muestra por qué cada egreso debe tener comprobante, destino y firma. Aquí la tesorería deja de ser un número y se vuelve responsabilidad.]]></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stribución interna · topes de financiamiento · comprobación de egresos · tesorería · documentación con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quiv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ut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en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re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b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es.\n\n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óg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óg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m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óg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b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n\n]]></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l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g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i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í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b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o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inal.\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ritori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e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ó.\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n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n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tur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b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quiv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m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rma en el comprobante: la línea entre la causa y la falt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i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d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rm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obant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gr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lar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ol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rrec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t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íci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z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ol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íf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íti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c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cib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m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t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otal a la repartija: cómo baja el dinero dentro del partid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ér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glo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rv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d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i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va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á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ida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n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or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áp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b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t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r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total a la repartija: cómo baja el dinero dentro del partid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año de campaña, una dirigencia estatal quiere pagar un spot de televisión usando dinero del financiamiento público ordinario, argumentando que «al final todo es del partido». ¿Cuál es la lectura profesional correc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válido, porque el dinero del partido forma un solo fondo y puede usarse indistintamente.]]></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falta: el ordinario financia el gasto corriente; las campañas deben cubrirse con la bolsa específica y comprobarse por separ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válido siempre que el monto sea pequeño y no rebases el tope de donantes privad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a falta solo si el spot se transmite en horario de máxima audi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bote total a la repartija comprob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dinero baja en bolsas con destino propio; mezclarlas es falta aunque el gasto parezca legítimo.]]></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riente, específico y campañas; transferencias territoriales; topes al privado.]]></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ntes de firmar un egreso: cuatro preguntas que evitan una sanción.]]></a:t>
            </a:r>
          </a:p>
        </p:txBody>
      </p:sp>
      <p:sp>
        <p:nvSpPr>
          <p:cNvPr id="12" name=""/>
          <p:cNvSpPr txBox="1"/>
          <p:nvPr/>
        </p:nvSpPr>
        <p:spPr>
          <a:xfrm>
            <a:off x="514350" y="3857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olsa, comprobante, tope y co-firmantes: la cadena de prue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total a la repartija: cómo baja el dinero dentro del parti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el partido recibe una sola bolsa de dinero público, la dirigencia puede mover libremente recursos entre gasto corriente y campañas, siempre que el monto total no cambi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distribución interna del dinero y sus tope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inanciamiento corriente sostiene la operación diaria y el de campañas va a una bolsa específica con comprobación separa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transferencias a comités estatales y municipales deben documentar quién autoriza, quién recibe y en qué se gas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topes al dinero privado solo buscan recaudar más; no tienen relación con evitar que un donante capture la agen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sponsabilidad sobre un egreso es solidaria entre quien lo autoriza, quien lo ejecuta y quien se benefic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v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sore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t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ent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vimie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ác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oqu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pot]]></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mpa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g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en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l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brirí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ansferenci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cib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ti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e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gi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on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B2438">
                    <a:alpha val="100000"/>
                  </a:srgbClr>
                </a:solidFill>
                <a:latin typeface="Calibri"/>
              </a:rPr>
              <a:t><![CDATA[gra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res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ba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p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eptar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ccionar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staferr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ías.]]></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irm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sor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a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ioric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lar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sabi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ámite.]]></a:t>
            </a:r>
          </a:p>
        </p:txBody>
      </p:sp>
      <p:sp>
        <p:nvSpPr>
          <p:cNvPr id="8" name=""/>
          <p:cNvSpPr txBox="1"/>
          <p:nvPr/>
        </p:nvSpPr>
        <p:spPr>
          <a:xfrm>
            <a:off x="514350" y="3400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sientes que «firmar rápido» es ser eficiente, todavía no dimensionas que cada firma es una declaración ante el INE que puede costarte el regis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repartir con regla y firmar con prueb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ntiendes que el dinero del partido baja en bolsas con destino propio —corriente para operación, específico para actividades y campañas— y que mezclarlas es una falta aunque el monto total no cambie. Comprendes que cada transferencia territorial necesita cadena de prueba y que los topes al dinero privado son un candado contra la captura del partido por un donante. Y grabaste que la firma en un comprobante es una declaración de responsabilidad solida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repartir con regla y firmar con prueb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tres reglas de tesorería: ]]></a:t>
            </a:r>
            <a:r>
              <a:rPr lang="en-US" b="1" strike="noStrike" sz="2000" spc="0" u="none" cap="none">
                <a:solidFill>
                  <a:srgbClr val="1B2438">
                    <a:alpha val="100000"/>
                  </a:srgbClr>
                </a:solidFill>
                <a:latin typeface="Calibri"/>
              </a:rPr>
              <a:t><![CDATA[cada bolsa tiene destino]]></a:t>
            </a:r>
            <a:r>
              <a:rPr lang="en-US" strike="noStrike" sz="2000" spc="0" u="none" cap="none">
                <a:solidFill>
                  <a:srgbClr val="1B2438">
                    <a:alpha val="100000"/>
                  </a:srgbClr>
                </a:solidFill>
                <a:latin typeface="Calibri"/>
              </a:rPr>
              <a:t><![CDATA[ (no es un bote único), ]]></a:t>
            </a:r>
            <a:r>
              <a:rPr lang="en-US" b="1" strike="noStrike" sz="2000" spc="0" u="none" cap="none">
                <a:solidFill>
                  <a:srgbClr val="1B2438">
                    <a:alpha val="100000"/>
                  </a:srgbClr>
                </a:solidFill>
                <a:latin typeface="Calibri"/>
              </a:rPr>
              <a:t><![CDATA[cada transferencia tiene rastro]]></a:t>
            </a:r>
            <a:r>
              <a:rPr lang="en-US" strike="noStrike" sz="2000" spc="0" u="none" cap="none">
                <a:solidFill>
                  <a:srgbClr val="1B2438">
                    <a:alpha val="100000"/>
                  </a:srgbClr>
                </a:solidFill>
                <a:latin typeface="Calibri"/>
              </a:rPr>
              <a:t><![CDATA[ (autoriza, recibe, gasta con comprobante) y ]]></a:t>
            </a:r>
            <a:r>
              <a:rPr lang="en-US" b="1" strike="noStrike" sz="2000" spc="0" u="none" cap="none">
                <a:solidFill>
                  <a:srgbClr val="1B2438">
                    <a:alpha val="100000"/>
                  </a:srgbClr>
                </a:solidFill>
                <a:latin typeface="Calibri"/>
              </a:rPr>
              <a:t><![CDATA[cada donante tiene techo]]></a:t>
            </a:r>
            <a:r>
              <a:rPr lang="en-US" strike="noStrike" sz="2000" spc="0" u="none" cap="none">
                <a:solidFill>
                  <a:srgbClr val="1B2438">
                    <a:alpha val="100000"/>
                  </a:srgbClr>
                </a:solidFill>
                <a:latin typeface="Calibri"/>
              </a:rPr>
              <a:t><![CDATA[ (el tope evita que el dinero capture la agenda). Antes de firmar pregúntate «¿esta bolsa permite este destino y puedo probarlo?». Si no, no se firma: ]]></a:t>
            </a:r>
            <a:r>
              <a:rPr lang="en-US" b="1" strike="noStrike" sz="2000" spc="0" u="none" cap="none">
                <a:solidFill>
                  <a:srgbClr val="1B2438">
                    <a:alpha val="100000"/>
                  </a:srgbClr>
                </a:solidFill>
                <a:latin typeface="Calibri"/>
              </a:rPr>
              <a:t><![CDATA[firmar sin prueba es firmar una sanción futura]]></a:t>
            </a:r>
            <a:r>
              <a:rPr lang="en-US" strike="noStrike" sz="2000" spc="0" u="none" cap="none">
                <a:solidFill>
                  <a:srgbClr val="1B2438">
                    <a:alpha val="100000"/>
                  </a:srgbClr>
                </a:solidFill>
                <a:latin typeface="Calibri"/>
              </a:rPr>
              <a:t><![CDA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fue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b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2"/>
              </a:rPr>
              <a:t><![CDATA[Distribución interna del dinero y topes que frenan la concentración: la firma en el comprob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2026-10-25T10:14:22Z</dcterms:created>
  <dcterms:modified xsi:type="dcterms:W3CDTF">2026-10-25T10:14:22Z</dcterms:modified>
  <dc:title>Distribución interna del dinero y topes que frenan la concentración: la firma en el comprobante</dc:title>
  <dc:description>Presentación editable del OA «Distribución interna del dinero y topes que frenan la concentración: la firma en el comprobante». Enlace: https://politica.lumbre.lat/object/pt-fin-r01-oa02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